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2"/>
  </p:notesMasterIdLst>
  <p:sldIdLst>
    <p:sldId id="256" r:id="rId2"/>
    <p:sldId id="366" r:id="rId3"/>
    <p:sldId id="342" r:id="rId4"/>
    <p:sldId id="341" r:id="rId5"/>
    <p:sldId id="304" r:id="rId6"/>
    <p:sldId id="280" r:id="rId7"/>
    <p:sldId id="267" r:id="rId8"/>
    <p:sldId id="357" r:id="rId9"/>
    <p:sldId id="360" r:id="rId10"/>
    <p:sldId id="361" r:id="rId11"/>
    <p:sldId id="362" r:id="rId12"/>
    <p:sldId id="319" r:id="rId13"/>
    <p:sldId id="316" r:id="rId14"/>
    <p:sldId id="321" r:id="rId15"/>
    <p:sldId id="322" r:id="rId16"/>
    <p:sldId id="328" r:id="rId17"/>
    <p:sldId id="329" r:id="rId18"/>
    <p:sldId id="317" r:id="rId19"/>
    <p:sldId id="331" r:id="rId20"/>
    <p:sldId id="318" r:id="rId21"/>
    <p:sldId id="354" r:id="rId22"/>
    <p:sldId id="363" r:id="rId23"/>
    <p:sldId id="359" r:id="rId24"/>
    <p:sldId id="364" r:id="rId25"/>
    <p:sldId id="365" r:id="rId26"/>
    <p:sldId id="339" r:id="rId27"/>
    <p:sldId id="320" r:id="rId28"/>
    <p:sldId id="369" r:id="rId29"/>
    <p:sldId id="352" r:id="rId30"/>
    <p:sldId id="353" r:id="rId31"/>
    <p:sldId id="347" r:id="rId32"/>
    <p:sldId id="346" r:id="rId33"/>
    <p:sldId id="368" r:id="rId34"/>
    <p:sldId id="367" r:id="rId35"/>
    <p:sldId id="370" r:id="rId36"/>
    <p:sldId id="305" r:id="rId37"/>
    <p:sldId id="257" r:id="rId38"/>
    <p:sldId id="258" r:id="rId39"/>
    <p:sldId id="290" r:id="rId40"/>
    <p:sldId id="334" r:id="rId41"/>
    <p:sldId id="306" r:id="rId42"/>
    <p:sldId id="332" r:id="rId43"/>
    <p:sldId id="348" r:id="rId44"/>
    <p:sldId id="371" r:id="rId45"/>
    <p:sldId id="307" r:id="rId46"/>
    <p:sldId id="310" r:id="rId47"/>
    <p:sldId id="308" r:id="rId48"/>
    <p:sldId id="312" r:id="rId49"/>
    <p:sldId id="330" r:id="rId50"/>
    <p:sldId id="336" r:id="rId51"/>
    <p:sldId id="309" r:id="rId52"/>
    <p:sldId id="340" r:id="rId53"/>
    <p:sldId id="297" r:id="rId54"/>
    <p:sldId id="313" r:id="rId55"/>
    <p:sldId id="338" r:id="rId56"/>
    <p:sldId id="303" r:id="rId57"/>
    <p:sldId id="301" r:id="rId58"/>
    <p:sldId id="344" r:id="rId59"/>
    <p:sldId id="326" r:id="rId60"/>
    <p:sldId id="315" r:id="rId6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660"/>
  </p:normalViewPr>
  <p:slideViewPr>
    <p:cSldViewPr>
      <p:cViewPr varScale="1">
        <p:scale>
          <a:sx n="82" d="100"/>
          <a:sy n="82" d="100"/>
        </p:scale>
        <p:origin x="85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504834-0F60-46E7-A517-6CBC7537EBB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34ED143-29A2-493F-B07A-1EF5BD3950E4}">
      <dgm:prSet/>
      <dgm:spPr/>
      <dgm:t>
        <a:bodyPr/>
        <a:lstStyle/>
        <a:p>
          <a:r>
            <a:rPr lang="pt-BR"/>
            <a:t>Avaliação da saúde cardiovascular</a:t>
          </a:r>
          <a:endParaRPr lang="en-US"/>
        </a:p>
      </dgm:t>
    </dgm:pt>
    <dgm:pt modelId="{E59FFA84-9F9F-4ECD-859C-818D850A99AA}" type="parTrans" cxnId="{240CF9F4-1478-43D5-8DED-BEE29353FF83}">
      <dgm:prSet/>
      <dgm:spPr/>
      <dgm:t>
        <a:bodyPr/>
        <a:lstStyle/>
        <a:p>
          <a:endParaRPr lang="en-US"/>
        </a:p>
      </dgm:t>
    </dgm:pt>
    <dgm:pt modelId="{858291CB-6E73-4091-B747-E68BDF9C20B7}" type="sibTrans" cxnId="{240CF9F4-1478-43D5-8DED-BEE29353FF83}">
      <dgm:prSet/>
      <dgm:spPr/>
      <dgm:t>
        <a:bodyPr/>
        <a:lstStyle/>
        <a:p>
          <a:endParaRPr lang="en-US"/>
        </a:p>
      </dgm:t>
    </dgm:pt>
    <dgm:pt modelId="{9698D890-B4C5-48E5-A464-AC73BBB0E56F}">
      <dgm:prSet/>
      <dgm:spPr/>
      <dgm:t>
        <a:bodyPr/>
        <a:lstStyle/>
        <a:p>
          <a:r>
            <a:rPr lang="pt-BR"/>
            <a:t>Avaliação da condição física</a:t>
          </a:r>
          <a:endParaRPr lang="en-US"/>
        </a:p>
      </dgm:t>
    </dgm:pt>
    <dgm:pt modelId="{249C7547-CB02-490D-8FE6-B171B5728322}" type="parTrans" cxnId="{37C5FDD1-B3B2-472E-92EA-5B3D1848F33C}">
      <dgm:prSet/>
      <dgm:spPr/>
      <dgm:t>
        <a:bodyPr/>
        <a:lstStyle/>
        <a:p>
          <a:endParaRPr lang="en-US"/>
        </a:p>
      </dgm:t>
    </dgm:pt>
    <dgm:pt modelId="{0CB3E74F-4F7D-4106-8016-13C3F50AF279}" type="sibTrans" cxnId="{37C5FDD1-B3B2-472E-92EA-5B3D1848F33C}">
      <dgm:prSet/>
      <dgm:spPr/>
      <dgm:t>
        <a:bodyPr/>
        <a:lstStyle/>
        <a:p>
          <a:endParaRPr lang="en-US"/>
        </a:p>
      </dgm:t>
    </dgm:pt>
    <dgm:pt modelId="{2621235F-E1ED-44EF-9B2E-A3B06FEBD905}">
      <dgm:prSet/>
      <dgm:spPr/>
      <dgm:t>
        <a:bodyPr/>
        <a:lstStyle/>
        <a:p>
          <a:r>
            <a:rPr lang="pt-BR"/>
            <a:t>Prescrição de exercícios</a:t>
          </a:r>
          <a:endParaRPr lang="en-US"/>
        </a:p>
      </dgm:t>
    </dgm:pt>
    <dgm:pt modelId="{9F3D840F-541F-46BE-BF98-2D91773DDB43}" type="parTrans" cxnId="{F99AE23C-8354-426A-9262-358ED65688F9}">
      <dgm:prSet/>
      <dgm:spPr/>
      <dgm:t>
        <a:bodyPr/>
        <a:lstStyle/>
        <a:p>
          <a:endParaRPr lang="en-US"/>
        </a:p>
      </dgm:t>
    </dgm:pt>
    <dgm:pt modelId="{9E787C81-699D-4F07-85D7-5E592609B8BF}" type="sibTrans" cxnId="{F99AE23C-8354-426A-9262-358ED65688F9}">
      <dgm:prSet/>
      <dgm:spPr/>
      <dgm:t>
        <a:bodyPr/>
        <a:lstStyle/>
        <a:p>
          <a:endParaRPr lang="en-US"/>
        </a:p>
      </dgm:t>
    </dgm:pt>
    <dgm:pt modelId="{CD26BA73-E8A1-40F9-89C1-D39C1A544743}" type="pres">
      <dgm:prSet presAssocID="{F9504834-0F60-46E7-A517-6CBC7537EBBD}" presName="linearFlow" presStyleCnt="0">
        <dgm:presLayoutVars>
          <dgm:resizeHandles val="exact"/>
        </dgm:presLayoutVars>
      </dgm:prSet>
      <dgm:spPr/>
    </dgm:pt>
    <dgm:pt modelId="{85AB1709-FAA0-4E3B-8A49-3CB86CF3C571}" type="pres">
      <dgm:prSet presAssocID="{834ED143-29A2-493F-B07A-1EF5BD3950E4}" presName="node" presStyleLbl="node1" presStyleIdx="0" presStyleCnt="3">
        <dgm:presLayoutVars>
          <dgm:bulletEnabled val="1"/>
        </dgm:presLayoutVars>
      </dgm:prSet>
      <dgm:spPr/>
    </dgm:pt>
    <dgm:pt modelId="{45A4DDFC-B3A7-4D2F-AE9C-50B7CE363114}" type="pres">
      <dgm:prSet presAssocID="{858291CB-6E73-4091-B747-E68BDF9C20B7}" presName="sibTrans" presStyleLbl="sibTrans2D1" presStyleIdx="0" presStyleCnt="2"/>
      <dgm:spPr/>
    </dgm:pt>
    <dgm:pt modelId="{092E5E52-8906-4DFC-998F-663074B59585}" type="pres">
      <dgm:prSet presAssocID="{858291CB-6E73-4091-B747-E68BDF9C20B7}" presName="connectorText" presStyleLbl="sibTrans2D1" presStyleIdx="0" presStyleCnt="2"/>
      <dgm:spPr/>
    </dgm:pt>
    <dgm:pt modelId="{57713F89-9347-43AC-9A2C-0A756BEF88C3}" type="pres">
      <dgm:prSet presAssocID="{9698D890-B4C5-48E5-A464-AC73BBB0E56F}" presName="node" presStyleLbl="node1" presStyleIdx="1" presStyleCnt="3">
        <dgm:presLayoutVars>
          <dgm:bulletEnabled val="1"/>
        </dgm:presLayoutVars>
      </dgm:prSet>
      <dgm:spPr/>
    </dgm:pt>
    <dgm:pt modelId="{0F22E530-5C7C-46CF-B7C5-CC679DCC73BE}" type="pres">
      <dgm:prSet presAssocID="{0CB3E74F-4F7D-4106-8016-13C3F50AF279}" presName="sibTrans" presStyleLbl="sibTrans2D1" presStyleIdx="1" presStyleCnt="2"/>
      <dgm:spPr/>
    </dgm:pt>
    <dgm:pt modelId="{FBE58A44-1869-4147-BAFF-35494AF37120}" type="pres">
      <dgm:prSet presAssocID="{0CB3E74F-4F7D-4106-8016-13C3F50AF279}" presName="connectorText" presStyleLbl="sibTrans2D1" presStyleIdx="1" presStyleCnt="2"/>
      <dgm:spPr/>
    </dgm:pt>
    <dgm:pt modelId="{A632DCEE-D20C-4B8B-A2EF-D4A879F1703A}" type="pres">
      <dgm:prSet presAssocID="{2621235F-E1ED-44EF-9B2E-A3B06FEBD905}" presName="node" presStyleLbl="node1" presStyleIdx="2" presStyleCnt="3">
        <dgm:presLayoutVars>
          <dgm:bulletEnabled val="1"/>
        </dgm:presLayoutVars>
      </dgm:prSet>
      <dgm:spPr/>
    </dgm:pt>
  </dgm:ptLst>
  <dgm:cxnLst>
    <dgm:cxn modelId="{6FE5C33A-5757-4092-8D9F-2F30B3F6D5F4}" type="presOf" srcId="{858291CB-6E73-4091-B747-E68BDF9C20B7}" destId="{45A4DDFC-B3A7-4D2F-AE9C-50B7CE363114}" srcOrd="0" destOrd="0" presId="urn:microsoft.com/office/officeart/2005/8/layout/process2"/>
    <dgm:cxn modelId="{F99AE23C-8354-426A-9262-358ED65688F9}" srcId="{F9504834-0F60-46E7-A517-6CBC7537EBBD}" destId="{2621235F-E1ED-44EF-9B2E-A3B06FEBD905}" srcOrd="2" destOrd="0" parTransId="{9F3D840F-541F-46BE-BF98-2D91773DDB43}" sibTransId="{9E787C81-699D-4F07-85D7-5E592609B8BF}"/>
    <dgm:cxn modelId="{C68EBA3D-0A63-4D5C-A0FF-D8D464B29125}" type="presOf" srcId="{0CB3E74F-4F7D-4106-8016-13C3F50AF279}" destId="{0F22E530-5C7C-46CF-B7C5-CC679DCC73BE}" srcOrd="0" destOrd="0" presId="urn:microsoft.com/office/officeart/2005/8/layout/process2"/>
    <dgm:cxn modelId="{C6ABE44F-85AD-46A6-B724-DDB627DA918F}" type="presOf" srcId="{9698D890-B4C5-48E5-A464-AC73BBB0E56F}" destId="{57713F89-9347-43AC-9A2C-0A756BEF88C3}" srcOrd="0" destOrd="0" presId="urn:microsoft.com/office/officeart/2005/8/layout/process2"/>
    <dgm:cxn modelId="{44F19486-876A-406D-896B-F8D4B4B6C12F}" type="presOf" srcId="{834ED143-29A2-493F-B07A-1EF5BD3950E4}" destId="{85AB1709-FAA0-4E3B-8A49-3CB86CF3C571}" srcOrd="0" destOrd="0" presId="urn:microsoft.com/office/officeart/2005/8/layout/process2"/>
    <dgm:cxn modelId="{3B0C5A88-BEAE-4052-AE15-DE096B5C270E}" type="presOf" srcId="{2621235F-E1ED-44EF-9B2E-A3B06FEBD905}" destId="{A632DCEE-D20C-4B8B-A2EF-D4A879F1703A}" srcOrd="0" destOrd="0" presId="urn:microsoft.com/office/officeart/2005/8/layout/process2"/>
    <dgm:cxn modelId="{9739AC8D-1784-4B3F-886A-07BEB0A3F627}" type="presOf" srcId="{F9504834-0F60-46E7-A517-6CBC7537EBBD}" destId="{CD26BA73-E8A1-40F9-89C1-D39C1A544743}" srcOrd="0" destOrd="0" presId="urn:microsoft.com/office/officeart/2005/8/layout/process2"/>
    <dgm:cxn modelId="{AFD0CCA2-1B93-4146-8240-1757287182E5}" type="presOf" srcId="{858291CB-6E73-4091-B747-E68BDF9C20B7}" destId="{092E5E52-8906-4DFC-998F-663074B59585}" srcOrd="1" destOrd="0" presId="urn:microsoft.com/office/officeart/2005/8/layout/process2"/>
    <dgm:cxn modelId="{64CF38A8-27CE-4E43-A90F-967135821B5C}" type="presOf" srcId="{0CB3E74F-4F7D-4106-8016-13C3F50AF279}" destId="{FBE58A44-1869-4147-BAFF-35494AF37120}" srcOrd="1" destOrd="0" presId="urn:microsoft.com/office/officeart/2005/8/layout/process2"/>
    <dgm:cxn modelId="{37C5FDD1-B3B2-472E-92EA-5B3D1848F33C}" srcId="{F9504834-0F60-46E7-A517-6CBC7537EBBD}" destId="{9698D890-B4C5-48E5-A464-AC73BBB0E56F}" srcOrd="1" destOrd="0" parTransId="{249C7547-CB02-490D-8FE6-B171B5728322}" sibTransId="{0CB3E74F-4F7D-4106-8016-13C3F50AF279}"/>
    <dgm:cxn modelId="{240CF9F4-1478-43D5-8DED-BEE29353FF83}" srcId="{F9504834-0F60-46E7-A517-6CBC7537EBBD}" destId="{834ED143-29A2-493F-B07A-1EF5BD3950E4}" srcOrd="0" destOrd="0" parTransId="{E59FFA84-9F9F-4ECD-859C-818D850A99AA}" sibTransId="{858291CB-6E73-4091-B747-E68BDF9C20B7}"/>
    <dgm:cxn modelId="{C855FDBE-42CD-4FCC-BF8B-AA06A5DC862D}" type="presParOf" srcId="{CD26BA73-E8A1-40F9-89C1-D39C1A544743}" destId="{85AB1709-FAA0-4E3B-8A49-3CB86CF3C571}" srcOrd="0" destOrd="0" presId="urn:microsoft.com/office/officeart/2005/8/layout/process2"/>
    <dgm:cxn modelId="{C55FF712-731D-4C86-A6E9-7988E8EF9684}" type="presParOf" srcId="{CD26BA73-E8A1-40F9-89C1-D39C1A544743}" destId="{45A4DDFC-B3A7-4D2F-AE9C-50B7CE363114}" srcOrd="1" destOrd="0" presId="urn:microsoft.com/office/officeart/2005/8/layout/process2"/>
    <dgm:cxn modelId="{48EA6CA3-F5EE-47A7-A8E6-F27AC4686D1E}" type="presParOf" srcId="{45A4DDFC-B3A7-4D2F-AE9C-50B7CE363114}" destId="{092E5E52-8906-4DFC-998F-663074B59585}" srcOrd="0" destOrd="0" presId="urn:microsoft.com/office/officeart/2005/8/layout/process2"/>
    <dgm:cxn modelId="{63DF981C-B04E-4F48-9F5B-FA845C3BDDE6}" type="presParOf" srcId="{CD26BA73-E8A1-40F9-89C1-D39C1A544743}" destId="{57713F89-9347-43AC-9A2C-0A756BEF88C3}" srcOrd="2" destOrd="0" presId="urn:microsoft.com/office/officeart/2005/8/layout/process2"/>
    <dgm:cxn modelId="{8160DE60-142B-462C-9AFE-D5F17AAF66E0}" type="presParOf" srcId="{CD26BA73-E8A1-40F9-89C1-D39C1A544743}" destId="{0F22E530-5C7C-46CF-B7C5-CC679DCC73BE}" srcOrd="3" destOrd="0" presId="urn:microsoft.com/office/officeart/2005/8/layout/process2"/>
    <dgm:cxn modelId="{174B19C8-FCD1-4E86-9E45-62F8402DD296}" type="presParOf" srcId="{0F22E530-5C7C-46CF-B7C5-CC679DCC73BE}" destId="{FBE58A44-1869-4147-BAFF-35494AF37120}" srcOrd="0" destOrd="0" presId="urn:microsoft.com/office/officeart/2005/8/layout/process2"/>
    <dgm:cxn modelId="{0A772FF2-7D36-4EB8-B2F2-CDE4C4216E6D}" type="presParOf" srcId="{CD26BA73-E8A1-40F9-89C1-D39C1A544743}" destId="{A632DCEE-D20C-4B8B-A2EF-D4A879F1703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FEC48B-2347-490B-B6B3-A925C6B3A007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B839461-8909-449C-8944-5A9ACDE90FD2}">
      <dgm:prSet/>
      <dgm:spPr/>
      <dgm:t>
        <a:bodyPr/>
        <a:lstStyle/>
        <a:p>
          <a:r>
            <a:rPr lang="pt-BR"/>
            <a:t>Temperatura ambiente</a:t>
          </a:r>
          <a:endParaRPr lang="en-US"/>
        </a:p>
      </dgm:t>
    </dgm:pt>
    <dgm:pt modelId="{2031BB59-6896-462D-A606-938C4F44330C}" type="parTrans" cxnId="{EF8A0998-5101-4203-93C5-FDF85F4E2286}">
      <dgm:prSet/>
      <dgm:spPr/>
      <dgm:t>
        <a:bodyPr/>
        <a:lstStyle/>
        <a:p>
          <a:endParaRPr lang="en-US"/>
        </a:p>
      </dgm:t>
    </dgm:pt>
    <dgm:pt modelId="{F10B21BC-84E0-47FF-BB77-08C6008B0B25}" type="sibTrans" cxnId="{EF8A0998-5101-4203-93C5-FDF85F4E2286}">
      <dgm:prSet/>
      <dgm:spPr/>
      <dgm:t>
        <a:bodyPr/>
        <a:lstStyle/>
        <a:p>
          <a:endParaRPr lang="en-US"/>
        </a:p>
      </dgm:t>
    </dgm:pt>
    <dgm:pt modelId="{0FA133DA-716D-4157-A1A7-FDE1C46F6522}">
      <dgm:prSet/>
      <dgm:spPr/>
      <dgm:t>
        <a:bodyPr/>
        <a:lstStyle/>
        <a:p>
          <a:r>
            <a:rPr lang="pt-BR"/>
            <a:t>Umidade relativa do ar</a:t>
          </a:r>
          <a:endParaRPr lang="en-US"/>
        </a:p>
      </dgm:t>
    </dgm:pt>
    <dgm:pt modelId="{FAA2B7E0-A0F2-42ED-B0C8-B67A73D38320}" type="parTrans" cxnId="{AEB22FC7-A6F5-4E5C-ABC3-DEEA9BE679C7}">
      <dgm:prSet/>
      <dgm:spPr/>
      <dgm:t>
        <a:bodyPr/>
        <a:lstStyle/>
        <a:p>
          <a:endParaRPr lang="en-US"/>
        </a:p>
      </dgm:t>
    </dgm:pt>
    <dgm:pt modelId="{C7DC5486-F33C-4E62-BDD5-CC912EEDD9B8}" type="sibTrans" cxnId="{AEB22FC7-A6F5-4E5C-ABC3-DEEA9BE679C7}">
      <dgm:prSet/>
      <dgm:spPr/>
      <dgm:t>
        <a:bodyPr/>
        <a:lstStyle/>
        <a:p>
          <a:endParaRPr lang="en-US"/>
        </a:p>
      </dgm:t>
    </dgm:pt>
    <dgm:pt modelId="{91C949AD-F44E-4F5E-AF7A-4AE875395CE3}">
      <dgm:prSet/>
      <dgm:spPr/>
      <dgm:t>
        <a:bodyPr/>
        <a:lstStyle/>
        <a:p>
          <a:r>
            <a:rPr lang="pt-BR"/>
            <a:t>Resistência do ar</a:t>
          </a:r>
          <a:endParaRPr lang="en-US"/>
        </a:p>
      </dgm:t>
    </dgm:pt>
    <dgm:pt modelId="{A71A80CE-DA50-40CC-B441-1126D3E3002A}" type="parTrans" cxnId="{9E76DEA1-C68B-4775-B71D-56911964CC5B}">
      <dgm:prSet/>
      <dgm:spPr/>
      <dgm:t>
        <a:bodyPr/>
        <a:lstStyle/>
        <a:p>
          <a:endParaRPr lang="en-US"/>
        </a:p>
      </dgm:t>
    </dgm:pt>
    <dgm:pt modelId="{5EE3122F-FBA6-4954-A9A0-80111D8A56C4}" type="sibTrans" cxnId="{9E76DEA1-C68B-4775-B71D-56911964CC5B}">
      <dgm:prSet/>
      <dgm:spPr/>
      <dgm:t>
        <a:bodyPr/>
        <a:lstStyle/>
        <a:p>
          <a:endParaRPr lang="en-US"/>
        </a:p>
      </dgm:t>
    </dgm:pt>
    <dgm:pt modelId="{BA1D816A-340A-423D-85A4-7D5740EA38DD}">
      <dgm:prSet/>
      <dgm:spPr/>
      <dgm:t>
        <a:bodyPr/>
        <a:lstStyle/>
        <a:p>
          <a:r>
            <a:rPr lang="pt-BR"/>
            <a:t>Ansiedade</a:t>
          </a:r>
          <a:endParaRPr lang="en-US"/>
        </a:p>
      </dgm:t>
    </dgm:pt>
    <dgm:pt modelId="{16D66B9A-8FD3-4D5F-9EBB-13DBC580A34F}" type="parTrans" cxnId="{7C383FDA-A9DD-4117-BD9D-1B35FCAFBB1E}">
      <dgm:prSet/>
      <dgm:spPr/>
      <dgm:t>
        <a:bodyPr/>
        <a:lstStyle/>
        <a:p>
          <a:endParaRPr lang="en-US"/>
        </a:p>
      </dgm:t>
    </dgm:pt>
    <dgm:pt modelId="{134C2BBF-F5CD-49D0-882A-9EF183B3AD70}" type="sibTrans" cxnId="{7C383FDA-A9DD-4117-BD9D-1B35FCAFBB1E}">
      <dgm:prSet/>
      <dgm:spPr/>
      <dgm:t>
        <a:bodyPr/>
        <a:lstStyle/>
        <a:p>
          <a:endParaRPr lang="en-US"/>
        </a:p>
      </dgm:t>
    </dgm:pt>
    <dgm:pt modelId="{635FA027-EA3A-4D50-BA3E-17665A8A8B22}">
      <dgm:prSet/>
      <dgm:spPr/>
      <dgm:t>
        <a:bodyPr/>
        <a:lstStyle/>
        <a:p>
          <a:r>
            <a:rPr lang="pt-BR"/>
            <a:t>Uso de medicamentos</a:t>
          </a:r>
          <a:endParaRPr lang="en-US"/>
        </a:p>
      </dgm:t>
    </dgm:pt>
    <dgm:pt modelId="{D11C8CC2-93A1-4AD2-90AA-006D0D3869EF}" type="parTrans" cxnId="{E841638E-43ED-4614-8EF7-5E34B1356ACF}">
      <dgm:prSet/>
      <dgm:spPr/>
      <dgm:t>
        <a:bodyPr/>
        <a:lstStyle/>
        <a:p>
          <a:endParaRPr lang="en-US"/>
        </a:p>
      </dgm:t>
    </dgm:pt>
    <dgm:pt modelId="{FF70B4DE-CFB3-42AB-AF77-D50E8D3F0A52}" type="sibTrans" cxnId="{E841638E-43ED-4614-8EF7-5E34B1356ACF}">
      <dgm:prSet/>
      <dgm:spPr/>
      <dgm:t>
        <a:bodyPr/>
        <a:lstStyle/>
        <a:p>
          <a:endParaRPr lang="en-US"/>
        </a:p>
      </dgm:t>
    </dgm:pt>
    <dgm:pt modelId="{17249D92-EDE6-4B39-A8FC-5519108F24C7}">
      <dgm:prSet/>
      <dgm:spPr/>
      <dgm:t>
        <a:bodyPr/>
        <a:lstStyle/>
        <a:p>
          <a:r>
            <a:rPr lang="pt-BR"/>
            <a:t>Eficiência mecânica</a:t>
          </a:r>
          <a:endParaRPr lang="en-US"/>
        </a:p>
      </dgm:t>
    </dgm:pt>
    <dgm:pt modelId="{31CC1F50-FEAA-4CF2-BCD1-488453512E99}" type="parTrans" cxnId="{17496FE0-D131-43BB-BA67-AC855AA74F0D}">
      <dgm:prSet/>
      <dgm:spPr/>
      <dgm:t>
        <a:bodyPr/>
        <a:lstStyle/>
        <a:p>
          <a:endParaRPr lang="en-US"/>
        </a:p>
      </dgm:t>
    </dgm:pt>
    <dgm:pt modelId="{51CB9820-83F7-4695-8634-C65CC1371D14}" type="sibTrans" cxnId="{17496FE0-D131-43BB-BA67-AC855AA74F0D}">
      <dgm:prSet/>
      <dgm:spPr/>
      <dgm:t>
        <a:bodyPr/>
        <a:lstStyle/>
        <a:p>
          <a:endParaRPr lang="en-US"/>
        </a:p>
      </dgm:t>
    </dgm:pt>
    <dgm:pt modelId="{E1FC20FD-BD70-4F91-8266-21A90CC081C1}">
      <dgm:prSet/>
      <dgm:spPr/>
      <dgm:t>
        <a:bodyPr/>
        <a:lstStyle/>
        <a:p>
          <a:r>
            <a:rPr lang="pt-BR"/>
            <a:t>Laboratório x Campo</a:t>
          </a:r>
          <a:endParaRPr lang="en-US"/>
        </a:p>
      </dgm:t>
    </dgm:pt>
    <dgm:pt modelId="{BDFE82E8-FE50-44AC-B33D-E4CB10E5E94F}" type="parTrans" cxnId="{AB0B2B21-4EAB-4FDB-AD3E-D51033883DDB}">
      <dgm:prSet/>
      <dgm:spPr/>
      <dgm:t>
        <a:bodyPr/>
        <a:lstStyle/>
        <a:p>
          <a:endParaRPr lang="en-US"/>
        </a:p>
      </dgm:t>
    </dgm:pt>
    <dgm:pt modelId="{43FA101A-2E8E-4F89-8B93-C05C464DE0D7}" type="sibTrans" cxnId="{AB0B2B21-4EAB-4FDB-AD3E-D51033883DDB}">
      <dgm:prSet/>
      <dgm:spPr/>
      <dgm:t>
        <a:bodyPr/>
        <a:lstStyle/>
        <a:p>
          <a:endParaRPr lang="en-US"/>
        </a:p>
      </dgm:t>
    </dgm:pt>
    <dgm:pt modelId="{2B37D060-2292-4DB3-BE2E-9F9E783D4F8E}" type="pres">
      <dgm:prSet presAssocID="{22FEC48B-2347-490B-B6B3-A925C6B3A007}" presName="linear" presStyleCnt="0">
        <dgm:presLayoutVars>
          <dgm:animLvl val="lvl"/>
          <dgm:resizeHandles val="exact"/>
        </dgm:presLayoutVars>
      </dgm:prSet>
      <dgm:spPr/>
    </dgm:pt>
    <dgm:pt modelId="{664711AC-1533-4332-895E-5F3CAE633612}" type="pres">
      <dgm:prSet presAssocID="{7B839461-8909-449C-8944-5A9ACDE90FD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5F36123-35FB-44D7-9AE8-A0ECB7B1D772}" type="pres">
      <dgm:prSet presAssocID="{F10B21BC-84E0-47FF-BB77-08C6008B0B25}" presName="spacer" presStyleCnt="0"/>
      <dgm:spPr/>
    </dgm:pt>
    <dgm:pt modelId="{B94C55CD-9FA0-4B54-84A2-C1B8E3EE6D9A}" type="pres">
      <dgm:prSet presAssocID="{0FA133DA-716D-4157-A1A7-FDE1C46F652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0634068-A4BA-457C-B643-B121A6D3C4CF}" type="pres">
      <dgm:prSet presAssocID="{C7DC5486-F33C-4E62-BDD5-CC912EEDD9B8}" presName="spacer" presStyleCnt="0"/>
      <dgm:spPr/>
    </dgm:pt>
    <dgm:pt modelId="{E0C32D0A-B7D4-486F-820C-1F08DBD6AC15}" type="pres">
      <dgm:prSet presAssocID="{91C949AD-F44E-4F5E-AF7A-4AE875395CE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D3E6AD3-E3B3-4D94-8F0F-83BE9523112A}" type="pres">
      <dgm:prSet presAssocID="{5EE3122F-FBA6-4954-A9A0-80111D8A56C4}" presName="spacer" presStyleCnt="0"/>
      <dgm:spPr/>
    </dgm:pt>
    <dgm:pt modelId="{09143B95-C117-45C4-8B20-C59F9C8D0254}" type="pres">
      <dgm:prSet presAssocID="{BA1D816A-340A-423D-85A4-7D5740EA38D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AB19D6A-EFF9-407D-8300-BD92C484CF08}" type="pres">
      <dgm:prSet presAssocID="{134C2BBF-F5CD-49D0-882A-9EF183B3AD70}" presName="spacer" presStyleCnt="0"/>
      <dgm:spPr/>
    </dgm:pt>
    <dgm:pt modelId="{03796A21-9217-4ED9-AFE5-4683BBBFF169}" type="pres">
      <dgm:prSet presAssocID="{635FA027-EA3A-4D50-BA3E-17665A8A8B2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D6EB691-DD38-4777-9EE0-473090E0D365}" type="pres">
      <dgm:prSet presAssocID="{FF70B4DE-CFB3-42AB-AF77-D50E8D3F0A52}" presName="spacer" presStyleCnt="0"/>
      <dgm:spPr/>
    </dgm:pt>
    <dgm:pt modelId="{89801E79-6FA8-4069-8C44-940CCB1B0EDE}" type="pres">
      <dgm:prSet presAssocID="{17249D92-EDE6-4B39-A8FC-5519108F24C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C87D5759-43A0-404A-943E-A4037676ADF9}" type="pres">
      <dgm:prSet presAssocID="{51CB9820-83F7-4695-8634-C65CC1371D14}" presName="spacer" presStyleCnt="0"/>
      <dgm:spPr/>
    </dgm:pt>
    <dgm:pt modelId="{0C9FB1D0-3889-421A-AEFD-442B1E7B8271}" type="pres">
      <dgm:prSet presAssocID="{E1FC20FD-BD70-4F91-8266-21A90CC081C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F06A00B-3158-4316-9D95-E8CA60CE3171}" type="presOf" srcId="{91C949AD-F44E-4F5E-AF7A-4AE875395CE3}" destId="{E0C32D0A-B7D4-486F-820C-1F08DBD6AC15}" srcOrd="0" destOrd="0" presId="urn:microsoft.com/office/officeart/2005/8/layout/vList2"/>
    <dgm:cxn modelId="{AB0B2B21-4EAB-4FDB-AD3E-D51033883DDB}" srcId="{22FEC48B-2347-490B-B6B3-A925C6B3A007}" destId="{E1FC20FD-BD70-4F91-8266-21A90CC081C1}" srcOrd="6" destOrd="0" parTransId="{BDFE82E8-FE50-44AC-B33D-E4CB10E5E94F}" sibTransId="{43FA101A-2E8E-4F89-8B93-C05C464DE0D7}"/>
    <dgm:cxn modelId="{D1147332-5ACE-4A89-8FC9-B6A7CDE725C7}" type="presOf" srcId="{17249D92-EDE6-4B39-A8FC-5519108F24C7}" destId="{89801E79-6FA8-4069-8C44-940CCB1B0EDE}" srcOrd="0" destOrd="0" presId="urn:microsoft.com/office/officeart/2005/8/layout/vList2"/>
    <dgm:cxn modelId="{93DC3F47-1874-4AB8-9885-C1D98D6A083F}" type="presOf" srcId="{7B839461-8909-449C-8944-5A9ACDE90FD2}" destId="{664711AC-1533-4332-895E-5F3CAE633612}" srcOrd="0" destOrd="0" presId="urn:microsoft.com/office/officeart/2005/8/layout/vList2"/>
    <dgm:cxn modelId="{4C4AB45A-2EBB-408D-A002-411A80A17D39}" type="presOf" srcId="{0FA133DA-716D-4157-A1A7-FDE1C46F6522}" destId="{B94C55CD-9FA0-4B54-84A2-C1B8E3EE6D9A}" srcOrd="0" destOrd="0" presId="urn:microsoft.com/office/officeart/2005/8/layout/vList2"/>
    <dgm:cxn modelId="{E841638E-43ED-4614-8EF7-5E34B1356ACF}" srcId="{22FEC48B-2347-490B-B6B3-A925C6B3A007}" destId="{635FA027-EA3A-4D50-BA3E-17665A8A8B22}" srcOrd="4" destOrd="0" parTransId="{D11C8CC2-93A1-4AD2-90AA-006D0D3869EF}" sibTransId="{FF70B4DE-CFB3-42AB-AF77-D50E8D3F0A52}"/>
    <dgm:cxn modelId="{EF8A0998-5101-4203-93C5-FDF85F4E2286}" srcId="{22FEC48B-2347-490B-B6B3-A925C6B3A007}" destId="{7B839461-8909-449C-8944-5A9ACDE90FD2}" srcOrd="0" destOrd="0" parTransId="{2031BB59-6896-462D-A606-938C4F44330C}" sibTransId="{F10B21BC-84E0-47FF-BB77-08C6008B0B25}"/>
    <dgm:cxn modelId="{991C3B9F-2B46-4131-8E17-F93A6925F3D7}" type="presOf" srcId="{635FA027-EA3A-4D50-BA3E-17665A8A8B22}" destId="{03796A21-9217-4ED9-AFE5-4683BBBFF169}" srcOrd="0" destOrd="0" presId="urn:microsoft.com/office/officeart/2005/8/layout/vList2"/>
    <dgm:cxn modelId="{9E76DEA1-C68B-4775-B71D-56911964CC5B}" srcId="{22FEC48B-2347-490B-B6B3-A925C6B3A007}" destId="{91C949AD-F44E-4F5E-AF7A-4AE875395CE3}" srcOrd="2" destOrd="0" parTransId="{A71A80CE-DA50-40CC-B441-1126D3E3002A}" sibTransId="{5EE3122F-FBA6-4954-A9A0-80111D8A56C4}"/>
    <dgm:cxn modelId="{EC997FC4-72D3-484C-BF7A-12605C69795B}" type="presOf" srcId="{E1FC20FD-BD70-4F91-8266-21A90CC081C1}" destId="{0C9FB1D0-3889-421A-AEFD-442B1E7B8271}" srcOrd="0" destOrd="0" presId="urn:microsoft.com/office/officeart/2005/8/layout/vList2"/>
    <dgm:cxn modelId="{AEB22FC7-A6F5-4E5C-ABC3-DEEA9BE679C7}" srcId="{22FEC48B-2347-490B-B6B3-A925C6B3A007}" destId="{0FA133DA-716D-4157-A1A7-FDE1C46F6522}" srcOrd="1" destOrd="0" parTransId="{FAA2B7E0-A0F2-42ED-B0C8-B67A73D38320}" sibTransId="{C7DC5486-F33C-4E62-BDD5-CC912EEDD9B8}"/>
    <dgm:cxn modelId="{06CC99CF-601A-40FF-B2DC-D7177CB1AABB}" type="presOf" srcId="{22FEC48B-2347-490B-B6B3-A925C6B3A007}" destId="{2B37D060-2292-4DB3-BE2E-9F9E783D4F8E}" srcOrd="0" destOrd="0" presId="urn:microsoft.com/office/officeart/2005/8/layout/vList2"/>
    <dgm:cxn modelId="{7C383FDA-A9DD-4117-BD9D-1B35FCAFBB1E}" srcId="{22FEC48B-2347-490B-B6B3-A925C6B3A007}" destId="{BA1D816A-340A-423D-85A4-7D5740EA38DD}" srcOrd="3" destOrd="0" parTransId="{16D66B9A-8FD3-4D5F-9EBB-13DBC580A34F}" sibTransId="{134C2BBF-F5CD-49D0-882A-9EF183B3AD70}"/>
    <dgm:cxn modelId="{17496FE0-D131-43BB-BA67-AC855AA74F0D}" srcId="{22FEC48B-2347-490B-B6B3-A925C6B3A007}" destId="{17249D92-EDE6-4B39-A8FC-5519108F24C7}" srcOrd="5" destOrd="0" parTransId="{31CC1F50-FEAA-4CF2-BCD1-488453512E99}" sibTransId="{51CB9820-83F7-4695-8634-C65CC1371D14}"/>
    <dgm:cxn modelId="{CCF23CFB-03DB-4023-8572-E694FAC14C4E}" type="presOf" srcId="{BA1D816A-340A-423D-85A4-7D5740EA38DD}" destId="{09143B95-C117-45C4-8B20-C59F9C8D0254}" srcOrd="0" destOrd="0" presId="urn:microsoft.com/office/officeart/2005/8/layout/vList2"/>
    <dgm:cxn modelId="{75A6F621-3E1B-4C3A-81EF-8C0579939606}" type="presParOf" srcId="{2B37D060-2292-4DB3-BE2E-9F9E783D4F8E}" destId="{664711AC-1533-4332-895E-5F3CAE633612}" srcOrd="0" destOrd="0" presId="urn:microsoft.com/office/officeart/2005/8/layout/vList2"/>
    <dgm:cxn modelId="{4C6A3FCF-5930-4AB4-800F-467A2D1906A5}" type="presParOf" srcId="{2B37D060-2292-4DB3-BE2E-9F9E783D4F8E}" destId="{65F36123-35FB-44D7-9AE8-A0ECB7B1D772}" srcOrd="1" destOrd="0" presId="urn:microsoft.com/office/officeart/2005/8/layout/vList2"/>
    <dgm:cxn modelId="{B188E70E-97A3-4AC3-A85B-7F0B9C19F312}" type="presParOf" srcId="{2B37D060-2292-4DB3-BE2E-9F9E783D4F8E}" destId="{B94C55CD-9FA0-4B54-84A2-C1B8E3EE6D9A}" srcOrd="2" destOrd="0" presId="urn:microsoft.com/office/officeart/2005/8/layout/vList2"/>
    <dgm:cxn modelId="{78253E3A-89BB-43F6-8AEC-90EEF310A70A}" type="presParOf" srcId="{2B37D060-2292-4DB3-BE2E-9F9E783D4F8E}" destId="{90634068-A4BA-457C-B643-B121A6D3C4CF}" srcOrd="3" destOrd="0" presId="urn:microsoft.com/office/officeart/2005/8/layout/vList2"/>
    <dgm:cxn modelId="{9493FCB4-387A-4BE6-A87B-56D062EEA2BC}" type="presParOf" srcId="{2B37D060-2292-4DB3-BE2E-9F9E783D4F8E}" destId="{E0C32D0A-B7D4-486F-820C-1F08DBD6AC15}" srcOrd="4" destOrd="0" presId="urn:microsoft.com/office/officeart/2005/8/layout/vList2"/>
    <dgm:cxn modelId="{7D8B4099-C471-4AF8-B653-AF3069B59DFF}" type="presParOf" srcId="{2B37D060-2292-4DB3-BE2E-9F9E783D4F8E}" destId="{3D3E6AD3-E3B3-4D94-8F0F-83BE9523112A}" srcOrd="5" destOrd="0" presId="urn:microsoft.com/office/officeart/2005/8/layout/vList2"/>
    <dgm:cxn modelId="{3A8C5F77-68B9-4112-B13A-14C7B6975357}" type="presParOf" srcId="{2B37D060-2292-4DB3-BE2E-9F9E783D4F8E}" destId="{09143B95-C117-45C4-8B20-C59F9C8D0254}" srcOrd="6" destOrd="0" presId="urn:microsoft.com/office/officeart/2005/8/layout/vList2"/>
    <dgm:cxn modelId="{4FEC00A1-DF2F-4F70-8A14-02E6E7ACBC1E}" type="presParOf" srcId="{2B37D060-2292-4DB3-BE2E-9F9E783D4F8E}" destId="{FAB19D6A-EFF9-407D-8300-BD92C484CF08}" srcOrd="7" destOrd="0" presId="urn:microsoft.com/office/officeart/2005/8/layout/vList2"/>
    <dgm:cxn modelId="{7D7543AA-5A99-43AD-9543-73DDBFD69776}" type="presParOf" srcId="{2B37D060-2292-4DB3-BE2E-9F9E783D4F8E}" destId="{03796A21-9217-4ED9-AFE5-4683BBBFF169}" srcOrd="8" destOrd="0" presId="urn:microsoft.com/office/officeart/2005/8/layout/vList2"/>
    <dgm:cxn modelId="{A2157BDC-0F4A-4041-A78A-2229EBA3041F}" type="presParOf" srcId="{2B37D060-2292-4DB3-BE2E-9F9E783D4F8E}" destId="{AD6EB691-DD38-4777-9EE0-473090E0D365}" srcOrd="9" destOrd="0" presId="urn:microsoft.com/office/officeart/2005/8/layout/vList2"/>
    <dgm:cxn modelId="{E36C37E0-2FCF-46CE-8E1D-6FB31D80DF7C}" type="presParOf" srcId="{2B37D060-2292-4DB3-BE2E-9F9E783D4F8E}" destId="{89801E79-6FA8-4069-8C44-940CCB1B0EDE}" srcOrd="10" destOrd="0" presId="urn:microsoft.com/office/officeart/2005/8/layout/vList2"/>
    <dgm:cxn modelId="{1556FBCC-6928-4B4B-B4DF-F5203BA0F131}" type="presParOf" srcId="{2B37D060-2292-4DB3-BE2E-9F9E783D4F8E}" destId="{C87D5759-43A0-404A-943E-A4037676ADF9}" srcOrd="11" destOrd="0" presId="urn:microsoft.com/office/officeart/2005/8/layout/vList2"/>
    <dgm:cxn modelId="{7B60F682-B637-4980-AD48-92D3095FBB60}" type="presParOf" srcId="{2B37D060-2292-4DB3-BE2E-9F9E783D4F8E}" destId="{0C9FB1D0-3889-421A-AEFD-442B1E7B827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7ACABD8-C1A4-45FD-B9A8-55FD3D3DE5A3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E893178-DE15-4F64-A4A5-34ABF78687CA}">
      <dgm:prSet/>
      <dgm:spPr/>
      <dgm:t>
        <a:bodyPr/>
        <a:lstStyle/>
        <a:p>
          <a:r>
            <a:rPr lang="pt-BR"/>
            <a:t>Também chamado de teste de esforço cardiopulmonar</a:t>
          </a:r>
          <a:endParaRPr lang="en-US"/>
        </a:p>
      </dgm:t>
    </dgm:pt>
    <dgm:pt modelId="{8077BCB5-8B64-4A34-86D8-8855CB675444}" type="parTrans" cxnId="{F9E8B12F-27B3-4F12-B9D9-B4862E98EE3A}">
      <dgm:prSet/>
      <dgm:spPr/>
      <dgm:t>
        <a:bodyPr/>
        <a:lstStyle/>
        <a:p>
          <a:endParaRPr lang="en-US"/>
        </a:p>
      </dgm:t>
    </dgm:pt>
    <dgm:pt modelId="{B063A085-444F-4D7C-BB46-D013D0D0FA2B}" type="sibTrans" cxnId="{F9E8B12F-27B3-4F12-B9D9-B4862E98EE3A}">
      <dgm:prSet/>
      <dgm:spPr/>
      <dgm:t>
        <a:bodyPr/>
        <a:lstStyle/>
        <a:p>
          <a:endParaRPr lang="en-US"/>
        </a:p>
      </dgm:t>
    </dgm:pt>
    <dgm:pt modelId="{55F9D766-A236-4D9A-A086-1CD2B23F7CDB}">
      <dgm:prSet/>
      <dgm:spPr/>
      <dgm:t>
        <a:bodyPr/>
        <a:lstStyle/>
        <a:p>
          <a:r>
            <a:rPr lang="pt-BR"/>
            <a:t>É um procedimento diagnóstico que avalia as respostas cardiocirculatórias, ventilatórias e metabólicas durante um esforço progressivo</a:t>
          </a:r>
          <a:endParaRPr lang="en-US"/>
        </a:p>
      </dgm:t>
    </dgm:pt>
    <dgm:pt modelId="{436D85AB-ABEC-4FDF-BE70-AB4B87CB71A9}" type="parTrans" cxnId="{5D0BEAE3-EB96-4605-B1A6-5162D6967A28}">
      <dgm:prSet/>
      <dgm:spPr/>
      <dgm:t>
        <a:bodyPr/>
        <a:lstStyle/>
        <a:p>
          <a:endParaRPr lang="en-US"/>
        </a:p>
      </dgm:t>
    </dgm:pt>
    <dgm:pt modelId="{901CE23A-B5DC-4165-A72A-5F60FBF12D7E}" type="sibTrans" cxnId="{5D0BEAE3-EB96-4605-B1A6-5162D6967A28}">
      <dgm:prSet/>
      <dgm:spPr/>
      <dgm:t>
        <a:bodyPr/>
        <a:lstStyle/>
        <a:p>
          <a:endParaRPr lang="en-US"/>
        </a:p>
      </dgm:t>
    </dgm:pt>
    <dgm:pt modelId="{963E7B87-A5BE-4F67-B930-4ED751FA6916}">
      <dgm:prSet/>
      <dgm:spPr/>
      <dgm:t>
        <a:bodyPr/>
        <a:lstStyle/>
        <a:p>
          <a:r>
            <a:rPr lang="pt-BR"/>
            <a:t>Objetivamos sempre levar o indivíduo ao seu limite, ou seja, esforço máximo</a:t>
          </a:r>
          <a:endParaRPr lang="en-US"/>
        </a:p>
      </dgm:t>
    </dgm:pt>
    <dgm:pt modelId="{2140D222-72E9-4A18-8582-D40488384BCF}" type="parTrans" cxnId="{E07689D2-5338-4893-B4EB-DAB033392C3A}">
      <dgm:prSet/>
      <dgm:spPr/>
      <dgm:t>
        <a:bodyPr/>
        <a:lstStyle/>
        <a:p>
          <a:endParaRPr lang="en-US"/>
        </a:p>
      </dgm:t>
    </dgm:pt>
    <dgm:pt modelId="{15BBEA96-CF8C-4946-AEBE-F19424889CBF}" type="sibTrans" cxnId="{E07689D2-5338-4893-B4EB-DAB033392C3A}">
      <dgm:prSet/>
      <dgm:spPr/>
      <dgm:t>
        <a:bodyPr/>
        <a:lstStyle/>
        <a:p>
          <a:endParaRPr lang="en-US"/>
        </a:p>
      </dgm:t>
    </dgm:pt>
    <dgm:pt modelId="{98273D3C-06D2-4D5A-B66E-19E059D16AE4}" type="pres">
      <dgm:prSet presAssocID="{77ACABD8-C1A4-45FD-B9A8-55FD3D3DE5A3}" presName="vert0" presStyleCnt="0">
        <dgm:presLayoutVars>
          <dgm:dir/>
          <dgm:animOne val="branch"/>
          <dgm:animLvl val="lvl"/>
        </dgm:presLayoutVars>
      </dgm:prSet>
      <dgm:spPr/>
    </dgm:pt>
    <dgm:pt modelId="{DD77C57C-AB22-4CCF-BC29-0A3D7A9AC6E9}" type="pres">
      <dgm:prSet presAssocID="{7E893178-DE15-4F64-A4A5-34ABF78687CA}" presName="thickLine" presStyleLbl="alignNode1" presStyleIdx="0" presStyleCnt="3"/>
      <dgm:spPr/>
    </dgm:pt>
    <dgm:pt modelId="{3EFC9ECF-0C84-479E-A462-2ADC5D3A48FF}" type="pres">
      <dgm:prSet presAssocID="{7E893178-DE15-4F64-A4A5-34ABF78687CA}" presName="horz1" presStyleCnt="0"/>
      <dgm:spPr/>
    </dgm:pt>
    <dgm:pt modelId="{BEAA4B5F-40E8-44BF-AEA1-16B6CB65108C}" type="pres">
      <dgm:prSet presAssocID="{7E893178-DE15-4F64-A4A5-34ABF78687CA}" presName="tx1" presStyleLbl="revTx" presStyleIdx="0" presStyleCnt="3"/>
      <dgm:spPr/>
    </dgm:pt>
    <dgm:pt modelId="{E0653265-21F3-418E-B1C2-7AA829366C42}" type="pres">
      <dgm:prSet presAssocID="{7E893178-DE15-4F64-A4A5-34ABF78687CA}" presName="vert1" presStyleCnt="0"/>
      <dgm:spPr/>
    </dgm:pt>
    <dgm:pt modelId="{828796B1-04CC-4C1E-A7FB-B7F13EF0246F}" type="pres">
      <dgm:prSet presAssocID="{55F9D766-A236-4D9A-A086-1CD2B23F7CDB}" presName="thickLine" presStyleLbl="alignNode1" presStyleIdx="1" presStyleCnt="3"/>
      <dgm:spPr/>
    </dgm:pt>
    <dgm:pt modelId="{40F88CDB-9DC1-4D76-948E-C5D6F7FF46C4}" type="pres">
      <dgm:prSet presAssocID="{55F9D766-A236-4D9A-A086-1CD2B23F7CDB}" presName="horz1" presStyleCnt="0"/>
      <dgm:spPr/>
    </dgm:pt>
    <dgm:pt modelId="{B4483FEC-7D92-44A4-85AB-ABD39C11304F}" type="pres">
      <dgm:prSet presAssocID="{55F9D766-A236-4D9A-A086-1CD2B23F7CDB}" presName="tx1" presStyleLbl="revTx" presStyleIdx="1" presStyleCnt="3"/>
      <dgm:spPr/>
    </dgm:pt>
    <dgm:pt modelId="{90407A09-007C-41AD-B95C-33B7FB1F7015}" type="pres">
      <dgm:prSet presAssocID="{55F9D766-A236-4D9A-A086-1CD2B23F7CDB}" presName="vert1" presStyleCnt="0"/>
      <dgm:spPr/>
    </dgm:pt>
    <dgm:pt modelId="{15D70517-A18A-45FE-A51B-EAB915B585D6}" type="pres">
      <dgm:prSet presAssocID="{963E7B87-A5BE-4F67-B930-4ED751FA6916}" presName="thickLine" presStyleLbl="alignNode1" presStyleIdx="2" presStyleCnt="3"/>
      <dgm:spPr/>
    </dgm:pt>
    <dgm:pt modelId="{213AECE5-27BD-473C-89F8-1DD4A0989B93}" type="pres">
      <dgm:prSet presAssocID="{963E7B87-A5BE-4F67-B930-4ED751FA6916}" presName="horz1" presStyleCnt="0"/>
      <dgm:spPr/>
    </dgm:pt>
    <dgm:pt modelId="{57DBCEA3-FF21-41F9-A287-BC05BCDA52E6}" type="pres">
      <dgm:prSet presAssocID="{963E7B87-A5BE-4F67-B930-4ED751FA6916}" presName="tx1" presStyleLbl="revTx" presStyleIdx="2" presStyleCnt="3"/>
      <dgm:spPr/>
    </dgm:pt>
    <dgm:pt modelId="{3551D13E-C507-4361-8426-B0C9F8A84EEE}" type="pres">
      <dgm:prSet presAssocID="{963E7B87-A5BE-4F67-B930-4ED751FA6916}" presName="vert1" presStyleCnt="0"/>
      <dgm:spPr/>
    </dgm:pt>
  </dgm:ptLst>
  <dgm:cxnLst>
    <dgm:cxn modelId="{2978DB08-1207-4D70-BEF5-CEF908A05E4E}" type="presOf" srcId="{55F9D766-A236-4D9A-A086-1CD2B23F7CDB}" destId="{B4483FEC-7D92-44A4-85AB-ABD39C11304F}" srcOrd="0" destOrd="0" presId="urn:microsoft.com/office/officeart/2008/layout/LinedList"/>
    <dgm:cxn modelId="{F9E8B12F-27B3-4F12-B9D9-B4862E98EE3A}" srcId="{77ACABD8-C1A4-45FD-B9A8-55FD3D3DE5A3}" destId="{7E893178-DE15-4F64-A4A5-34ABF78687CA}" srcOrd="0" destOrd="0" parTransId="{8077BCB5-8B64-4A34-86D8-8855CB675444}" sibTransId="{B063A085-444F-4D7C-BB46-D013D0D0FA2B}"/>
    <dgm:cxn modelId="{76552B70-11F8-4669-A4AF-2BFB4AE9561E}" type="presOf" srcId="{963E7B87-A5BE-4F67-B930-4ED751FA6916}" destId="{57DBCEA3-FF21-41F9-A287-BC05BCDA52E6}" srcOrd="0" destOrd="0" presId="urn:microsoft.com/office/officeart/2008/layout/LinedList"/>
    <dgm:cxn modelId="{77BC7BD1-6E02-4182-88C8-DD36994EAAD3}" type="presOf" srcId="{77ACABD8-C1A4-45FD-B9A8-55FD3D3DE5A3}" destId="{98273D3C-06D2-4D5A-B66E-19E059D16AE4}" srcOrd="0" destOrd="0" presId="urn:microsoft.com/office/officeart/2008/layout/LinedList"/>
    <dgm:cxn modelId="{E07689D2-5338-4893-B4EB-DAB033392C3A}" srcId="{77ACABD8-C1A4-45FD-B9A8-55FD3D3DE5A3}" destId="{963E7B87-A5BE-4F67-B930-4ED751FA6916}" srcOrd="2" destOrd="0" parTransId="{2140D222-72E9-4A18-8582-D40488384BCF}" sibTransId="{15BBEA96-CF8C-4946-AEBE-F19424889CBF}"/>
    <dgm:cxn modelId="{5D0BEAE3-EB96-4605-B1A6-5162D6967A28}" srcId="{77ACABD8-C1A4-45FD-B9A8-55FD3D3DE5A3}" destId="{55F9D766-A236-4D9A-A086-1CD2B23F7CDB}" srcOrd="1" destOrd="0" parTransId="{436D85AB-ABEC-4FDF-BE70-AB4B87CB71A9}" sibTransId="{901CE23A-B5DC-4165-A72A-5F60FBF12D7E}"/>
    <dgm:cxn modelId="{974574FA-859C-435D-9D5A-8628F0CBEDD3}" type="presOf" srcId="{7E893178-DE15-4F64-A4A5-34ABF78687CA}" destId="{BEAA4B5F-40E8-44BF-AEA1-16B6CB65108C}" srcOrd="0" destOrd="0" presId="urn:microsoft.com/office/officeart/2008/layout/LinedList"/>
    <dgm:cxn modelId="{7804308B-2820-4E73-B4E3-7B2F4A2F68BC}" type="presParOf" srcId="{98273D3C-06D2-4D5A-B66E-19E059D16AE4}" destId="{DD77C57C-AB22-4CCF-BC29-0A3D7A9AC6E9}" srcOrd="0" destOrd="0" presId="urn:microsoft.com/office/officeart/2008/layout/LinedList"/>
    <dgm:cxn modelId="{87D36B59-E6C1-4A45-8398-B7967F471DB7}" type="presParOf" srcId="{98273D3C-06D2-4D5A-B66E-19E059D16AE4}" destId="{3EFC9ECF-0C84-479E-A462-2ADC5D3A48FF}" srcOrd="1" destOrd="0" presId="urn:microsoft.com/office/officeart/2008/layout/LinedList"/>
    <dgm:cxn modelId="{34EE4753-6397-4E0F-8F46-154CB76E769D}" type="presParOf" srcId="{3EFC9ECF-0C84-479E-A462-2ADC5D3A48FF}" destId="{BEAA4B5F-40E8-44BF-AEA1-16B6CB65108C}" srcOrd="0" destOrd="0" presId="urn:microsoft.com/office/officeart/2008/layout/LinedList"/>
    <dgm:cxn modelId="{9367FE17-E54B-4C1B-9EF7-AD9B5479F27B}" type="presParOf" srcId="{3EFC9ECF-0C84-479E-A462-2ADC5D3A48FF}" destId="{E0653265-21F3-418E-B1C2-7AA829366C42}" srcOrd="1" destOrd="0" presId="urn:microsoft.com/office/officeart/2008/layout/LinedList"/>
    <dgm:cxn modelId="{53909FB6-5B4F-46EC-849F-94EE554E3629}" type="presParOf" srcId="{98273D3C-06D2-4D5A-B66E-19E059D16AE4}" destId="{828796B1-04CC-4C1E-A7FB-B7F13EF0246F}" srcOrd="2" destOrd="0" presId="urn:microsoft.com/office/officeart/2008/layout/LinedList"/>
    <dgm:cxn modelId="{5EA6C0FA-771B-4A99-A7ED-E2C8F059ACC9}" type="presParOf" srcId="{98273D3C-06D2-4D5A-B66E-19E059D16AE4}" destId="{40F88CDB-9DC1-4D76-948E-C5D6F7FF46C4}" srcOrd="3" destOrd="0" presId="urn:microsoft.com/office/officeart/2008/layout/LinedList"/>
    <dgm:cxn modelId="{75F2D764-1F82-460E-811B-D37449F0A869}" type="presParOf" srcId="{40F88CDB-9DC1-4D76-948E-C5D6F7FF46C4}" destId="{B4483FEC-7D92-44A4-85AB-ABD39C11304F}" srcOrd="0" destOrd="0" presId="urn:microsoft.com/office/officeart/2008/layout/LinedList"/>
    <dgm:cxn modelId="{536AAE23-A414-482A-8F89-E7E64C08BC5A}" type="presParOf" srcId="{40F88CDB-9DC1-4D76-948E-C5D6F7FF46C4}" destId="{90407A09-007C-41AD-B95C-33B7FB1F7015}" srcOrd="1" destOrd="0" presId="urn:microsoft.com/office/officeart/2008/layout/LinedList"/>
    <dgm:cxn modelId="{6913C5AA-37BA-4EE2-99A4-7F0D7F8D80C5}" type="presParOf" srcId="{98273D3C-06D2-4D5A-B66E-19E059D16AE4}" destId="{15D70517-A18A-45FE-A51B-EAB915B585D6}" srcOrd="4" destOrd="0" presId="urn:microsoft.com/office/officeart/2008/layout/LinedList"/>
    <dgm:cxn modelId="{B5EF71EE-4940-46CD-B6E5-C60BEF592EFF}" type="presParOf" srcId="{98273D3C-06D2-4D5A-B66E-19E059D16AE4}" destId="{213AECE5-27BD-473C-89F8-1DD4A0989B93}" srcOrd="5" destOrd="0" presId="urn:microsoft.com/office/officeart/2008/layout/LinedList"/>
    <dgm:cxn modelId="{B5DC6ECD-EE1D-4304-90B6-C7C59430E692}" type="presParOf" srcId="{213AECE5-27BD-473C-89F8-1DD4A0989B93}" destId="{57DBCEA3-FF21-41F9-A287-BC05BCDA52E6}" srcOrd="0" destOrd="0" presId="urn:microsoft.com/office/officeart/2008/layout/LinedList"/>
    <dgm:cxn modelId="{D98E54C9-EBED-4483-BFE0-5D8E87F23362}" type="presParOf" srcId="{213AECE5-27BD-473C-89F8-1DD4A0989B93}" destId="{3551D13E-C507-4361-8426-B0C9F8A84E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4DBB35E-2018-4599-9E59-6F2486787243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2FFE3CD-6A98-4B8D-BC04-D8B332198CC0}">
      <dgm:prSet/>
      <dgm:spPr/>
      <dgm:t>
        <a:bodyPr/>
        <a:lstStyle/>
        <a:p>
          <a:r>
            <a:rPr lang="pt-BR"/>
            <a:t>É a capacidade máxima do corpo de um indivíduo em transportar e metabolizar oxigênio durante um exercício físico incremental, é a variável fisiológica que mais reflete a capacidade aeróbica de um indivíduo</a:t>
          </a:r>
          <a:endParaRPr lang="en-US"/>
        </a:p>
      </dgm:t>
    </dgm:pt>
    <dgm:pt modelId="{B443044C-9582-4BD8-8429-97A88BE46BC5}" type="parTrans" cxnId="{37E5F5D8-09E0-4AC8-B4BA-7C32D7B71AF5}">
      <dgm:prSet/>
      <dgm:spPr/>
      <dgm:t>
        <a:bodyPr/>
        <a:lstStyle/>
        <a:p>
          <a:endParaRPr lang="en-US"/>
        </a:p>
      </dgm:t>
    </dgm:pt>
    <dgm:pt modelId="{C3159AA4-B67C-46CA-8D6A-ED5FA69AEAF8}" type="sibTrans" cxnId="{37E5F5D8-09E0-4AC8-B4BA-7C32D7B71AF5}">
      <dgm:prSet/>
      <dgm:spPr/>
      <dgm:t>
        <a:bodyPr/>
        <a:lstStyle/>
        <a:p>
          <a:endParaRPr lang="en-US"/>
        </a:p>
      </dgm:t>
    </dgm:pt>
    <dgm:pt modelId="{2B39040F-DD47-4B4B-A11C-1FB874A5E9EE}">
      <dgm:prSet/>
      <dgm:spPr/>
      <dgm:t>
        <a:bodyPr/>
        <a:lstStyle/>
        <a:p>
          <a:r>
            <a:rPr lang="pt-BR"/>
            <a:t>Está ligado a fatores genéticos</a:t>
          </a:r>
          <a:endParaRPr lang="en-US"/>
        </a:p>
      </dgm:t>
    </dgm:pt>
    <dgm:pt modelId="{8CA369DB-F7F2-4319-8774-7B3DE4FD4128}" type="parTrans" cxnId="{AB57DAC3-8D38-407D-96D3-69CE9BA38BA9}">
      <dgm:prSet/>
      <dgm:spPr/>
      <dgm:t>
        <a:bodyPr/>
        <a:lstStyle/>
        <a:p>
          <a:endParaRPr lang="en-US"/>
        </a:p>
      </dgm:t>
    </dgm:pt>
    <dgm:pt modelId="{B5FA871A-E159-45F8-8DC2-EB434DEB6AAE}" type="sibTrans" cxnId="{AB57DAC3-8D38-407D-96D3-69CE9BA38BA9}">
      <dgm:prSet/>
      <dgm:spPr/>
      <dgm:t>
        <a:bodyPr/>
        <a:lstStyle/>
        <a:p>
          <a:endParaRPr lang="en-US"/>
        </a:p>
      </dgm:t>
    </dgm:pt>
    <dgm:pt modelId="{D9E98069-58E6-4865-93D6-C1773BE76E1B}">
      <dgm:prSet/>
      <dgm:spPr/>
      <dgm:t>
        <a:bodyPr/>
        <a:lstStyle/>
        <a:p>
          <a:r>
            <a:rPr lang="pt-BR"/>
            <a:t>Pode ser modificado com o treinamento</a:t>
          </a:r>
          <a:endParaRPr lang="en-US"/>
        </a:p>
      </dgm:t>
    </dgm:pt>
    <dgm:pt modelId="{696294F8-4896-4D99-9BAB-02199D5B5C45}" type="parTrans" cxnId="{3274C13F-C172-48B4-94E9-33FFEC95AA45}">
      <dgm:prSet/>
      <dgm:spPr/>
      <dgm:t>
        <a:bodyPr/>
        <a:lstStyle/>
        <a:p>
          <a:endParaRPr lang="en-US"/>
        </a:p>
      </dgm:t>
    </dgm:pt>
    <dgm:pt modelId="{80567001-CB32-4D54-94E4-545E5BD8D4B1}" type="sibTrans" cxnId="{3274C13F-C172-48B4-94E9-33FFEC95AA45}">
      <dgm:prSet/>
      <dgm:spPr/>
      <dgm:t>
        <a:bodyPr/>
        <a:lstStyle/>
        <a:p>
          <a:endParaRPr lang="en-US"/>
        </a:p>
      </dgm:t>
    </dgm:pt>
    <dgm:pt modelId="{7DC444CC-10D1-42BC-8CA5-74A950C130C9}">
      <dgm:prSet/>
      <dgm:spPr/>
      <dgm:t>
        <a:bodyPr/>
        <a:lstStyle/>
        <a:p>
          <a:r>
            <a:rPr lang="pt-BR"/>
            <a:t>Expresso em relação ao peso (mL/Kg.min)</a:t>
          </a:r>
          <a:endParaRPr lang="en-US"/>
        </a:p>
      </dgm:t>
    </dgm:pt>
    <dgm:pt modelId="{B90C3358-BCCA-4400-BABA-28369FE2B112}" type="parTrans" cxnId="{7FB3B0A1-7E3B-4ED9-98C4-103160CD7F60}">
      <dgm:prSet/>
      <dgm:spPr/>
      <dgm:t>
        <a:bodyPr/>
        <a:lstStyle/>
        <a:p>
          <a:endParaRPr lang="en-US"/>
        </a:p>
      </dgm:t>
    </dgm:pt>
    <dgm:pt modelId="{7A812A4A-21FA-4614-A281-880027988465}" type="sibTrans" cxnId="{7FB3B0A1-7E3B-4ED9-98C4-103160CD7F60}">
      <dgm:prSet/>
      <dgm:spPr/>
      <dgm:t>
        <a:bodyPr/>
        <a:lstStyle/>
        <a:p>
          <a:endParaRPr lang="en-US"/>
        </a:p>
      </dgm:t>
    </dgm:pt>
    <dgm:pt modelId="{1C11A776-61D6-40B8-843F-EFA6E20A4C3C}" type="pres">
      <dgm:prSet presAssocID="{B4DBB35E-2018-4599-9E59-6F2486787243}" presName="linear" presStyleCnt="0">
        <dgm:presLayoutVars>
          <dgm:animLvl val="lvl"/>
          <dgm:resizeHandles val="exact"/>
        </dgm:presLayoutVars>
      </dgm:prSet>
      <dgm:spPr/>
    </dgm:pt>
    <dgm:pt modelId="{DB911CDC-B7C7-4921-926C-79560872CD8A}" type="pres">
      <dgm:prSet presAssocID="{52FFE3CD-6A98-4B8D-BC04-D8B332198CC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07B752C-2998-412C-9FDE-967A92A6821E}" type="pres">
      <dgm:prSet presAssocID="{C3159AA4-B67C-46CA-8D6A-ED5FA69AEAF8}" presName="spacer" presStyleCnt="0"/>
      <dgm:spPr/>
    </dgm:pt>
    <dgm:pt modelId="{3BF33318-686B-440A-AC04-980D2147D8F2}" type="pres">
      <dgm:prSet presAssocID="{2B39040F-DD47-4B4B-A11C-1FB874A5E9E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8C37CE2-83A0-4633-8651-B6B8098FF7EB}" type="pres">
      <dgm:prSet presAssocID="{B5FA871A-E159-45F8-8DC2-EB434DEB6AAE}" presName="spacer" presStyleCnt="0"/>
      <dgm:spPr/>
    </dgm:pt>
    <dgm:pt modelId="{8D249C45-F16C-4EE7-A2A8-FF25C4631919}" type="pres">
      <dgm:prSet presAssocID="{D9E98069-58E6-4865-93D6-C1773BE76E1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512C69-449A-44DC-BF55-A6EFA3EEF244}" type="pres">
      <dgm:prSet presAssocID="{80567001-CB32-4D54-94E4-545E5BD8D4B1}" presName="spacer" presStyleCnt="0"/>
      <dgm:spPr/>
    </dgm:pt>
    <dgm:pt modelId="{04286B96-CEEB-4826-B308-903037593629}" type="pres">
      <dgm:prSet presAssocID="{7DC444CC-10D1-42BC-8CA5-74A950C130C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63CC700-E567-42D2-BECC-894A64C89135}" type="presOf" srcId="{7DC444CC-10D1-42BC-8CA5-74A950C130C9}" destId="{04286B96-CEEB-4826-B308-903037593629}" srcOrd="0" destOrd="0" presId="urn:microsoft.com/office/officeart/2005/8/layout/vList2"/>
    <dgm:cxn modelId="{F9AE9A31-062F-41B6-91BA-82870193858B}" type="presOf" srcId="{52FFE3CD-6A98-4B8D-BC04-D8B332198CC0}" destId="{DB911CDC-B7C7-4921-926C-79560872CD8A}" srcOrd="0" destOrd="0" presId="urn:microsoft.com/office/officeart/2005/8/layout/vList2"/>
    <dgm:cxn modelId="{3274C13F-C172-48B4-94E9-33FFEC95AA45}" srcId="{B4DBB35E-2018-4599-9E59-6F2486787243}" destId="{D9E98069-58E6-4865-93D6-C1773BE76E1B}" srcOrd="2" destOrd="0" parTransId="{696294F8-4896-4D99-9BAB-02199D5B5C45}" sibTransId="{80567001-CB32-4D54-94E4-545E5BD8D4B1}"/>
    <dgm:cxn modelId="{AA65E96D-70D7-4AD8-B01C-5B7BA4A0DE2E}" type="presOf" srcId="{B4DBB35E-2018-4599-9E59-6F2486787243}" destId="{1C11A776-61D6-40B8-843F-EFA6E20A4C3C}" srcOrd="0" destOrd="0" presId="urn:microsoft.com/office/officeart/2005/8/layout/vList2"/>
    <dgm:cxn modelId="{70C98754-7B88-4BE5-91E7-6491F51D862B}" type="presOf" srcId="{D9E98069-58E6-4865-93D6-C1773BE76E1B}" destId="{8D249C45-F16C-4EE7-A2A8-FF25C4631919}" srcOrd="0" destOrd="0" presId="urn:microsoft.com/office/officeart/2005/8/layout/vList2"/>
    <dgm:cxn modelId="{1A86E586-A6A2-47DA-88EB-DCC600C6AB44}" type="presOf" srcId="{2B39040F-DD47-4B4B-A11C-1FB874A5E9EE}" destId="{3BF33318-686B-440A-AC04-980D2147D8F2}" srcOrd="0" destOrd="0" presId="urn:microsoft.com/office/officeart/2005/8/layout/vList2"/>
    <dgm:cxn modelId="{7FB3B0A1-7E3B-4ED9-98C4-103160CD7F60}" srcId="{B4DBB35E-2018-4599-9E59-6F2486787243}" destId="{7DC444CC-10D1-42BC-8CA5-74A950C130C9}" srcOrd="3" destOrd="0" parTransId="{B90C3358-BCCA-4400-BABA-28369FE2B112}" sibTransId="{7A812A4A-21FA-4614-A281-880027988465}"/>
    <dgm:cxn modelId="{AB57DAC3-8D38-407D-96D3-69CE9BA38BA9}" srcId="{B4DBB35E-2018-4599-9E59-6F2486787243}" destId="{2B39040F-DD47-4B4B-A11C-1FB874A5E9EE}" srcOrd="1" destOrd="0" parTransId="{8CA369DB-F7F2-4319-8774-7B3DE4FD4128}" sibTransId="{B5FA871A-E159-45F8-8DC2-EB434DEB6AAE}"/>
    <dgm:cxn modelId="{37E5F5D8-09E0-4AC8-B4BA-7C32D7B71AF5}" srcId="{B4DBB35E-2018-4599-9E59-6F2486787243}" destId="{52FFE3CD-6A98-4B8D-BC04-D8B332198CC0}" srcOrd="0" destOrd="0" parTransId="{B443044C-9582-4BD8-8429-97A88BE46BC5}" sibTransId="{C3159AA4-B67C-46CA-8D6A-ED5FA69AEAF8}"/>
    <dgm:cxn modelId="{085017F7-929D-4CA3-957B-C1D2EB0337D5}" type="presParOf" srcId="{1C11A776-61D6-40B8-843F-EFA6E20A4C3C}" destId="{DB911CDC-B7C7-4921-926C-79560872CD8A}" srcOrd="0" destOrd="0" presId="urn:microsoft.com/office/officeart/2005/8/layout/vList2"/>
    <dgm:cxn modelId="{5E2542BB-DF68-45BC-9F9D-8511A2B5979C}" type="presParOf" srcId="{1C11A776-61D6-40B8-843F-EFA6E20A4C3C}" destId="{F07B752C-2998-412C-9FDE-967A92A6821E}" srcOrd="1" destOrd="0" presId="urn:microsoft.com/office/officeart/2005/8/layout/vList2"/>
    <dgm:cxn modelId="{CB1E7164-CF07-430E-A6EE-B7B2F96574A2}" type="presParOf" srcId="{1C11A776-61D6-40B8-843F-EFA6E20A4C3C}" destId="{3BF33318-686B-440A-AC04-980D2147D8F2}" srcOrd="2" destOrd="0" presId="urn:microsoft.com/office/officeart/2005/8/layout/vList2"/>
    <dgm:cxn modelId="{12AC1B08-F800-4D55-97A2-400F8B87F77F}" type="presParOf" srcId="{1C11A776-61D6-40B8-843F-EFA6E20A4C3C}" destId="{48C37CE2-83A0-4633-8651-B6B8098FF7EB}" srcOrd="3" destOrd="0" presId="urn:microsoft.com/office/officeart/2005/8/layout/vList2"/>
    <dgm:cxn modelId="{4B264FDA-D6B7-4715-996E-5FF8C14B7E6E}" type="presParOf" srcId="{1C11A776-61D6-40B8-843F-EFA6E20A4C3C}" destId="{8D249C45-F16C-4EE7-A2A8-FF25C4631919}" srcOrd="4" destOrd="0" presId="urn:microsoft.com/office/officeart/2005/8/layout/vList2"/>
    <dgm:cxn modelId="{113D0558-CF03-4F0A-BBA9-E56BF3B2784A}" type="presParOf" srcId="{1C11A776-61D6-40B8-843F-EFA6E20A4C3C}" destId="{25512C69-449A-44DC-BF55-A6EFA3EEF244}" srcOrd="5" destOrd="0" presId="urn:microsoft.com/office/officeart/2005/8/layout/vList2"/>
    <dgm:cxn modelId="{E723A617-B4C2-495A-8D67-F7D23A9E1967}" type="presParOf" srcId="{1C11A776-61D6-40B8-843F-EFA6E20A4C3C}" destId="{04286B96-CEEB-4826-B308-90303759362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ABB9EC-B68F-4544-B983-887DDADFFF0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FAAFBD5-0F1F-4434-A823-12E903BDD2D9}">
      <dgm:prSet/>
      <dgm:spPr/>
      <dgm:t>
        <a:bodyPr/>
        <a:lstStyle/>
        <a:p>
          <a:r>
            <a:rPr lang="pt-BR"/>
            <a:t>Padrão ouro na determinação da potência aeróbica</a:t>
          </a:r>
          <a:endParaRPr lang="en-US"/>
        </a:p>
      </dgm:t>
    </dgm:pt>
    <dgm:pt modelId="{1761DD67-1214-43F2-A9E0-ED2ABC499D63}" type="parTrans" cxnId="{53CA931C-6D8F-47A1-9395-EC29529C06E8}">
      <dgm:prSet/>
      <dgm:spPr/>
      <dgm:t>
        <a:bodyPr/>
        <a:lstStyle/>
        <a:p>
          <a:endParaRPr lang="en-US"/>
        </a:p>
      </dgm:t>
    </dgm:pt>
    <dgm:pt modelId="{600B44B2-308A-4740-B08E-00A8BD37CB00}" type="sibTrans" cxnId="{53CA931C-6D8F-47A1-9395-EC29529C06E8}">
      <dgm:prSet/>
      <dgm:spPr/>
      <dgm:t>
        <a:bodyPr/>
        <a:lstStyle/>
        <a:p>
          <a:endParaRPr lang="en-US"/>
        </a:p>
      </dgm:t>
    </dgm:pt>
    <dgm:pt modelId="{D0C64F57-4CA7-4596-A0D8-4DE9D17558E2}">
      <dgm:prSet/>
      <dgm:spPr/>
      <dgm:t>
        <a:bodyPr/>
        <a:lstStyle/>
        <a:p>
          <a:r>
            <a:rPr lang="pt-BR"/>
            <a:t>Equipamentos cada vez menores e com melhor acurácia</a:t>
          </a:r>
          <a:endParaRPr lang="en-US"/>
        </a:p>
      </dgm:t>
    </dgm:pt>
    <dgm:pt modelId="{0B3024F7-5EB1-480F-9D58-52D0C7C5AFEC}" type="parTrans" cxnId="{F38B1A69-F54F-4F2A-8E21-2190B4643B60}">
      <dgm:prSet/>
      <dgm:spPr/>
      <dgm:t>
        <a:bodyPr/>
        <a:lstStyle/>
        <a:p>
          <a:endParaRPr lang="en-US"/>
        </a:p>
      </dgm:t>
    </dgm:pt>
    <dgm:pt modelId="{DE6D40A8-ECB9-415D-9D5B-FDF81A8C0DA0}" type="sibTrans" cxnId="{F38B1A69-F54F-4F2A-8E21-2190B4643B60}">
      <dgm:prSet/>
      <dgm:spPr/>
      <dgm:t>
        <a:bodyPr/>
        <a:lstStyle/>
        <a:p>
          <a:endParaRPr lang="en-US"/>
        </a:p>
      </dgm:t>
    </dgm:pt>
    <dgm:pt modelId="{0D059702-2634-4826-8A7C-821F5BE85821}">
      <dgm:prSet/>
      <dgm:spPr/>
      <dgm:t>
        <a:bodyPr/>
        <a:lstStyle/>
        <a:p>
          <a:r>
            <a:rPr lang="pt-BR"/>
            <a:t>Custo menor</a:t>
          </a:r>
          <a:endParaRPr lang="en-US"/>
        </a:p>
      </dgm:t>
    </dgm:pt>
    <dgm:pt modelId="{7451F4E1-A24A-4FB8-962D-E4350105ECF7}" type="parTrans" cxnId="{B7DFD9DA-DF38-4523-A4FD-7B8F3D3613F1}">
      <dgm:prSet/>
      <dgm:spPr/>
      <dgm:t>
        <a:bodyPr/>
        <a:lstStyle/>
        <a:p>
          <a:endParaRPr lang="en-US"/>
        </a:p>
      </dgm:t>
    </dgm:pt>
    <dgm:pt modelId="{0426FBD7-566A-4F2C-8D11-FC9F9661CBCB}" type="sibTrans" cxnId="{B7DFD9DA-DF38-4523-A4FD-7B8F3D3613F1}">
      <dgm:prSet/>
      <dgm:spPr/>
      <dgm:t>
        <a:bodyPr/>
        <a:lstStyle/>
        <a:p>
          <a:endParaRPr lang="en-US"/>
        </a:p>
      </dgm:t>
    </dgm:pt>
    <dgm:pt modelId="{85CA8DD6-B87B-4883-8340-E05FF05C1083}">
      <dgm:prSet/>
      <dgm:spPr/>
      <dgm:t>
        <a:bodyPr/>
        <a:lstStyle/>
        <a:p>
          <a:r>
            <a:rPr lang="pt-BR"/>
            <a:t>Otimização da prescrição de treino</a:t>
          </a:r>
          <a:endParaRPr lang="en-US"/>
        </a:p>
      </dgm:t>
    </dgm:pt>
    <dgm:pt modelId="{B231781D-A516-460F-99B2-862DDE38DBCA}" type="parTrans" cxnId="{F0CBC90C-55FD-4761-8FF9-DCDA6842E33B}">
      <dgm:prSet/>
      <dgm:spPr/>
      <dgm:t>
        <a:bodyPr/>
        <a:lstStyle/>
        <a:p>
          <a:endParaRPr lang="en-US"/>
        </a:p>
      </dgm:t>
    </dgm:pt>
    <dgm:pt modelId="{14C3CE88-878F-4BA1-A8B2-CAB45692ADEE}" type="sibTrans" cxnId="{F0CBC90C-55FD-4761-8FF9-DCDA6842E33B}">
      <dgm:prSet/>
      <dgm:spPr/>
      <dgm:t>
        <a:bodyPr/>
        <a:lstStyle/>
        <a:p>
          <a:endParaRPr lang="en-US"/>
        </a:p>
      </dgm:t>
    </dgm:pt>
    <dgm:pt modelId="{4536F9AE-D680-4893-9A30-B3A286A1C022}">
      <dgm:prSet/>
      <dgm:spPr/>
      <dgm:t>
        <a:bodyPr/>
        <a:lstStyle/>
        <a:p>
          <a:r>
            <a:rPr lang="pt-BR"/>
            <a:t>Informação integrada de vários sistemas orgânicos</a:t>
          </a:r>
          <a:endParaRPr lang="en-US"/>
        </a:p>
      </dgm:t>
    </dgm:pt>
    <dgm:pt modelId="{2A770F22-94B3-4017-91CD-FFC315A28A9E}" type="parTrans" cxnId="{08A96404-CBED-456B-9E5B-1D572AFC42A9}">
      <dgm:prSet/>
      <dgm:spPr/>
      <dgm:t>
        <a:bodyPr/>
        <a:lstStyle/>
        <a:p>
          <a:endParaRPr lang="en-US"/>
        </a:p>
      </dgm:t>
    </dgm:pt>
    <dgm:pt modelId="{AB21238A-7BC4-42DB-9A2B-661D47FC5222}" type="sibTrans" cxnId="{08A96404-CBED-456B-9E5B-1D572AFC42A9}">
      <dgm:prSet/>
      <dgm:spPr/>
      <dgm:t>
        <a:bodyPr/>
        <a:lstStyle/>
        <a:p>
          <a:endParaRPr lang="en-US"/>
        </a:p>
      </dgm:t>
    </dgm:pt>
    <dgm:pt modelId="{BE9484A4-E8D5-4C4B-AC12-AABD32729515}">
      <dgm:prSet/>
      <dgm:spPr/>
      <dgm:t>
        <a:bodyPr/>
        <a:lstStyle/>
        <a:p>
          <a:r>
            <a:rPr lang="pt-BR"/>
            <a:t>Possibilidade de testes de campo</a:t>
          </a:r>
          <a:endParaRPr lang="en-US"/>
        </a:p>
      </dgm:t>
    </dgm:pt>
    <dgm:pt modelId="{82B09488-2472-4191-8E7E-95B77DD4D96F}" type="parTrans" cxnId="{C5298FDE-E4C9-4CCC-8CEB-058E2C810EAD}">
      <dgm:prSet/>
      <dgm:spPr/>
      <dgm:t>
        <a:bodyPr/>
        <a:lstStyle/>
        <a:p>
          <a:endParaRPr lang="en-US"/>
        </a:p>
      </dgm:t>
    </dgm:pt>
    <dgm:pt modelId="{A23C583D-E595-4BD7-9158-9C32138342E6}" type="sibTrans" cxnId="{C5298FDE-E4C9-4CCC-8CEB-058E2C810EAD}">
      <dgm:prSet/>
      <dgm:spPr/>
      <dgm:t>
        <a:bodyPr/>
        <a:lstStyle/>
        <a:p>
          <a:endParaRPr lang="en-US"/>
        </a:p>
      </dgm:t>
    </dgm:pt>
    <dgm:pt modelId="{2A6E4429-1A5E-4F9F-8781-69C9B7C5CAF8}" type="pres">
      <dgm:prSet presAssocID="{17ABB9EC-B68F-4544-B983-887DDADFFF07}" presName="linear" presStyleCnt="0">
        <dgm:presLayoutVars>
          <dgm:animLvl val="lvl"/>
          <dgm:resizeHandles val="exact"/>
        </dgm:presLayoutVars>
      </dgm:prSet>
      <dgm:spPr/>
    </dgm:pt>
    <dgm:pt modelId="{5DB6884C-8696-4384-97F7-EC1E3988D56D}" type="pres">
      <dgm:prSet presAssocID="{DFAAFBD5-0F1F-4434-A823-12E903BDD2D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C6FC891-ACC1-4206-A30E-89EC345D795D}" type="pres">
      <dgm:prSet presAssocID="{600B44B2-308A-4740-B08E-00A8BD37CB00}" presName="spacer" presStyleCnt="0"/>
      <dgm:spPr/>
    </dgm:pt>
    <dgm:pt modelId="{A94FB104-90F3-4EA8-9B83-2EF929A7CD2E}" type="pres">
      <dgm:prSet presAssocID="{D0C64F57-4CA7-4596-A0D8-4DE9D17558E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5F44D1A-E53E-48A5-B669-3ACAF99AD957}" type="pres">
      <dgm:prSet presAssocID="{DE6D40A8-ECB9-415D-9D5B-FDF81A8C0DA0}" presName="spacer" presStyleCnt="0"/>
      <dgm:spPr/>
    </dgm:pt>
    <dgm:pt modelId="{2C765BA1-591C-49A9-91E5-2439CCD84368}" type="pres">
      <dgm:prSet presAssocID="{0D059702-2634-4826-8A7C-821F5BE8582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33FB3DE-1687-41ED-AE0D-F106D03B5AE6}" type="pres">
      <dgm:prSet presAssocID="{0426FBD7-566A-4F2C-8D11-FC9F9661CBCB}" presName="spacer" presStyleCnt="0"/>
      <dgm:spPr/>
    </dgm:pt>
    <dgm:pt modelId="{A37EEDAB-5064-4574-BFE5-854FBC7138E4}" type="pres">
      <dgm:prSet presAssocID="{85CA8DD6-B87B-4883-8340-E05FF05C108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19DD21C-2883-476D-90B3-71E6208B78BC}" type="pres">
      <dgm:prSet presAssocID="{14C3CE88-878F-4BA1-A8B2-CAB45692ADEE}" presName="spacer" presStyleCnt="0"/>
      <dgm:spPr/>
    </dgm:pt>
    <dgm:pt modelId="{F3851176-5759-4C36-A590-DCC470E8D168}" type="pres">
      <dgm:prSet presAssocID="{4536F9AE-D680-4893-9A30-B3A286A1C02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512EAD2-3A5A-44D2-9EDC-7B5B20B836CC}" type="pres">
      <dgm:prSet presAssocID="{AB21238A-7BC4-42DB-9A2B-661D47FC5222}" presName="spacer" presStyleCnt="0"/>
      <dgm:spPr/>
    </dgm:pt>
    <dgm:pt modelId="{AAEEBD65-2FCD-47DC-9C04-80B3E5A66D3F}" type="pres">
      <dgm:prSet presAssocID="{BE9484A4-E8D5-4C4B-AC12-AABD3272951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8A96404-CBED-456B-9E5B-1D572AFC42A9}" srcId="{17ABB9EC-B68F-4544-B983-887DDADFFF07}" destId="{4536F9AE-D680-4893-9A30-B3A286A1C022}" srcOrd="4" destOrd="0" parTransId="{2A770F22-94B3-4017-91CD-FFC315A28A9E}" sibTransId="{AB21238A-7BC4-42DB-9A2B-661D47FC5222}"/>
    <dgm:cxn modelId="{F0CBC90C-55FD-4761-8FF9-DCDA6842E33B}" srcId="{17ABB9EC-B68F-4544-B983-887DDADFFF07}" destId="{85CA8DD6-B87B-4883-8340-E05FF05C1083}" srcOrd="3" destOrd="0" parTransId="{B231781D-A516-460F-99B2-862DDE38DBCA}" sibTransId="{14C3CE88-878F-4BA1-A8B2-CAB45692ADEE}"/>
    <dgm:cxn modelId="{53CA931C-6D8F-47A1-9395-EC29529C06E8}" srcId="{17ABB9EC-B68F-4544-B983-887DDADFFF07}" destId="{DFAAFBD5-0F1F-4434-A823-12E903BDD2D9}" srcOrd="0" destOrd="0" parTransId="{1761DD67-1214-43F2-A9E0-ED2ABC499D63}" sibTransId="{600B44B2-308A-4740-B08E-00A8BD37CB00}"/>
    <dgm:cxn modelId="{F38B1A69-F54F-4F2A-8E21-2190B4643B60}" srcId="{17ABB9EC-B68F-4544-B983-887DDADFFF07}" destId="{D0C64F57-4CA7-4596-A0D8-4DE9D17558E2}" srcOrd="1" destOrd="0" parTransId="{0B3024F7-5EB1-480F-9D58-52D0C7C5AFEC}" sibTransId="{DE6D40A8-ECB9-415D-9D5B-FDF81A8C0DA0}"/>
    <dgm:cxn modelId="{FB5C134F-A9DC-4A9A-97F4-F35684684E29}" type="presOf" srcId="{D0C64F57-4CA7-4596-A0D8-4DE9D17558E2}" destId="{A94FB104-90F3-4EA8-9B83-2EF929A7CD2E}" srcOrd="0" destOrd="0" presId="urn:microsoft.com/office/officeart/2005/8/layout/vList2"/>
    <dgm:cxn modelId="{0552318E-715D-4858-9E86-E5361DADCD4C}" type="presOf" srcId="{4536F9AE-D680-4893-9A30-B3A286A1C022}" destId="{F3851176-5759-4C36-A590-DCC470E8D168}" srcOrd="0" destOrd="0" presId="urn:microsoft.com/office/officeart/2005/8/layout/vList2"/>
    <dgm:cxn modelId="{B52136A6-D952-455E-993D-888C52E6342B}" type="presOf" srcId="{17ABB9EC-B68F-4544-B983-887DDADFFF07}" destId="{2A6E4429-1A5E-4F9F-8781-69C9B7C5CAF8}" srcOrd="0" destOrd="0" presId="urn:microsoft.com/office/officeart/2005/8/layout/vList2"/>
    <dgm:cxn modelId="{F40110C9-8CA5-4D3E-A9E2-CBD62BE2161E}" type="presOf" srcId="{85CA8DD6-B87B-4883-8340-E05FF05C1083}" destId="{A37EEDAB-5064-4574-BFE5-854FBC7138E4}" srcOrd="0" destOrd="0" presId="urn:microsoft.com/office/officeart/2005/8/layout/vList2"/>
    <dgm:cxn modelId="{D63EAAD5-433B-4C5D-B63C-DD01931DB608}" type="presOf" srcId="{0D059702-2634-4826-8A7C-821F5BE85821}" destId="{2C765BA1-591C-49A9-91E5-2439CCD84368}" srcOrd="0" destOrd="0" presId="urn:microsoft.com/office/officeart/2005/8/layout/vList2"/>
    <dgm:cxn modelId="{36EBD7D6-CFC5-4C96-A8FA-B71BFEC28D66}" type="presOf" srcId="{BE9484A4-E8D5-4C4B-AC12-AABD32729515}" destId="{AAEEBD65-2FCD-47DC-9C04-80B3E5A66D3F}" srcOrd="0" destOrd="0" presId="urn:microsoft.com/office/officeart/2005/8/layout/vList2"/>
    <dgm:cxn modelId="{B7DFD9DA-DF38-4523-A4FD-7B8F3D3613F1}" srcId="{17ABB9EC-B68F-4544-B983-887DDADFFF07}" destId="{0D059702-2634-4826-8A7C-821F5BE85821}" srcOrd="2" destOrd="0" parTransId="{7451F4E1-A24A-4FB8-962D-E4350105ECF7}" sibTransId="{0426FBD7-566A-4F2C-8D11-FC9F9661CBCB}"/>
    <dgm:cxn modelId="{C5298FDE-E4C9-4CCC-8CEB-058E2C810EAD}" srcId="{17ABB9EC-B68F-4544-B983-887DDADFFF07}" destId="{BE9484A4-E8D5-4C4B-AC12-AABD32729515}" srcOrd="5" destOrd="0" parTransId="{82B09488-2472-4191-8E7E-95B77DD4D96F}" sibTransId="{A23C583D-E595-4BD7-9158-9C32138342E6}"/>
    <dgm:cxn modelId="{7E5C69FF-AC8A-4818-A9D9-32F4EB5F7C99}" type="presOf" srcId="{DFAAFBD5-0F1F-4434-A823-12E903BDD2D9}" destId="{5DB6884C-8696-4384-97F7-EC1E3988D56D}" srcOrd="0" destOrd="0" presId="urn:microsoft.com/office/officeart/2005/8/layout/vList2"/>
    <dgm:cxn modelId="{583B7CA0-1681-47F5-BF47-55EDDCD7088C}" type="presParOf" srcId="{2A6E4429-1A5E-4F9F-8781-69C9B7C5CAF8}" destId="{5DB6884C-8696-4384-97F7-EC1E3988D56D}" srcOrd="0" destOrd="0" presId="urn:microsoft.com/office/officeart/2005/8/layout/vList2"/>
    <dgm:cxn modelId="{6DE4D66A-C251-4A60-BA0A-683C8266E93C}" type="presParOf" srcId="{2A6E4429-1A5E-4F9F-8781-69C9B7C5CAF8}" destId="{EC6FC891-ACC1-4206-A30E-89EC345D795D}" srcOrd="1" destOrd="0" presId="urn:microsoft.com/office/officeart/2005/8/layout/vList2"/>
    <dgm:cxn modelId="{2984F510-F81A-435D-BE13-5057DB86760F}" type="presParOf" srcId="{2A6E4429-1A5E-4F9F-8781-69C9B7C5CAF8}" destId="{A94FB104-90F3-4EA8-9B83-2EF929A7CD2E}" srcOrd="2" destOrd="0" presId="urn:microsoft.com/office/officeart/2005/8/layout/vList2"/>
    <dgm:cxn modelId="{12689AF0-30CA-41A8-B651-5ACA948C101E}" type="presParOf" srcId="{2A6E4429-1A5E-4F9F-8781-69C9B7C5CAF8}" destId="{45F44D1A-E53E-48A5-B669-3ACAF99AD957}" srcOrd="3" destOrd="0" presId="urn:microsoft.com/office/officeart/2005/8/layout/vList2"/>
    <dgm:cxn modelId="{F3973699-1539-4979-8CA2-EDF3AE8CC072}" type="presParOf" srcId="{2A6E4429-1A5E-4F9F-8781-69C9B7C5CAF8}" destId="{2C765BA1-591C-49A9-91E5-2439CCD84368}" srcOrd="4" destOrd="0" presId="urn:microsoft.com/office/officeart/2005/8/layout/vList2"/>
    <dgm:cxn modelId="{64A845F1-81E1-4F65-92F1-CD58867F8CF4}" type="presParOf" srcId="{2A6E4429-1A5E-4F9F-8781-69C9B7C5CAF8}" destId="{B33FB3DE-1687-41ED-AE0D-F106D03B5AE6}" srcOrd="5" destOrd="0" presId="urn:microsoft.com/office/officeart/2005/8/layout/vList2"/>
    <dgm:cxn modelId="{543ABB8C-5ED7-4AC6-8C01-3E08C8BA0B23}" type="presParOf" srcId="{2A6E4429-1A5E-4F9F-8781-69C9B7C5CAF8}" destId="{A37EEDAB-5064-4574-BFE5-854FBC7138E4}" srcOrd="6" destOrd="0" presId="urn:microsoft.com/office/officeart/2005/8/layout/vList2"/>
    <dgm:cxn modelId="{245F7A29-E0F0-4553-92CB-E061287317C3}" type="presParOf" srcId="{2A6E4429-1A5E-4F9F-8781-69C9B7C5CAF8}" destId="{E19DD21C-2883-476D-90B3-71E6208B78BC}" srcOrd="7" destOrd="0" presId="urn:microsoft.com/office/officeart/2005/8/layout/vList2"/>
    <dgm:cxn modelId="{A462932F-1807-47E5-BADB-F003A5A39D71}" type="presParOf" srcId="{2A6E4429-1A5E-4F9F-8781-69C9B7C5CAF8}" destId="{F3851176-5759-4C36-A590-DCC470E8D168}" srcOrd="8" destOrd="0" presId="urn:microsoft.com/office/officeart/2005/8/layout/vList2"/>
    <dgm:cxn modelId="{854ADCB5-854D-4C8B-B258-BFE9312E4B33}" type="presParOf" srcId="{2A6E4429-1A5E-4F9F-8781-69C9B7C5CAF8}" destId="{B512EAD2-3A5A-44D2-9EDC-7B5B20B836CC}" srcOrd="9" destOrd="0" presId="urn:microsoft.com/office/officeart/2005/8/layout/vList2"/>
    <dgm:cxn modelId="{E95C0F14-BA4F-4291-8FD2-DE654B64C1BC}" type="presParOf" srcId="{2A6E4429-1A5E-4F9F-8781-69C9B7C5CAF8}" destId="{AAEEBD65-2FCD-47DC-9C04-80B3E5A66D3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DFC004-D292-4D49-BD9B-FA143C1BD2E9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60218E-1F5A-4BFD-AB03-4F1E2A763050}">
      <dgm:prSet/>
      <dgm:spPr/>
      <dgm:t>
        <a:bodyPr/>
        <a:lstStyle/>
        <a:p>
          <a:r>
            <a:rPr lang="pt-BR"/>
            <a:t>Avaliar a capacidade funcional</a:t>
          </a:r>
          <a:endParaRPr lang="en-US"/>
        </a:p>
      </dgm:t>
    </dgm:pt>
    <dgm:pt modelId="{D47BC13E-FB59-4832-BF4B-7AFF75B654F6}" type="parTrans" cxnId="{F8738303-D463-4824-83B4-2F7078CB38BF}">
      <dgm:prSet/>
      <dgm:spPr/>
      <dgm:t>
        <a:bodyPr/>
        <a:lstStyle/>
        <a:p>
          <a:endParaRPr lang="en-US"/>
        </a:p>
      </dgm:t>
    </dgm:pt>
    <dgm:pt modelId="{3798FD7B-754E-433D-82D1-35DBD4CF0DF2}" type="sibTrans" cxnId="{F8738303-D463-4824-83B4-2F7078CB38BF}">
      <dgm:prSet/>
      <dgm:spPr/>
      <dgm:t>
        <a:bodyPr/>
        <a:lstStyle/>
        <a:p>
          <a:endParaRPr lang="en-US"/>
        </a:p>
      </dgm:t>
    </dgm:pt>
    <dgm:pt modelId="{D464CBE8-C3DD-487F-B52B-E5C693A91799}">
      <dgm:prSet/>
      <dgm:spPr/>
      <dgm:t>
        <a:bodyPr/>
        <a:lstStyle/>
        <a:p>
          <a:r>
            <a:rPr lang="pt-BR"/>
            <a:t>Avaliar o comportamento da pressão arterial no esforço e recuperação</a:t>
          </a:r>
          <a:endParaRPr lang="en-US"/>
        </a:p>
      </dgm:t>
    </dgm:pt>
    <dgm:pt modelId="{7E79F5EA-F241-4333-BB52-FF70657266EF}" type="parTrans" cxnId="{5794B813-CFC5-410A-84DF-6C54C309682E}">
      <dgm:prSet/>
      <dgm:spPr/>
      <dgm:t>
        <a:bodyPr/>
        <a:lstStyle/>
        <a:p>
          <a:endParaRPr lang="en-US"/>
        </a:p>
      </dgm:t>
    </dgm:pt>
    <dgm:pt modelId="{9EFA50D0-CC89-47E1-BE2B-C287511C665E}" type="sibTrans" cxnId="{5794B813-CFC5-410A-84DF-6C54C309682E}">
      <dgm:prSet/>
      <dgm:spPr/>
      <dgm:t>
        <a:bodyPr/>
        <a:lstStyle/>
        <a:p>
          <a:endParaRPr lang="en-US"/>
        </a:p>
      </dgm:t>
    </dgm:pt>
    <dgm:pt modelId="{C1930414-AE8B-4743-8865-7466FA8347BD}">
      <dgm:prSet/>
      <dgm:spPr/>
      <dgm:t>
        <a:bodyPr/>
        <a:lstStyle/>
        <a:p>
          <a:r>
            <a:rPr lang="pt-BR"/>
            <a:t>Detectar arritmias cardíacas induzidas pelo exercício</a:t>
          </a:r>
          <a:endParaRPr lang="en-US"/>
        </a:p>
      </dgm:t>
    </dgm:pt>
    <dgm:pt modelId="{A8207207-C4E7-47FA-B354-0692E2861EDA}" type="parTrans" cxnId="{8C7D0CF7-0126-4075-ACA3-6C50126249B3}">
      <dgm:prSet/>
      <dgm:spPr/>
      <dgm:t>
        <a:bodyPr/>
        <a:lstStyle/>
        <a:p>
          <a:endParaRPr lang="en-US"/>
        </a:p>
      </dgm:t>
    </dgm:pt>
    <dgm:pt modelId="{7C364C33-3006-4032-B896-05EA5C05E2AF}" type="sibTrans" cxnId="{8C7D0CF7-0126-4075-ACA3-6C50126249B3}">
      <dgm:prSet/>
      <dgm:spPr/>
      <dgm:t>
        <a:bodyPr/>
        <a:lstStyle/>
        <a:p>
          <a:endParaRPr lang="en-US"/>
        </a:p>
      </dgm:t>
    </dgm:pt>
    <dgm:pt modelId="{A5A1144B-FB60-435D-8C5C-C4834F27F8D5}">
      <dgm:prSet/>
      <dgm:spPr/>
      <dgm:t>
        <a:bodyPr/>
        <a:lstStyle/>
        <a:p>
          <a:r>
            <a:rPr lang="pt-BR"/>
            <a:t>Pesquisa de isquemia miocárdica</a:t>
          </a:r>
          <a:endParaRPr lang="en-US"/>
        </a:p>
      </dgm:t>
    </dgm:pt>
    <dgm:pt modelId="{5E6EA05D-1E40-4909-AA69-252C5374AF4D}" type="parTrans" cxnId="{B127415C-D28B-4970-8AA3-6591E5DB3338}">
      <dgm:prSet/>
      <dgm:spPr/>
      <dgm:t>
        <a:bodyPr/>
        <a:lstStyle/>
        <a:p>
          <a:endParaRPr lang="en-US"/>
        </a:p>
      </dgm:t>
    </dgm:pt>
    <dgm:pt modelId="{01FBF4FE-E3A9-4B70-9FE0-B4643A591DF8}" type="sibTrans" cxnId="{B127415C-D28B-4970-8AA3-6591E5DB3338}">
      <dgm:prSet/>
      <dgm:spPr/>
      <dgm:t>
        <a:bodyPr/>
        <a:lstStyle/>
        <a:p>
          <a:endParaRPr lang="en-US"/>
        </a:p>
      </dgm:t>
    </dgm:pt>
    <dgm:pt modelId="{2C2F075E-63D8-410C-B8EE-0322AC523103}" type="pres">
      <dgm:prSet presAssocID="{8BDFC004-D292-4D49-BD9B-FA143C1BD2E9}" presName="Name0" presStyleCnt="0">
        <dgm:presLayoutVars>
          <dgm:dir/>
          <dgm:resizeHandles/>
        </dgm:presLayoutVars>
      </dgm:prSet>
      <dgm:spPr/>
    </dgm:pt>
    <dgm:pt modelId="{047E3131-C781-46F9-8829-605DC44C8E33}" type="pres">
      <dgm:prSet presAssocID="{2B60218E-1F5A-4BFD-AB03-4F1E2A763050}" presName="compNode" presStyleCnt="0"/>
      <dgm:spPr/>
    </dgm:pt>
    <dgm:pt modelId="{3552C86F-7F70-4113-BA64-903CDDA50820}" type="pres">
      <dgm:prSet presAssocID="{2B60218E-1F5A-4BFD-AB03-4F1E2A763050}" presName="dummyConnPt" presStyleCnt="0"/>
      <dgm:spPr/>
    </dgm:pt>
    <dgm:pt modelId="{9CCA1180-04F8-44CB-82F0-0F6F65985F0F}" type="pres">
      <dgm:prSet presAssocID="{2B60218E-1F5A-4BFD-AB03-4F1E2A763050}" presName="node" presStyleLbl="node1" presStyleIdx="0" presStyleCnt="4">
        <dgm:presLayoutVars>
          <dgm:bulletEnabled val="1"/>
        </dgm:presLayoutVars>
      </dgm:prSet>
      <dgm:spPr/>
    </dgm:pt>
    <dgm:pt modelId="{501F8875-D1E0-47DF-A1DE-0FF7EB52225F}" type="pres">
      <dgm:prSet presAssocID="{3798FD7B-754E-433D-82D1-35DBD4CF0DF2}" presName="sibTrans" presStyleLbl="bgSibTrans2D1" presStyleIdx="0" presStyleCnt="3"/>
      <dgm:spPr/>
    </dgm:pt>
    <dgm:pt modelId="{5435A35E-4747-44E9-8B3E-784A24231719}" type="pres">
      <dgm:prSet presAssocID="{D464CBE8-C3DD-487F-B52B-E5C693A91799}" presName="compNode" presStyleCnt="0"/>
      <dgm:spPr/>
    </dgm:pt>
    <dgm:pt modelId="{3A971F53-76E6-4D43-9B68-5C6F6E59F30E}" type="pres">
      <dgm:prSet presAssocID="{D464CBE8-C3DD-487F-B52B-E5C693A91799}" presName="dummyConnPt" presStyleCnt="0"/>
      <dgm:spPr/>
    </dgm:pt>
    <dgm:pt modelId="{B5BD6D9A-7DDE-4062-A505-0456B49807E3}" type="pres">
      <dgm:prSet presAssocID="{D464CBE8-C3DD-487F-B52B-E5C693A91799}" presName="node" presStyleLbl="node1" presStyleIdx="1" presStyleCnt="4">
        <dgm:presLayoutVars>
          <dgm:bulletEnabled val="1"/>
        </dgm:presLayoutVars>
      </dgm:prSet>
      <dgm:spPr/>
    </dgm:pt>
    <dgm:pt modelId="{D2B890CC-2052-4465-936B-E3AF5AA99BAE}" type="pres">
      <dgm:prSet presAssocID="{9EFA50D0-CC89-47E1-BE2B-C287511C665E}" presName="sibTrans" presStyleLbl="bgSibTrans2D1" presStyleIdx="1" presStyleCnt="3"/>
      <dgm:spPr/>
    </dgm:pt>
    <dgm:pt modelId="{A6727782-22A4-46ED-AE4E-0AFAA5808EC9}" type="pres">
      <dgm:prSet presAssocID="{C1930414-AE8B-4743-8865-7466FA8347BD}" presName="compNode" presStyleCnt="0"/>
      <dgm:spPr/>
    </dgm:pt>
    <dgm:pt modelId="{C6F738B7-1F42-4031-8AEE-05D8E9EA910E}" type="pres">
      <dgm:prSet presAssocID="{C1930414-AE8B-4743-8865-7466FA8347BD}" presName="dummyConnPt" presStyleCnt="0"/>
      <dgm:spPr/>
    </dgm:pt>
    <dgm:pt modelId="{524F3C0E-6A60-4BF3-9436-E3ADA6F74CE5}" type="pres">
      <dgm:prSet presAssocID="{C1930414-AE8B-4743-8865-7466FA8347BD}" presName="node" presStyleLbl="node1" presStyleIdx="2" presStyleCnt="4">
        <dgm:presLayoutVars>
          <dgm:bulletEnabled val="1"/>
        </dgm:presLayoutVars>
      </dgm:prSet>
      <dgm:spPr/>
    </dgm:pt>
    <dgm:pt modelId="{1F303A55-6EF8-4F5B-8524-2FB2E6F6F137}" type="pres">
      <dgm:prSet presAssocID="{7C364C33-3006-4032-B896-05EA5C05E2AF}" presName="sibTrans" presStyleLbl="bgSibTrans2D1" presStyleIdx="2" presStyleCnt="3"/>
      <dgm:spPr/>
    </dgm:pt>
    <dgm:pt modelId="{85051F0F-72A4-4A87-9BB1-3E7199384590}" type="pres">
      <dgm:prSet presAssocID="{A5A1144B-FB60-435D-8C5C-C4834F27F8D5}" presName="compNode" presStyleCnt="0"/>
      <dgm:spPr/>
    </dgm:pt>
    <dgm:pt modelId="{38AFDF26-E731-4ACD-BF7D-B453B29298AB}" type="pres">
      <dgm:prSet presAssocID="{A5A1144B-FB60-435D-8C5C-C4834F27F8D5}" presName="dummyConnPt" presStyleCnt="0"/>
      <dgm:spPr/>
    </dgm:pt>
    <dgm:pt modelId="{A265705A-84BA-45DB-B3F6-F057A4E89B21}" type="pres">
      <dgm:prSet presAssocID="{A5A1144B-FB60-435D-8C5C-C4834F27F8D5}" presName="node" presStyleLbl="node1" presStyleIdx="3" presStyleCnt="4">
        <dgm:presLayoutVars>
          <dgm:bulletEnabled val="1"/>
        </dgm:presLayoutVars>
      </dgm:prSet>
      <dgm:spPr/>
    </dgm:pt>
  </dgm:ptLst>
  <dgm:cxnLst>
    <dgm:cxn modelId="{F8738303-D463-4824-83B4-2F7078CB38BF}" srcId="{8BDFC004-D292-4D49-BD9B-FA143C1BD2E9}" destId="{2B60218E-1F5A-4BFD-AB03-4F1E2A763050}" srcOrd="0" destOrd="0" parTransId="{D47BC13E-FB59-4832-BF4B-7AFF75B654F6}" sibTransId="{3798FD7B-754E-433D-82D1-35DBD4CF0DF2}"/>
    <dgm:cxn modelId="{D42CAF0A-7B48-441A-A3F7-FC21A98D2DE2}" type="presOf" srcId="{D464CBE8-C3DD-487F-B52B-E5C693A91799}" destId="{B5BD6D9A-7DDE-4062-A505-0456B49807E3}" srcOrd="0" destOrd="0" presId="urn:microsoft.com/office/officeart/2005/8/layout/bProcess4"/>
    <dgm:cxn modelId="{5794B813-CFC5-410A-84DF-6C54C309682E}" srcId="{8BDFC004-D292-4D49-BD9B-FA143C1BD2E9}" destId="{D464CBE8-C3DD-487F-B52B-E5C693A91799}" srcOrd="1" destOrd="0" parTransId="{7E79F5EA-F241-4333-BB52-FF70657266EF}" sibTransId="{9EFA50D0-CC89-47E1-BE2B-C287511C665E}"/>
    <dgm:cxn modelId="{9017F21A-520A-4CF5-8AF1-34655A8AD2A4}" type="presOf" srcId="{7C364C33-3006-4032-B896-05EA5C05E2AF}" destId="{1F303A55-6EF8-4F5B-8524-2FB2E6F6F137}" srcOrd="0" destOrd="0" presId="urn:microsoft.com/office/officeart/2005/8/layout/bProcess4"/>
    <dgm:cxn modelId="{7281062C-8198-46F8-A63D-A5F2A363108F}" type="presOf" srcId="{3798FD7B-754E-433D-82D1-35DBD4CF0DF2}" destId="{501F8875-D1E0-47DF-A1DE-0FF7EB52225F}" srcOrd="0" destOrd="0" presId="urn:microsoft.com/office/officeart/2005/8/layout/bProcess4"/>
    <dgm:cxn modelId="{B127415C-D28B-4970-8AA3-6591E5DB3338}" srcId="{8BDFC004-D292-4D49-BD9B-FA143C1BD2E9}" destId="{A5A1144B-FB60-435D-8C5C-C4834F27F8D5}" srcOrd="3" destOrd="0" parTransId="{5E6EA05D-1E40-4909-AA69-252C5374AF4D}" sibTransId="{01FBF4FE-E3A9-4B70-9FE0-B4643A591DF8}"/>
    <dgm:cxn modelId="{2D363771-C28B-4477-90F5-4A861D209930}" type="presOf" srcId="{C1930414-AE8B-4743-8865-7466FA8347BD}" destId="{524F3C0E-6A60-4BF3-9436-E3ADA6F74CE5}" srcOrd="0" destOrd="0" presId="urn:microsoft.com/office/officeart/2005/8/layout/bProcess4"/>
    <dgm:cxn modelId="{43CE7EAF-EDF8-4651-B16B-F608DFBB81BA}" type="presOf" srcId="{9EFA50D0-CC89-47E1-BE2B-C287511C665E}" destId="{D2B890CC-2052-4465-936B-E3AF5AA99BAE}" srcOrd="0" destOrd="0" presId="urn:microsoft.com/office/officeart/2005/8/layout/bProcess4"/>
    <dgm:cxn modelId="{A4290EC9-B76B-4233-88EE-ABDFDBB67C40}" type="presOf" srcId="{A5A1144B-FB60-435D-8C5C-C4834F27F8D5}" destId="{A265705A-84BA-45DB-B3F6-F057A4E89B21}" srcOrd="0" destOrd="0" presId="urn:microsoft.com/office/officeart/2005/8/layout/bProcess4"/>
    <dgm:cxn modelId="{1140CAD8-AD25-43F9-B257-B2C505EA17CA}" type="presOf" srcId="{2B60218E-1F5A-4BFD-AB03-4F1E2A763050}" destId="{9CCA1180-04F8-44CB-82F0-0F6F65985F0F}" srcOrd="0" destOrd="0" presId="urn:microsoft.com/office/officeart/2005/8/layout/bProcess4"/>
    <dgm:cxn modelId="{0C36F1EA-2B40-43AB-8909-6C6C0309371D}" type="presOf" srcId="{8BDFC004-D292-4D49-BD9B-FA143C1BD2E9}" destId="{2C2F075E-63D8-410C-B8EE-0322AC523103}" srcOrd="0" destOrd="0" presId="urn:microsoft.com/office/officeart/2005/8/layout/bProcess4"/>
    <dgm:cxn modelId="{8C7D0CF7-0126-4075-ACA3-6C50126249B3}" srcId="{8BDFC004-D292-4D49-BD9B-FA143C1BD2E9}" destId="{C1930414-AE8B-4743-8865-7466FA8347BD}" srcOrd="2" destOrd="0" parTransId="{A8207207-C4E7-47FA-B354-0692E2861EDA}" sibTransId="{7C364C33-3006-4032-B896-05EA5C05E2AF}"/>
    <dgm:cxn modelId="{3BB8BE70-5A7A-4768-9891-634A4CFFFD4B}" type="presParOf" srcId="{2C2F075E-63D8-410C-B8EE-0322AC523103}" destId="{047E3131-C781-46F9-8829-605DC44C8E33}" srcOrd="0" destOrd="0" presId="urn:microsoft.com/office/officeart/2005/8/layout/bProcess4"/>
    <dgm:cxn modelId="{8132DA81-2C09-45AC-A871-C9C0C66E53CE}" type="presParOf" srcId="{047E3131-C781-46F9-8829-605DC44C8E33}" destId="{3552C86F-7F70-4113-BA64-903CDDA50820}" srcOrd="0" destOrd="0" presId="urn:microsoft.com/office/officeart/2005/8/layout/bProcess4"/>
    <dgm:cxn modelId="{D079235B-FBC7-4AA8-BBB6-E887DCCF8CDC}" type="presParOf" srcId="{047E3131-C781-46F9-8829-605DC44C8E33}" destId="{9CCA1180-04F8-44CB-82F0-0F6F65985F0F}" srcOrd="1" destOrd="0" presId="urn:microsoft.com/office/officeart/2005/8/layout/bProcess4"/>
    <dgm:cxn modelId="{87BE4C17-E5F6-4E17-BD5D-27C2BA627B88}" type="presParOf" srcId="{2C2F075E-63D8-410C-B8EE-0322AC523103}" destId="{501F8875-D1E0-47DF-A1DE-0FF7EB52225F}" srcOrd="1" destOrd="0" presId="urn:microsoft.com/office/officeart/2005/8/layout/bProcess4"/>
    <dgm:cxn modelId="{C51CA6BC-0A4A-4275-8B92-E88C826BC95D}" type="presParOf" srcId="{2C2F075E-63D8-410C-B8EE-0322AC523103}" destId="{5435A35E-4747-44E9-8B3E-784A24231719}" srcOrd="2" destOrd="0" presId="urn:microsoft.com/office/officeart/2005/8/layout/bProcess4"/>
    <dgm:cxn modelId="{62BDDD0A-2FAB-43AD-BA8A-478CB5055720}" type="presParOf" srcId="{5435A35E-4747-44E9-8B3E-784A24231719}" destId="{3A971F53-76E6-4D43-9B68-5C6F6E59F30E}" srcOrd="0" destOrd="0" presId="urn:microsoft.com/office/officeart/2005/8/layout/bProcess4"/>
    <dgm:cxn modelId="{B3C42B82-7B1D-456B-809F-99969886F2BD}" type="presParOf" srcId="{5435A35E-4747-44E9-8B3E-784A24231719}" destId="{B5BD6D9A-7DDE-4062-A505-0456B49807E3}" srcOrd="1" destOrd="0" presId="urn:microsoft.com/office/officeart/2005/8/layout/bProcess4"/>
    <dgm:cxn modelId="{6D471C31-D50B-4E14-9489-833374FA0114}" type="presParOf" srcId="{2C2F075E-63D8-410C-B8EE-0322AC523103}" destId="{D2B890CC-2052-4465-936B-E3AF5AA99BAE}" srcOrd="3" destOrd="0" presId="urn:microsoft.com/office/officeart/2005/8/layout/bProcess4"/>
    <dgm:cxn modelId="{EE368D8E-7A5B-40EF-9A51-D2B7971AA026}" type="presParOf" srcId="{2C2F075E-63D8-410C-B8EE-0322AC523103}" destId="{A6727782-22A4-46ED-AE4E-0AFAA5808EC9}" srcOrd="4" destOrd="0" presId="urn:microsoft.com/office/officeart/2005/8/layout/bProcess4"/>
    <dgm:cxn modelId="{76C10FEE-7F8E-47FE-8EC7-25FC84300C3C}" type="presParOf" srcId="{A6727782-22A4-46ED-AE4E-0AFAA5808EC9}" destId="{C6F738B7-1F42-4031-8AEE-05D8E9EA910E}" srcOrd="0" destOrd="0" presId="urn:microsoft.com/office/officeart/2005/8/layout/bProcess4"/>
    <dgm:cxn modelId="{F26B078B-9788-464B-AFD8-D823D8F8EF50}" type="presParOf" srcId="{A6727782-22A4-46ED-AE4E-0AFAA5808EC9}" destId="{524F3C0E-6A60-4BF3-9436-E3ADA6F74CE5}" srcOrd="1" destOrd="0" presId="urn:microsoft.com/office/officeart/2005/8/layout/bProcess4"/>
    <dgm:cxn modelId="{502408BF-F5CD-4965-ABBB-1EF4C9E97924}" type="presParOf" srcId="{2C2F075E-63D8-410C-B8EE-0322AC523103}" destId="{1F303A55-6EF8-4F5B-8524-2FB2E6F6F137}" srcOrd="5" destOrd="0" presId="urn:microsoft.com/office/officeart/2005/8/layout/bProcess4"/>
    <dgm:cxn modelId="{8ED3B37A-725E-4689-B981-F322ACC1BB06}" type="presParOf" srcId="{2C2F075E-63D8-410C-B8EE-0322AC523103}" destId="{85051F0F-72A4-4A87-9BB1-3E7199384590}" srcOrd="6" destOrd="0" presId="urn:microsoft.com/office/officeart/2005/8/layout/bProcess4"/>
    <dgm:cxn modelId="{FD9E497E-3356-4971-854B-255D6670A0F6}" type="presParOf" srcId="{85051F0F-72A4-4A87-9BB1-3E7199384590}" destId="{38AFDF26-E731-4ACD-BF7D-B453B29298AB}" srcOrd="0" destOrd="0" presId="urn:microsoft.com/office/officeart/2005/8/layout/bProcess4"/>
    <dgm:cxn modelId="{C75EAB4D-A7D2-4868-A014-543D8C0001CF}" type="presParOf" srcId="{85051F0F-72A4-4A87-9BB1-3E7199384590}" destId="{A265705A-84BA-45DB-B3F6-F057A4E89B2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69C85B-1686-439A-AF4B-12BC19F647A6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E87FEE6-C4E6-419B-8A49-193EC2801D0C}">
      <dgm:prSet/>
      <dgm:spPr/>
      <dgm:t>
        <a:bodyPr/>
        <a:lstStyle/>
        <a:p>
          <a:r>
            <a:rPr lang="pt-BR"/>
            <a:t>A escolha do protocolo deve ser individualizada</a:t>
          </a:r>
          <a:endParaRPr lang="en-US"/>
        </a:p>
      </dgm:t>
    </dgm:pt>
    <dgm:pt modelId="{D654D4A1-B7D2-48BA-A9B6-24DF1ACB2956}" type="parTrans" cxnId="{A1D3268F-9C20-441D-A314-1DCA32C2F839}">
      <dgm:prSet/>
      <dgm:spPr/>
      <dgm:t>
        <a:bodyPr/>
        <a:lstStyle/>
        <a:p>
          <a:endParaRPr lang="en-US"/>
        </a:p>
      </dgm:t>
    </dgm:pt>
    <dgm:pt modelId="{702D5534-1CF6-4A33-B89E-85726F62F50B}" type="sibTrans" cxnId="{A1D3268F-9C20-441D-A314-1DCA32C2F839}">
      <dgm:prSet/>
      <dgm:spPr/>
      <dgm:t>
        <a:bodyPr/>
        <a:lstStyle/>
        <a:p>
          <a:endParaRPr lang="en-US"/>
        </a:p>
      </dgm:t>
    </dgm:pt>
    <dgm:pt modelId="{A67E75D0-644A-485D-BE59-BBCCDF0208B0}">
      <dgm:prSet/>
      <dgm:spPr/>
      <dgm:t>
        <a:bodyPr/>
        <a:lstStyle/>
        <a:p>
          <a:r>
            <a:rPr lang="pt-BR"/>
            <a:t>Tempo ideal de esforço entre 8 e 12 minutos</a:t>
          </a:r>
          <a:endParaRPr lang="en-US"/>
        </a:p>
      </dgm:t>
    </dgm:pt>
    <dgm:pt modelId="{2B2126BE-E8E5-4157-977B-EB52E1EA2473}" type="parTrans" cxnId="{E8EB6CB9-BE8A-4439-B84B-5322D59A4715}">
      <dgm:prSet/>
      <dgm:spPr/>
      <dgm:t>
        <a:bodyPr/>
        <a:lstStyle/>
        <a:p>
          <a:endParaRPr lang="en-US"/>
        </a:p>
      </dgm:t>
    </dgm:pt>
    <dgm:pt modelId="{18C4C0E4-48CE-43B7-A8CA-8962DE274B20}" type="sibTrans" cxnId="{E8EB6CB9-BE8A-4439-B84B-5322D59A4715}">
      <dgm:prSet/>
      <dgm:spPr/>
      <dgm:t>
        <a:bodyPr/>
        <a:lstStyle/>
        <a:p>
          <a:endParaRPr lang="en-US"/>
        </a:p>
      </dgm:t>
    </dgm:pt>
    <dgm:pt modelId="{4C73F590-0282-4567-9D82-CB3CA5A832ED}">
      <dgm:prSet/>
      <dgm:spPr/>
      <dgm:t>
        <a:bodyPr/>
        <a:lstStyle/>
        <a:p>
          <a:r>
            <a:rPr lang="pt-BR"/>
            <a:t>Os protocolos escalonados utilizam um incremento não linear do trabalho, com grandes e súbitos aumentos entre estágios, dificultando para os mais limitados </a:t>
          </a:r>
          <a:endParaRPr lang="en-US"/>
        </a:p>
      </dgm:t>
    </dgm:pt>
    <dgm:pt modelId="{D4FDD4F4-F84A-4F93-A786-8B6F514B590C}" type="parTrans" cxnId="{9984FF9A-D60E-4C17-88CD-AF6EA09542D5}">
      <dgm:prSet/>
      <dgm:spPr/>
      <dgm:t>
        <a:bodyPr/>
        <a:lstStyle/>
        <a:p>
          <a:endParaRPr lang="en-US"/>
        </a:p>
      </dgm:t>
    </dgm:pt>
    <dgm:pt modelId="{C49BEE33-B63C-4D2F-9A62-9BDF99ED4FB9}" type="sibTrans" cxnId="{9984FF9A-D60E-4C17-88CD-AF6EA09542D5}">
      <dgm:prSet/>
      <dgm:spPr/>
      <dgm:t>
        <a:bodyPr/>
        <a:lstStyle/>
        <a:p>
          <a:endParaRPr lang="en-US"/>
        </a:p>
      </dgm:t>
    </dgm:pt>
    <dgm:pt modelId="{D4A98064-F304-4222-9FED-9EC5B67592B3}">
      <dgm:prSet/>
      <dgm:spPr/>
      <dgm:t>
        <a:bodyPr/>
        <a:lstStyle/>
        <a:p>
          <a:r>
            <a:rPr lang="pt-BR"/>
            <a:t>Os protocolos em rampa utilizam um aumento constante e gradativo do trabalho</a:t>
          </a:r>
          <a:endParaRPr lang="en-US"/>
        </a:p>
      </dgm:t>
    </dgm:pt>
    <dgm:pt modelId="{0C15234D-84F6-4327-BEE9-192FDBA4ADAE}" type="parTrans" cxnId="{CEA30512-8688-4F36-A5A9-57D57CDC980D}">
      <dgm:prSet/>
      <dgm:spPr/>
      <dgm:t>
        <a:bodyPr/>
        <a:lstStyle/>
        <a:p>
          <a:endParaRPr lang="en-US"/>
        </a:p>
      </dgm:t>
    </dgm:pt>
    <dgm:pt modelId="{525F8F5A-D8E7-4F3C-B8D7-9D2552D3D8A9}" type="sibTrans" cxnId="{CEA30512-8688-4F36-A5A9-57D57CDC980D}">
      <dgm:prSet/>
      <dgm:spPr/>
      <dgm:t>
        <a:bodyPr/>
        <a:lstStyle/>
        <a:p>
          <a:endParaRPr lang="en-US"/>
        </a:p>
      </dgm:t>
    </dgm:pt>
    <dgm:pt modelId="{641F818A-47D8-47F0-8208-A6F03BBDA7B2}" type="pres">
      <dgm:prSet presAssocID="{7A69C85B-1686-439A-AF4B-12BC19F647A6}" presName="vert0" presStyleCnt="0">
        <dgm:presLayoutVars>
          <dgm:dir/>
          <dgm:animOne val="branch"/>
          <dgm:animLvl val="lvl"/>
        </dgm:presLayoutVars>
      </dgm:prSet>
      <dgm:spPr/>
    </dgm:pt>
    <dgm:pt modelId="{64E66C76-E138-45B8-97F0-D3C2D58A266F}" type="pres">
      <dgm:prSet presAssocID="{9E87FEE6-C4E6-419B-8A49-193EC2801D0C}" presName="thickLine" presStyleLbl="alignNode1" presStyleIdx="0" presStyleCnt="4"/>
      <dgm:spPr/>
    </dgm:pt>
    <dgm:pt modelId="{F30B59D9-334C-40DF-9EA3-4AB94074E9AA}" type="pres">
      <dgm:prSet presAssocID="{9E87FEE6-C4E6-419B-8A49-193EC2801D0C}" presName="horz1" presStyleCnt="0"/>
      <dgm:spPr/>
    </dgm:pt>
    <dgm:pt modelId="{047DA779-D50B-4C5F-86BB-04890B1B3E97}" type="pres">
      <dgm:prSet presAssocID="{9E87FEE6-C4E6-419B-8A49-193EC2801D0C}" presName="tx1" presStyleLbl="revTx" presStyleIdx="0" presStyleCnt="4"/>
      <dgm:spPr/>
    </dgm:pt>
    <dgm:pt modelId="{D33B99D7-6052-45B5-8CA5-6175EBDEAE33}" type="pres">
      <dgm:prSet presAssocID="{9E87FEE6-C4E6-419B-8A49-193EC2801D0C}" presName="vert1" presStyleCnt="0"/>
      <dgm:spPr/>
    </dgm:pt>
    <dgm:pt modelId="{8198FCFD-8CFE-45D1-BBBA-B785EF231EF5}" type="pres">
      <dgm:prSet presAssocID="{A67E75D0-644A-485D-BE59-BBCCDF0208B0}" presName="thickLine" presStyleLbl="alignNode1" presStyleIdx="1" presStyleCnt="4"/>
      <dgm:spPr/>
    </dgm:pt>
    <dgm:pt modelId="{3F6C25E4-FB49-4D5C-AD4C-67D6DE12F743}" type="pres">
      <dgm:prSet presAssocID="{A67E75D0-644A-485D-BE59-BBCCDF0208B0}" presName="horz1" presStyleCnt="0"/>
      <dgm:spPr/>
    </dgm:pt>
    <dgm:pt modelId="{E29EB1DD-A80B-49BE-B367-32F8D63816AE}" type="pres">
      <dgm:prSet presAssocID="{A67E75D0-644A-485D-BE59-BBCCDF0208B0}" presName="tx1" presStyleLbl="revTx" presStyleIdx="1" presStyleCnt="4"/>
      <dgm:spPr/>
    </dgm:pt>
    <dgm:pt modelId="{3270D583-1792-4967-B17C-E6F81DD98152}" type="pres">
      <dgm:prSet presAssocID="{A67E75D0-644A-485D-BE59-BBCCDF0208B0}" presName="vert1" presStyleCnt="0"/>
      <dgm:spPr/>
    </dgm:pt>
    <dgm:pt modelId="{2D9BB3F0-5A02-4E53-9C1D-9383CA78C8EF}" type="pres">
      <dgm:prSet presAssocID="{4C73F590-0282-4567-9D82-CB3CA5A832ED}" presName="thickLine" presStyleLbl="alignNode1" presStyleIdx="2" presStyleCnt="4"/>
      <dgm:spPr/>
    </dgm:pt>
    <dgm:pt modelId="{6FDE794C-FCFF-48E5-8174-EF830CF1C8EE}" type="pres">
      <dgm:prSet presAssocID="{4C73F590-0282-4567-9D82-CB3CA5A832ED}" presName="horz1" presStyleCnt="0"/>
      <dgm:spPr/>
    </dgm:pt>
    <dgm:pt modelId="{2D0FDB8C-9353-4989-B93D-8E8130D514BC}" type="pres">
      <dgm:prSet presAssocID="{4C73F590-0282-4567-9D82-CB3CA5A832ED}" presName="tx1" presStyleLbl="revTx" presStyleIdx="2" presStyleCnt="4"/>
      <dgm:spPr/>
    </dgm:pt>
    <dgm:pt modelId="{54D28BB7-D5EF-457E-A1D7-7E8084A0E5A7}" type="pres">
      <dgm:prSet presAssocID="{4C73F590-0282-4567-9D82-CB3CA5A832ED}" presName="vert1" presStyleCnt="0"/>
      <dgm:spPr/>
    </dgm:pt>
    <dgm:pt modelId="{E6A3990E-451E-421B-AF82-778E1B9A4523}" type="pres">
      <dgm:prSet presAssocID="{D4A98064-F304-4222-9FED-9EC5B67592B3}" presName="thickLine" presStyleLbl="alignNode1" presStyleIdx="3" presStyleCnt="4"/>
      <dgm:spPr/>
    </dgm:pt>
    <dgm:pt modelId="{4B6D69AE-F7BB-40C6-B4DB-794FED411718}" type="pres">
      <dgm:prSet presAssocID="{D4A98064-F304-4222-9FED-9EC5B67592B3}" presName="horz1" presStyleCnt="0"/>
      <dgm:spPr/>
    </dgm:pt>
    <dgm:pt modelId="{45D681D0-AF27-4A15-99BB-76EB21FAF5E3}" type="pres">
      <dgm:prSet presAssocID="{D4A98064-F304-4222-9FED-9EC5B67592B3}" presName="tx1" presStyleLbl="revTx" presStyleIdx="3" presStyleCnt="4"/>
      <dgm:spPr/>
    </dgm:pt>
    <dgm:pt modelId="{1CBD0CFF-C3CB-47CB-B697-F0FF0E291C6F}" type="pres">
      <dgm:prSet presAssocID="{D4A98064-F304-4222-9FED-9EC5B67592B3}" presName="vert1" presStyleCnt="0"/>
      <dgm:spPr/>
    </dgm:pt>
  </dgm:ptLst>
  <dgm:cxnLst>
    <dgm:cxn modelId="{CEA30512-8688-4F36-A5A9-57D57CDC980D}" srcId="{7A69C85B-1686-439A-AF4B-12BC19F647A6}" destId="{D4A98064-F304-4222-9FED-9EC5B67592B3}" srcOrd="3" destOrd="0" parTransId="{0C15234D-84F6-4327-BEE9-192FDBA4ADAE}" sibTransId="{525F8F5A-D8E7-4F3C-B8D7-9D2552D3D8A9}"/>
    <dgm:cxn modelId="{BB24F82D-1E94-42A5-82EB-CAB4EC33D502}" type="presOf" srcId="{4C73F590-0282-4567-9D82-CB3CA5A832ED}" destId="{2D0FDB8C-9353-4989-B93D-8E8130D514BC}" srcOrd="0" destOrd="0" presId="urn:microsoft.com/office/officeart/2008/layout/LinedList"/>
    <dgm:cxn modelId="{608C1D84-6CEC-467F-96D3-4EE5AFDAD7D4}" type="presOf" srcId="{A67E75D0-644A-485D-BE59-BBCCDF0208B0}" destId="{E29EB1DD-A80B-49BE-B367-32F8D63816AE}" srcOrd="0" destOrd="0" presId="urn:microsoft.com/office/officeart/2008/layout/LinedList"/>
    <dgm:cxn modelId="{D3D47988-8F79-41DB-B107-A061624921D4}" type="presOf" srcId="{7A69C85B-1686-439A-AF4B-12BC19F647A6}" destId="{641F818A-47D8-47F0-8208-A6F03BBDA7B2}" srcOrd="0" destOrd="0" presId="urn:microsoft.com/office/officeart/2008/layout/LinedList"/>
    <dgm:cxn modelId="{A1D3268F-9C20-441D-A314-1DCA32C2F839}" srcId="{7A69C85B-1686-439A-AF4B-12BC19F647A6}" destId="{9E87FEE6-C4E6-419B-8A49-193EC2801D0C}" srcOrd="0" destOrd="0" parTransId="{D654D4A1-B7D2-48BA-A9B6-24DF1ACB2956}" sibTransId="{702D5534-1CF6-4A33-B89E-85726F62F50B}"/>
    <dgm:cxn modelId="{9984FF9A-D60E-4C17-88CD-AF6EA09542D5}" srcId="{7A69C85B-1686-439A-AF4B-12BC19F647A6}" destId="{4C73F590-0282-4567-9D82-CB3CA5A832ED}" srcOrd="2" destOrd="0" parTransId="{D4FDD4F4-F84A-4F93-A786-8B6F514B590C}" sibTransId="{C49BEE33-B63C-4D2F-9A62-9BDF99ED4FB9}"/>
    <dgm:cxn modelId="{EB2869A3-4019-4B4E-820F-EFF16FD76D2D}" type="presOf" srcId="{9E87FEE6-C4E6-419B-8A49-193EC2801D0C}" destId="{047DA779-D50B-4C5F-86BB-04890B1B3E97}" srcOrd="0" destOrd="0" presId="urn:microsoft.com/office/officeart/2008/layout/LinedList"/>
    <dgm:cxn modelId="{E8EB6CB9-BE8A-4439-B84B-5322D59A4715}" srcId="{7A69C85B-1686-439A-AF4B-12BC19F647A6}" destId="{A67E75D0-644A-485D-BE59-BBCCDF0208B0}" srcOrd="1" destOrd="0" parTransId="{2B2126BE-E8E5-4157-977B-EB52E1EA2473}" sibTransId="{18C4C0E4-48CE-43B7-A8CA-8962DE274B20}"/>
    <dgm:cxn modelId="{FD6D90EC-B6B2-4832-A18D-387B24F7524D}" type="presOf" srcId="{D4A98064-F304-4222-9FED-9EC5B67592B3}" destId="{45D681D0-AF27-4A15-99BB-76EB21FAF5E3}" srcOrd="0" destOrd="0" presId="urn:microsoft.com/office/officeart/2008/layout/LinedList"/>
    <dgm:cxn modelId="{BD0E111A-AE40-4E8B-9E4F-7FEE80785771}" type="presParOf" srcId="{641F818A-47D8-47F0-8208-A6F03BBDA7B2}" destId="{64E66C76-E138-45B8-97F0-D3C2D58A266F}" srcOrd="0" destOrd="0" presId="urn:microsoft.com/office/officeart/2008/layout/LinedList"/>
    <dgm:cxn modelId="{308A3A76-74CC-4EA2-9C30-E5D79B2AA206}" type="presParOf" srcId="{641F818A-47D8-47F0-8208-A6F03BBDA7B2}" destId="{F30B59D9-334C-40DF-9EA3-4AB94074E9AA}" srcOrd="1" destOrd="0" presId="urn:microsoft.com/office/officeart/2008/layout/LinedList"/>
    <dgm:cxn modelId="{8548F9BE-9AD6-4513-A92E-A4BC61501C84}" type="presParOf" srcId="{F30B59D9-334C-40DF-9EA3-4AB94074E9AA}" destId="{047DA779-D50B-4C5F-86BB-04890B1B3E97}" srcOrd="0" destOrd="0" presId="urn:microsoft.com/office/officeart/2008/layout/LinedList"/>
    <dgm:cxn modelId="{0B53D909-FFC9-48AA-A193-2FC5C5DDA73F}" type="presParOf" srcId="{F30B59D9-334C-40DF-9EA3-4AB94074E9AA}" destId="{D33B99D7-6052-45B5-8CA5-6175EBDEAE33}" srcOrd="1" destOrd="0" presId="urn:microsoft.com/office/officeart/2008/layout/LinedList"/>
    <dgm:cxn modelId="{7CBA58B6-6A90-46C7-872D-216B34B333F8}" type="presParOf" srcId="{641F818A-47D8-47F0-8208-A6F03BBDA7B2}" destId="{8198FCFD-8CFE-45D1-BBBA-B785EF231EF5}" srcOrd="2" destOrd="0" presId="urn:microsoft.com/office/officeart/2008/layout/LinedList"/>
    <dgm:cxn modelId="{73E511E9-17A1-4DDF-AF07-0236D8726F7B}" type="presParOf" srcId="{641F818A-47D8-47F0-8208-A6F03BBDA7B2}" destId="{3F6C25E4-FB49-4D5C-AD4C-67D6DE12F743}" srcOrd="3" destOrd="0" presId="urn:microsoft.com/office/officeart/2008/layout/LinedList"/>
    <dgm:cxn modelId="{891D2627-C383-4FBD-B617-6C5EFEF6EE12}" type="presParOf" srcId="{3F6C25E4-FB49-4D5C-AD4C-67D6DE12F743}" destId="{E29EB1DD-A80B-49BE-B367-32F8D63816AE}" srcOrd="0" destOrd="0" presId="urn:microsoft.com/office/officeart/2008/layout/LinedList"/>
    <dgm:cxn modelId="{9F41D9C8-D99C-4777-99E1-C56A66A38FD0}" type="presParOf" srcId="{3F6C25E4-FB49-4D5C-AD4C-67D6DE12F743}" destId="{3270D583-1792-4967-B17C-E6F81DD98152}" srcOrd="1" destOrd="0" presId="urn:microsoft.com/office/officeart/2008/layout/LinedList"/>
    <dgm:cxn modelId="{62090EFE-6AF6-4832-87B5-E22A0519797A}" type="presParOf" srcId="{641F818A-47D8-47F0-8208-A6F03BBDA7B2}" destId="{2D9BB3F0-5A02-4E53-9C1D-9383CA78C8EF}" srcOrd="4" destOrd="0" presId="urn:microsoft.com/office/officeart/2008/layout/LinedList"/>
    <dgm:cxn modelId="{8DB2271C-C83C-43CE-8F15-78C937155E68}" type="presParOf" srcId="{641F818A-47D8-47F0-8208-A6F03BBDA7B2}" destId="{6FDE794C-FCFF-48E5-8174-EF830CF1C8EE}" srcOrd="5" destOrd="0" presId="urn:microsoft.com/office/officeart/2008/layout/LinedList"/>
    <dgm:cxn modelId="{C9DC44AF-102D-45CD-8E52-8E8D41E135F7}" type="presParOf" srcId="{6FDE794C-FCFF-48E5-8174-EF830CF1C8EE}" destId="{2D0FDB8C-9353-4989-B93D-8E8130D514BC}" srcOrd="0" destOrd="0" presId="urn:microsoft.com/office/officeart/2008/layout/LinedList"/>
    <dgm:cxn modelId="{C4163023-7E82-423B-A3F0-53FAAA49930D}" type="presParOf" srcId="{6FDE794C-FCFF-48E5-8174-EF830CF1C8EE}" destId="{54D28BB7-D5EF-457E-A1D7-7E8084A0E5A7}" srcOrd="1" destOrd="0" presId="urn:microsoft.com/office/officeart/2008/layout/LinedList"/>
    <dgm:cxn modelId="{DF1A8CF8-AE34-494F-B6AB-95E7AB4D5AA1}" type="presParOf" srcId="{641F818A-47D8-47F0-8208-A6F03BBDA7B2}" destId="{E6A3990E-451E-421B-AF82-778E1B9A4523}" srcOrd="6" destOrd="0" presId="urn:microsoft.com/office/officeart/2008/layout/LinedList"/>
    <dgm:cxn modelId="{4D3781FB-5E3B-46F6-9E42-90DF164E7605}" type="presParOf" srcId="{641F818A-47D8-47F0-8208-A6F03BBDA7B2}" destId="{4B6D69AE-F7BB-40C6-B4DB-794FED411718}" srcOrd="7" destOrd="0" presId="urn:microsoft.com/office/officeart/2008/layout/LinedList"/>
    <dgm:cxn modelId="{D7667CD9-BCB8-4911-935C-E3DB745CD846}" type="presParOf" srcId="{4B6D69AE-F7BB-40C6-B4DB-794FED411718}" destId="{45D681D0-AF27-4A15-99BB-76EB21FAF5E3}" srcOrd="0" destOrd="0" presId="urn:microsoft.com/office/officeart/2008/layout/LinedList"/>
    <dgm:cxn modelId="{EB0FF022-FEC4-406E-8463-9DF59ECED061}" type="presParOf" srcId="{4B6D69AE-F7BB-40C6-B4DB-794FED411718}" destId="{1CBD0CFF-C3CB-47CB-B697-F0FF0E291C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3752E6-E2D9-4F81-8DC0-05EAAA3E3D85}" type="doc">
      <dgm:prSet loTypeId="urn:microsoft.com/office/officeart/2008/layout/LinedList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5ECA453-FE71-4964-AD6D-39B5A65A0820}">
      <dgm:prSet/>
      <dgm:spPr/>
      <dgm:t>
        <a:bodyPr/>
        <a:lstStyle/>
        <a:p>
          <a:r>
            <a:rPr lang="pt-BR"/>
            <a:t>Não existe consenso dos valores normais de variação da PA com o esforço</a:t>
          </a:r>
          <a:endParaRPr lang="en-US"/>
        </a:p>
      </dgm:t>
    </dgm:pt>
    <dgm:pt modelId="{A468A068-37FE-4990-B2A8-8D88BC2EDD97}" type="parTrans" cxnId="{A079FBE2-459D-4EA4-BD23-8E3C4AD3260B}">
      <dgm:prSet/>
      <dgm:spPr/>
      <dgm:t>
        <a:bodyPr/>
        <a:lstStyle/>
        <a:p>
          <a:endParaRPr lang="en-US"/>
        </a:p>
      </dgm:t>
    </dgm:pt>
    <dgm:pt modelId="{FF480C54-F86F-4C44-AD88-D45B02B03840}" type="sibTrans" cxnId="{A079FBE2-459D-4EA4-BD23-8E3C4AD3260B}">
      <dgm:prSet/>
      <dgm:spPr/>
      <dgm:t>
        <a:bodyPr/>
        <a:lstStyle/>
        <a:p>
          <a:endParaRPr lang="en-US"/>
        </a:p>
      </dgm:t>
    </dgm:pt>
    <dgm:pt modelId="{0C03E73E-EBCB-4D60-AE2D-E7A505617928}">
      <dgm:prSet/>
      <dgm:spPr/>
      <dgm:t>
        <a:bodyPr/>
        <a:lstStyle/>
        <a:p>
          <a:r>
            <a:rPr lang="pt-BR"/>
            <a:t>Em condições normais a PAS aumenta com a progressão do esforço</a:t>
          </a:r>
          <a:endParaRPr lang="en-US"/>
        </a:p>
      </dgm:t>
    </dgm:pt>
    <dgm:pt modelId="{1BA146F5-9BC1-4CD6-969A-839FE4A1187F}" type="parTrans" cxnId="{B6E9A961-7B02-4E3B-8257-BCC146C39436}">
      <dgm:prSet/>
      <dgm:spPr/>
      <dgm:t>
        <a:bodyPr/>
        <a:lstStyle/>
        <a:p>
          <a:endParaRPr lang="en-US"/>
        </a:p>
      </dgm:t>
    </dgm:pt>
    <dgm:pt modelId="{A70286A5-078F-4089-AA03-54DCE3D65238}" type="sibTrans" cxnId="{B6E9A961-7B02-4E3B-8257-BCC146C39436}">
      <dgm:prSet/>
      <dgm:spPr/>
      <dgm:t>
        <a:bodyPr/>
        <a:lstStyle/>
        <a:p>
          <a:endParaRPr lang="en-US"/>
        </a:p>
      </dgm:t>
    </dgm:pt>
    <dgm:pt modelId="{604BC864-44F7-4B2C-9B11-75D250398AAD}">
      <dgm:prSet/>
      <dgm:spPr/>
      <dgm:t>
        <a:bodyPr/>
        <a:lstStyle/>
        <a:p>
          <a:r>
            <a:rPr lang="pt-BR"/>
            <a:t>A PAD se mantem constante ou oscila cerca de 10 mmHg</a:t>
          </a:r>
          <a:endParaRPr lang="en-US"/>
        </a:p>
      </dgm:t>
    </dgm:pt>
    <dgm:pt modelId="{D64D2CE5-B21E-4157-A910-249961F6975C}" type="parTrans" cxnId="{5B11BA0B-99E9-432D-868B-6B21ADE6365E}">
      <dgm:prSet/>
      <dgm:spPr/>
      <dgm:t>
        <a:bodyPr/>
        <a:lstStyle/>
        <a:p>
          <a:endParaRPr lang="en-US"/>
        </a:p>
      </dgm:t>
    </dgm:pt>
    <dgm:pt modelId="{84000473-5A2E-451B-840D-E5CAFC2C4873}" type="sibTrans" cxnId="{5B11BA0B-99E9-432D-868B-6B21ADE6365E}">
      <dgm:prSet/>
      <dgm:spPr/>
      <dgm:t>
        <a:bodyPr/>
        <a:lstStyle/>
        <a:p>
          <a:endParaRPr lang="en-US"/>
        </a:p>
      </dgm:t>
    </dgm:pt>
    <dgm:pt modelId="{DAC12C32-266A-4187-9200-3D8D1C22D005}" type="pres">
      <dgm:prSet presAssocID="{113752E6-E2D9-4F81-8DC0-05EAAA3E3D85}" presName="vert0" presStyleCnt="0">
        <dgm:presLayoutVars>
          <dgm:dir/>
          <dgm:animOne val="branch"/>
          <dgm:animLvl val="lvl"/>
        </dgm:presLayoutVars>
      </dgm:prSet>
      <dgm:spPr/>
    </dgm:pt>
    <dgm:pt modelId="{3A43C3A0-334E-4EC5-A38D-23B38D59303C}" type="pres">
      <dgm:prSet presAssocID="{A5ECA453-FE71-4964-AD6D-39B5A65A0820}" presName="thickLine" presStyleLbl="alignNode1" presStyleIdx="0" presStyleCnt="3"/>
      <dgm:spPr/>
    </dgm:pt>
    <dgm:pt modelId="{BD7CC35B-5D2F-4797-8D47-D7BD3FF508EF}" type="pres">
      <dgm:prSet presAssocID="{A5ECA453-FE71-4964-AD6D-39B5A65A0820}" presName="horz1" presStyleCnt="0"/>
      <dgm:spPr/>
    </dgm:pt>
    <dgm:pt modelId="{BA2C62A6-EB7D-4D99-9CAA-0F9DA89674F7}" type="pres">
      <dgm:prSet presAssocID="{A5ECA453-FE71-4964-AD6D-39B5A65A0820}" presName="tx1" presStyleLbl="revTx" presStyleIdx="0" presStyleCnt="3"/>
      <dgm:spPr/>
    </dgm:pt>
    <dgm:pt modelId="{A9992012-C05B-4FFC-BFC0-993AAE64784F}" type="pres">
      <dgm:prSet presAssocID="{A5ECA453-FE71-4964-AD6D-39B5A65A0820}" presName="vert1" presStyleCnt="0"/>
      <dgm:spPr/>
    </dgm:pt>
    <dgm:pt modelId="{779A68AD-ECA9-4557-966D-95F543BE9D0C}" type="pres">
      <dgm:prSet presAssocID="{0C03E73E-EBCB-4D60-AE2D-E7A505617928}" presName="thickLine" presStyleLbl="alignNode1" presStyleIdx="1" presStyleCnt="3"/>
      <dgm:spPr/>
    </dgm:pt>
    <dgm:pt modelId="{953DE135-01AA-4BE9-9159-744906FEF6BE}" type="pres">
      <dgm:prSet presAssocID="{0C03E73E-EBCB-4D60-AE2D-E7A505617928}" presName="horz1" presStyleCnt="0"/>
      <dgm:spPr/>
    </dgm:pt>
    <dgm:pt modelId="{1E70B17E-9987-4C30-9480-B556008785C6}" type="pres">
      <dgm:prSet presAssocID="{0C03E73E-EBCB-4D60-AE2D-E7A505617928}" presName="tx1" presStyleLbl="revTx" presStyleIdx="1" presStyleCnt="3"/>
      <dgm:spPr/>
    </dgm:pt>
    <dgm:pt modelId="{C88E6B3D-4C82-4482-9DE0-A6439CE60A96}" type="pres">
      <dgm:prSet presAssocID="{0C03E73E-EBCB-4D60-AE2D-E7A505617928}" presName="vert1" presStyleCnt="0"/>
      <dgm:spPr/>
    </dgm:pt>
    <dgm:pt modelId="{15D59187-CD79-4962-BD75-CB8854541767}" type="pres">
      <dgm:prSet presAssocID="{604BC864-44F7-4B2C-9B11-75D250398AAD}" presName="thickLine" presStyleLbl="alignNode1" presStyleIdx="2" presStyleCnt="3"/>
      <dgm:spPr/>
    </dgm:pt>
    <dgm:pt modelId="{7135B2D8-A6B2-4BDA-932D-6BC703290CBB}" type="pres">
      <dgm:prSet presAssocID="{604BC864-44F7-4B2C-9B11-75D250398AAD}" presName="horz1" presStyleCnt="0"/>
      <dgm:spPr/>
    </dgm:pt>
    <dgm:pt modelId="{DE1A5550-B839-47F7-80F0-85ACE6F8FC1D}" type="pres">
      <dgm:prSet presAssocID="{604BC864-44F7-4B2C-9B11-75D250398AAD}" presName="tx1" presStyleLbl="revTx" presStyleIdx="2" presStyleCnt="3"/>
      <dgm:spPr/>
    </dgm:pt>
    <dgm:pt modelId="{06982CC6-3259-4BA5-81A5-4B118457E142}" type="pres">
      <dgm:prSet presAssocID="{604BC864-44F7-4B2C-9B11-75D250398AAD}" presName="vert1" presStyleCnt="0"/>
      <dgm:spPr/>
    </dgm:pt>
  </dgm:ptLst>
  <dgm:cxnLst>
    <dgm:cxn modelId="{5B11BA0B-99E9-432D-868B-6B21ADE6365E}" srcId="{113752E6-E2D9-4F81-8DC0-05EAAA3E3D85}" destId="{604BC864-44F7-4B2C-9B11-75D250398AAD}" srcOrd="2" destOrd="0" parTransId="{D64D2CE5-B21E-4157-A910-249961F6975C}" sibTransId="{84000473-5A2E-451B-840D-E5CAFC2C4873}"/>
    <dgm:cxn modelId="{C35A1B37-3760-424B-B14C-F2FA3BC5B9E6}" type="presOf" srcId="{0C03E73E-EBCB-4D60-AE2D-E7A505617928}" destId="{1E70B17E-9987-4C30-9480-B556008785C6}" srcOrd="0" destOrd="0" presId="urn:microsoft.com/office/officeart/2008/layout/LinedList"/>
    <dgm:cxn modelId="{BC9F663D-3B65-4BD6-B081-2A02A97247BA}" type="presOf" srcId="{A5ECA453-FE71-4964-AD6D-39B5A65A0820}" destId="{BA2C62A6-EB7D-4D99-9CAA-0F9DA89674F7}" srcOrd="0" destOrd="0" presId="urn:microsoft.com/office/officeart/2008/layout/LinedList"/>
    <dgm:cxn modelId="{B6E9A961-7B02-4E3B-8257-BCC146C39436}" srcId="{113752E6-E2D9-4F81-8DC0-05EAAA3E3D85}" destId="{0C03E73E-EBCB-4D60-AE2D-E7A505617928}" srcOrd="1" destOrd="0" parTransId="{1BA146F5-9BC1-4CD6-969A-839FE4A1187F}" sibTransId="{A70286A5-078F-4089-AA03-54DCE3D65238}"/>
    <dgm:cxn modelId="{181FA98C-7206-410D-9095-ADDDF353C440}" type="presOf" srcId="{604BC864-44F7-4B2C-9B11-75D250398AAD}" destId="{DE1A5550-B839-47F7-80F0-85ACE6F8FC1D}" srcOrd="0" destOrd="0" presId="urn:microsoft.com/office/officeart/2008/layout/LinedList"/>
    <dgm:cxn modelId="{5F65E79A-EF62-4150-8E1D-ED8C3FCEA26E}" type="presOf" srcId="{113752E6-E2D9-4F81-8DC0-05EAAA3E3D85}" destId="{DAC12C32-266A-4187-9200-3D8D1C22D005}" srcOrd="0" destOrd="0" presId="urn:microsoft.com/office/officeart/2008/layout/LinedList"/>
    <dgm:cxn modelId="{A079FBE2-459D-4EA4-BD23-8E3C4AD3260B}" srcId="{113752E6-E2D9-4F81-8DC0-05EAAA3E3D85}" destId="{A5ECA453-FE71-4964-AD6D-39B5A65A0820}" srcOrd="0" destOrd="0" parTransId="{A468A068-37FE-4990-B2A8-8D88BC2EDD97}" sibTransId="{FF480C54-F86F-4C44-AD88-D45B02B03840}"/>
    <dgm:cxn modelId="{A74B5AE7-0601-4F04-ADA7-3F544354AD41}" type="presParOf" srcId="{DAC12C32-266A-4187-9200-3D8D1C22D005}" destId="{3A43C3A0-334E-4EC5-A38D-23B38D59303C}" srcOrd="0" destOrd="0" presId="urn:microsoft.com/office/officeart/2008/layout/LinedList"/>
    <dgm:cxn modelId="{493BF39B-9386-4650-BD1B-BD4EDF1EC8C5}" type="presParOf" srcId="{DAC12C32-266A-4187-9200-3D8D1C22D005}" destId="{BD7CC35B-5D2F-4797-8D47-D7BD3FF508EF}" srcOrd="1" destOrd="0" presId="urn:microsoft.com/office/officeart/2008/layout/LinedList"/>
    <dgm:cxn modelId="{8B7CD96C-163F-4C15-BA62-12E1E576096B}" type="presParOf" srcId="{BD7CC35B-5D2F-4797-8D47-D7BD3FF508EF}" destId="{BA2C62A6-EB7D-4D99-9CAA-0F9DA89674F7}" srcOrd="0" destOrd="0" presId="urn:microsoft.com/office/officeart/2008/layout/LinedList"/>
    <dgm:cxn modelId="{3BECB3E8-90B3-48A3-8879-104DDFDA982C}" type="presParOf" srcId="{BD7CC35B-5D2F-4797-8D47-D7BD3FF508EF}" destId="{A9992012-C05B-4FFC-BFC0-993AAE64784F}" srcOrd="1" destOrd="0" presId="urn:microsoft.com/office/officeart/2008/layout/LinedList"/>
    <dgm:cxn modelId="{4FFE362E-AC16-4715-81D0-6ED975649BD9}" type="presParOf" srcId="{DAC12C32-266A-4187-9200-3D8D1C22D005}" destId="{779A68AD-ECA9-4557-966D-95F543BE9D0C}" srcOrd="2" destOrd="0" presId="urn:microsoft.com/office/officeart/2008/layout/LinedList"/>
    <dgm:cxn modelId="{E0F7F7B4-2B7B-46C4-81A3-4C99906460A1}" type="presParOf" srcId="{DAC12C32-266A-4187-9200-3D8D1C22D005}" destId="{953DE135-01AA-4BE9-9159-744906FEF6BE}" srcOrd="3" destOrd="0" presId="urn:microsoft.com/office/officeart/2008/layout/LinedList"/>
    <dgm:cxn modelId="{AC92E96F-57D0-44F6-AED5-9107E2753FB5}" type="presParOf" srcId="{953DE135-01AA-4BE9-9159-744906FEF6BE}" destId="{1E70B17E-9987-4C30-9480-B556008785C6}" srcOrd="0" destOrd="0" presId="urn:microsoft.com/office/officeart/2008/layout/LinedList"/>
    <dgm:cxn modelId="{710D07FB-6F22-4459-8D1E-4031882BDAB2}" type="presParOf" srcId="{953DE135-01AA-4BE9-9159-744906FEF6BE}" destId="{C88E6B3D-4C82-4482-9DE0-A6439CE60A96}" srcOrd="1" destOrd="0" presId="urn:microsoft.com/office/officeart/2008/layout/LinedList"/>
    <dgm:cxn modelId="{832AE1FE-B4FB-4BF6-AD58-2000DCE3579F}" type="presParOf" srcId="{DAC12C32-266A-4187-9200-3D8D1C22D005}" destId="{15D59187-CD79-4962-BD75-CB8854541767}" srcOrd="4" destOrd="0" presId="urn:microsoft.com/office/officeart/2008/layout/LinedList"/>
    <dgm:cxn modelId="{665CA546-D12C-4629-AA3B-A025EDF3E7C3}" type="presParOf" srcId="{DAC12C32-266A-4187-9200-3D8D1C22D005}" destId="{7135B2D8-A6B2-4BDA-932D-6BC703290CBB}" srcOrd="5" destOrd="0" presId="urn:microsoft.com/office/officeart/2008/layout/LinedList"/>
    <dgm:cxn modelId="{7F7A9668-0AA7-408C-A374-98B7C545B16A}" type="presParOf" srcId="{7135B2D8-A6B2-4BDA-932D-6BC703290CBB}" destId="{DE1A5550-B839-47F7-80F0-85ACE6F8FC1D}" srcOrd="0" destOrd="0" presId="urn:microsoft.com/office/officeart/2008/layout/LinedList"/>
    <dgm:cxn modelId="{CC0D49D4-06A2-4A60-B2C8-9A27ED29CD51}" type="presParOf" srcId="{7135B2D8-A6B2-4BDA-932D-6BC703290CBB}" destId="{06982CC6-3259-4BA5-81A5-4B118457E1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DF55E6-369A-4EF6-AF29-E58E02844485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DF2435A-3C7E-4542-8BDC-E11967CA79CE}">
      <dgm:prSet/>
      <dgm:spPr/>
      <dgm:t>
        <a:bodyPr/>
        <a:lstStyle/>
        <a:p>
          <a:r>
            <a:rPr lang="pt-BR"/>
            <a:t>PAS &gt; 220 mmHg e/ou</a:t>
          </a:r>
          <a:endParaRPr lang="en-US"/>
        </a:p>
      </dgm:t>
    </dgm:pt>
    <dgm:pt modelId="{FFA9C0BB-97A3-4E38-B585-17F99625D3CA}" type="parTrans" cxnId="{B61B7B20-073D-461A-96E5-60ABBD59D02A}">
      <dgm:prSet/>
      <dgm:spPr/>
      <dgm:t>
        <a:bodyPr/>
        <a:lstStyle/>
        <a:p>
          <a:endParaRPr lang="en-US"/>
        </a:p>
      </dgm:t>
    </dgm:pt>
    <dgm:pt modelId="{7EEE7CCF-FDC8-4FDB-B556-8CDE30445F59}" type="sibTrans" cxnId="{B61B7B20-073D-461A-96E5-60ABBD59D02A}">
      <dgm:prSet/>
      <dgm:spPr/>
      <dgm:t>
        <a:bodyPr/>
        <a:lstStyle/>
        <a:p>
          <a:endParaRPr lang="en-US"/>
        </a:p>
      </dgm:t>
    </dgm:pt>
    <dgm:pt modelId="{1A21F24E-344D-4373-9D4F-76E68C15B11D}">
      <dgm:prSet/>
      <dgm:spPr/>
      <dgm:t>
        <a:bodyPr/>
        <a:lstStyle/>
        <a:p>
          <a:r>
            <a:rPr lang="pt-BR"/>
            <a:t>Elevação da PAD &gt;= 15 mmHg</a:t>
          </a:r>
          <a:endParaRPr lang="en-US"/>
        </a:p>
      </dgm:t>
    </dgm:pt>
    <dgm:pt modelId="{1DD25818-E53F-4AFC-9F91-55D46C279711}" type="parTrans" cxnId="{E49033E0-65EC-413C-AC2F-922C5E714A6E}">
      <dgm:prSet/>
      <dgm:spPr/>
      <dgm:t>
        <a:bodyPr/>
        <a:lstStyle/>
        <a:p>
          <a:endParaRPr lang="en-US"/>
        </a:p>
      </dgm:t>
    </dgm:pt>
    <dgm:pt modelId="{E13CEAA5-FBCB-4211-A725-15BB225075ED}" type="sibTrans" cxnId="{E49033E0-65EC-413C-AC2F-922C5E714A6E}">
      <dgm:prSet/>
      <dgm:spPr/>
      <dgm:t>
        <a:bodyPr/>
        <a:lstStyle/>
        <a:p>
          <a:endParaRPr lang="en-US"/>
        </a:p>
      </dgm:t>
    </dgm:pt>
    <dgm:pt modelId="{23A032DC-134F-401C-B5BC-E555ECEAC0BF}">
      <dgm:prSet/>
      <dgm:spPr/>
      <dgm:t>
        <a:bodyPr/>
        <a:lstStyle/>
        <a:p>
          <a:r>
            <a:rPr lang="pt-BR"/>
            <a:t>Estes indivíduos tem probabilidade futura quatro a cinco vezes maior de se tornarem hipertensos</a:t>
          </a:r>
          <a:endParaRPr lang="en-US"/>
        </a:p>
      </dgm:t>
    </dgm:pt>
    <dgm:pt modelId="{E26529E3-5CDE-47CF-9E51-FC3CE718C9A0}" type="parTrans" cxnId="{3A964114-353D-4952-87EA-002F9E978E01}">
      <dgm:prSet/>
      <dgm:spPr/>
      <dgm:t>
        <a:bodyPr/>
        <a:lstStyle/>
        <a:p>
          <a:endParaRPr lang="en-US"/>
        </a:p>
      </dgm:t>
    </dgm:pt>
    <dgm:pt modelId="{3B98A30C-BD11-433F-A13A-79D5262FCA2F}" type="sibTrans" cxnId="{3A964114-353D-4952-87EA-002F9E978E01}">
      <dgm:prSet/>
      <dgm:spPr/>
      <dgm:t>
        <a:bodyPr/>
        <a:lstStyle/>
        <a:p>
          <a:endParaRPr lang="en-US"/>
        </a:p>
      </dgm:t>
    </dgm:pt>
    <dgm:pt modelId="{D4DA0237-DF41-4694-A713-EADB42C932E4}" type="pres">
      <dgm:prSet presAssocID="{A6DF55E6-369A-4EF6-AF29-E58E02844485}" presName="outerComposite" presStyleCnt="0">
        <dgm:presLayoutVars>
          <dgm:chMax val="5"/>
          <dgm:dir/>
          <dgm:resizeHandles val="exact"/>
        </dgm:presLayoutVars>
      </dgm:prSet>
      <dgm:spPr/>
    </dgm:pt>
    <dgm:pt modelId="{026F36B3-85A5-47EF-94A5-D5C98AD7733D}" type="pres">
      <dgm:prSet presAssocID="{A6DF55E6-369A-4EF6-AF29-E58E02844485}" presName="dummyMaxCanvas" presStyleCnt="0">
        <dgm:presLayoutVars/>
      </dgm:prSet>
      <dgm:spPr/>
    </dgm:pt>
    <dgm:pt modelId="{161C0767-B0A1-4E48-9DD7-8549F6469445}" type="pres">
      <dgm:prSet presAssocID="{A6DF55E6-369A-4EF6-AF29-E58E02844485}" presName="ThreeNodes_1" presStyleLbl="node1" presStyleIdx="0" presStyleCnt="3">
        <dgm:presLayoutVars>
          <dgm:bulletEnabled val="1"/>
        </dgm:presLayoutVars>
      </dgm:prSet>
      <dgm:spPr/>
    </dgm:pt>
    <dgm:pt modelId="{A112FB7F-2A13-47D7-BE14-4CC230071A70}" type="pres">
      <dgm:prSet presAssocID="{A6DF55E6-369A-4EF6-AF29-E58E02844485}" presName="ThreeNodes_2" presStyleLbl="node1" presStyleIdx="1" presStyleCnt="3">
        <dgm:presLayoutVars>
          <dgm:bulletEnabled val="1"/>
        </dgm:presLayoutVars>
      </dgm:prSet>
      <dgm:spPr/>
    </dgm:pt>
    <dgm:pt modelId="{1A3BAD8F-1E21-4318-9D52-A94112C19EEB}" type="pres">
      <dgm:prSet presAssocID="{A6DF55E6-369A-4EF6-AF29-E58E02844485}" presName="ThreeNodes_3" presStyleLbl="node1" presStyleIdx="2" presStyleCnt="3">
        <dgm:presLayoutVars>
          <dgm:bulletEnabled val="1"/>
        </dgm:presLayoutVars>
      </dgm:prSet>
      <dgm:spPr/>
    </dgm:pt>
    <dgm:pt modelId="{A3A5E5C5-3216-4431-885F-EE1D71E9E497}" type="pres">
      <dgm:prSet presAssocID="{A6DF55E6-369A-4EF6-AF29-E58E02844485}" presName="ThreeConn_1-2" presStyleLbl="fgAccFollowNode1" presStyleIdx="0" presStyleCnt="2">
        <dgm:presLayoutVars>
          <dgm:bulletEnabled val="1"/>
        </dgm:presLayoutVars>
      </dgm:prSet>
      <dgm:spPr/>
    </dgm:pt>
    <dgm:pt modelId="{42241260-02B7-496B-96D5-86D1E72E973B}" type="pres">
      <dgm:prSet presAssocID="{A6DF55E6-369A-4EF6-AF29-E58E02844485}" presName="ThreeConn_2-3" presStyleLbl="fgAccFollowNode1" presStyleIdx="1" presStyleCnt="2">
        <dgm:presLayoutVars>
          <dgm:bulletEnabled val="1"/>
        </dgm:presLayoutVars>
      </dgm:prSet>
      <dgm:spPr/>
    </dgm:pt>
    <dgm:pt modelId="{9B9DDCE5-9D37-4F0A-9F21-9EEC57F7495D}" type="pres">
      <dgm:prSet presAssocID="{A6DF55E6-369A-4EF6-AF29-E58E02844485}" presName="ThreeNodes_1_text" presStyleLbl="node1" presStyleIdx="2" presStyleCnt="3">
        <dgm:presLayoutVars>
          <dgm:bulletEnabled val="1"/>
        </dgm:presLayoutVars>
      </dgm:prSet>
      <dgm:spPr/>
    </dgm:pt>
    <dgm:pt modelId="{A1CB2112-B67E-4A7C-9EFD-331E861DBCB4}" type="pres">
      <dgm:prSet presAssocID="{A6DF55E6-369A-4EF6-AF29-E58E02844485}" presName="ThreeNodes_2_text" presStyleLbl="node1" presStyleIdx="2" presStyleCnt="3">
        <dgm:presLayoutVars>
          <dgm:bulletEnabled val="1"/>
        </dgm:presLayoutVars>
      </dgm:prSet>
      <dgm:spPr/>
    </dgm:pt>
    <dgm:pt modelId="{82924257-3946-428F-BDB5-95170D1D8EC8}" type="pres">
      <dgm:prSet presAssocID="{A6DF55E6-369A-4EF6-AF29-E58E0284448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1BFB010-13FE-417A-8C66-DEF1F425D25B}" type="presOf" srcId="{7EEE7CCF-FDC8-4FDB-B556-8CDE30445F59}" destId="{A3A5E5C5-3216-4431-885F-EE1D71E9E497}" srcOrd="0" destOrd="0" presId="urn:microsoft.com/office/officeart/2005/8/layout/vProcess5"/>
    <dgm:cxn modelId="{3A964114-353D-4952-87EA-002F9E978E01}" srcId="{A6DF55E6-369A-4EF6-AF29-E58E02844485}" destId="{23A032DC-134F-401C-B5BC-E555ECEAC0BF}" srcOrd="2" destOrd="0" parTransId="{E26529E3-5CDE-47CF-9E51-FC3CE718C9A0}" sibTransId="{3B98A30C-BD11-433F-A13A-79D5262FCA2F}"/>
    <dgm:cxn modelId="{B61B7B20-073D-461A-96E5-60ABBD59D02A}" srcId="{A6DF55E6-369A-4EF6-AF29-E58E02844485}" destId="{9DF2435A-3C7E-4542-8BDC-E11967CA79CE}" srcOrd="0" destOrd="0" parTransId="{FFA9C0BB-97A3-4E38-B585-17F99625D3CA}" sibTransId="{7EEE7CCF-FDC8-4FDB-B556-8CDE30445F59}"/>
    <dgm:cxn modelId="{72755356-EB38-4CC6-BB5C-35F893970BF0}" type="presOf" srcId="{23A032DC-134F-401C-B5BC-E555ECEAC0BF}" destId="{1A3BAD8F-1E21-4318-9D52-A94112C19EEB}" srcOrd="0" destOrd="0" presId="urn:microsoft.com/office/officeart/2005/8/layout/vProcess5"/>
    <dgm:cxn modelId="{513B327E-761F-4DDE-B9E4-727E761E4755}" type="presOf" srcId="{A6DF55E6-369A-4EF6-AF29-E58E02844485}" destId="{D4DA0237-DF41-4694-A713-EADB42C932E4}" srcOrd="0" destOrd="0" presId="urn:microsoft.com/office/officeart/2005/8/layout/vProcess5"/>
    <dgm:cxn modelId="{F6419381-98CD-4790-9389-3D51D7A1B8DD}" type="presOf" srcId="{E13CEAA5-FBCB-4211-A725-15BB225075ED}" destId="{42241260-02B7-496B-96D5-86D1E72E973B}" srcOrd="0" destOrd="0" presId="urn:microsoft.com/office/officeart/2005/8/layout/vProcess5"/>
    <dgm:cxn modelId="{DCD75EAE-A90E-4B7F-82CB-1CA2ABC38D0F}" type="presOf" srcId="{1A21F24E-344D-4373-9D4F-76E68C15B11D}" destId="{A1CB2112-B67E-4A7C-9EFD-331E861DBCB4}" srcOrd="1" destOrd="0" presId="urn:microsoft.com/office/officeart/2005/8/layout/vProcess5"/>
    <dgm:cxn modelId="{B2EA03B4-59F4-48C4-B57C-A9218E5BF841}" type="presOf" srcId="{1A21F24E-344D-4373-9D4F-76E68C15B11D}" destId="{A112FB7F-2A13-47D7-BE14-4CC230071A70}" srcOrd="0" destOrd="0" presId="urn:microsoft.com/office/officeart/2005/8/layout/vProcess5"/>
    <dgm:cxn modelId="{D91E8DBF-1BEB-449E-BC70-D37055045E02}" type="presOf" srcId="{9DF2435A-3C7E-4542-8BDC-E11967CA79CE}" destId="{161C0767-B0A1-4E48-9DD7-8549F6469445}" srcOrd="0" destOrd="0" presId="urn:microsoft.com/office/officeart/2005/8/layout/vProcess5"/>
    <dgm:cxn modelId="{F96D26C4-3F28-4310-B16E-FCAD3ED1FDA6}" type="presOf" srcId="{23A032DC-134F-401C-B5BC-E555ECEAC0BF}" destId="{82924257-3946-428F-BDB5-95170D1D8EC8}" srcOrd="1" destOrd="0" presId="urn:microsoft.com/office/officeart/2005/8/layout/vProcess5"/>
    <dgm:cxn modelId="{E49033E0-65EC-413C-AC2F-922C5E714A6E}" srcId="{A6DF55E6-369A-4EF6-AF29-E58E02844485}" destId="{1A21F24E-344D-4373-9D4F-76E68C15B11D}" srcOrd="1" destOrd="0" parTransId="{1DD25818-E53F-4AFC-9F91-55D46C279711}" sibTransId="{E13CEAA5-FBCB-4211-A725-15BB225075ED}"/>
    <dgm:cxn modelId="{31F307EB-0063-4EB0-9042-9C8DF3D20F9A}" type="presOf" srcId="{9DF2435A-3C7E-4542-8BDC-E11967CA79CE}" destId="{9B9DDCE5-9D37-4F0A-9F21-9EEC57F7495D}" srcOrd="1" destOrd="0" presId="urn:microsoft.com/office/officeart/2005/8/layout/vProcess5"/>
    <dgm:cxn modelId="{6AC4079A-0502-4B46-9EC4-FA9B42278DFD}" type="presParOf" srcId="{D4DA0237-DF41-4694-A713-EADB42C932E4}" destId="{026F36B3-85A5-47EF-94A5-D5C98AD7733D}" srcOrd="0" destOrd="0" presId="urn:microsoft.com/office/officeart/2005/8/layout/vProcess5"/>
    <dgm:cxn modelId="{EFC4C23A-4621-455B-924A-5CD3080E6579}" type="presParOf" srcId="{D4DA0237-DF41-4694-A713-EADB42C932E4}" destId="{161C0767-B0A1-4E48-9DD7-8549F6469445}" srcOrd="1" destOrd="0" presId="urn:microsoft.com/office/officeart/2005/8/layout/vProcess5"/>
    <dgm:cxn modelId="{ED907FF6-8BBD-4F3C-AD57-278E03D5E3D8}" type="presParOf" srcId="{D4DA0237-DF41-4694-A713-EADB42C932E4}" destId="{A112FB7F-2A13-47D7-BE14-4CC230071A70}" srcOrd="2" destOrd="0" presId="urn:microsoft.com/office/officeart/2005/8/layout/vProcess5"/>
    <dgm:cxn modelId="{D4F61F9D-C584-4F1D-B215-A07741C12F66}" type="presParOf" srcId="{D4DA0237-DF41-4694-A713-EADB42C932E4}" destId="{1A3BAD8F-1E21-4318-9D52-A94112C19EEB}" srcOrd="3" destOrd="0" presId="urn:microsoft.com/office/officeart/2005/8/layout/vProcess5"/>
    <dgm:cxn modelId="{FA3198AE-4788-4709-81AE-3E6DB9B84832}" type="presParOf" srcId="{D4DA0237-DF41-4694-A713-EADB42C932E4}" destId="{A3A5E5C5-3216-4431-885F-EE1D71E9E497}" srcOrd="4" destOrd="0" presId="urn:microsoft.com/office/officeart/2005/8/layout/vProcess5"/>
    <dgm:cxn modelId="{6BBB2502-CD58-4601-9C16-F2B8F212A372}" type="presParOf" srcId="{D4DA0237-DF41-4694-A713-EADB42C932E4}" destId="{42241260-02B7-496B-96D5-86D1E72E973B}" srcOrd="5" destOrd="0" presId="urn:microsoft.com/office/officeart/2005/8/layout/vProcess5"/>
    <dgm:cxn modelId="{80ABA5A8-6B86-4ADA-8523-8B5B1BE8F0D0}" type="presParOf" srcId="{D4DA0237-DF41-4694-A713-EADB42C932E4}" destId="{9B9DDCE5-9D37-4F0A-9F21-9EEC57F7495D}" srcOrd="6" destOrd="0" presId="urn:microsoft.com/office/officeart/2005/8/layout/vProcess5"/>
    <dgm:cxn modelId="{D60129D1-BFE3-477E-83A8-291BF98727D0}" type="presParOf" srcId="{D4DA0237-DF41-4694-A713-EADB42C932E4}" destId="{A1CB2112-B67E-4A7C-9EFD-331E861DBCB4}" srcOrd="7" destOrd="0" presId="urn:microsoft.com/office/officeart/2005/8/layout/vProcess5"/>
    <dgm:cxn modelId="{BE051DAD-4E7C-4130-8A47-422D2BD1C93D}" type="presParOf" srcId="{D4DA0237-DF41-4694-A713-EADB42C932E4}" destId="{82924257-3946-428F-BDB5-95170D1D8EC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1CF4B9-DBDB-4068-A13F-8C7E378AF62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AD221CB-4A07-4616-B980-3AD77DEC48BF}">
      <dgm:prSet/>
      <dgm:spPr/>
      <dgm:t>
        <a:bodyPr/>
        <a:lstStyle/>
        <a:p>
          <a:r>
            <a:rPr lang="pt-BR"/>
            <a:t>Prevista por fórmulas ( mais comum 220 – idade )</a:t>
          </a:r>
          <a:endParaRPr lang="en-US"/>
        </a:p>
      </dgm:t>
    </dgm:pt>
    <dgm:pt modelId="{F1DA2C02-4A91-495E-BFE2-895E0F8FF0B6}" type="parTrans" cxnId="{38CBEF59-60E1-4BD1-8899-D75E2457A06D}">
      <dgm:prSet/>
      <dgm:spPr/>
      <dgm:t>
        <a:bodyPr/>
        <a:lstStyle/>
        <a:p>
          <a:endParaRPr lang="en-US"/>
        </a:p>
      </dgm:t>
    </dgm:pt>
    <dgm:pt modelId="{BD55F4A8-E484-4737-9730-8E67EBA03803}" type="sibTrans" cxnId="{38CBEF59-60E1-4BD1-8899-D75E2457A06D}">
      <dgm:prSet/>
      <dgm:spPr/>
      <dgm:t>
        <a:bodyPr/>
        <a:lstStyle/>
        <a:p>
          <a:endParaRPr lang="en-US"/>
        </a:p>
      </dgm:t>
    </dgm:pt>
    <dgm:pt modelId="{CC8AC06C-FAE8-42FD-B5B8-5811FD0B8DDF}">
      <dgm:prSet/>
      <dgm:spPr/>
      <dgm:t>
        <a:bodyPr/>
        <a:lstStyle/>
        <a:p>
          <a:r>
            <a:rPr lang="pt-BR"/>
            <a:t>Pode haver grande variação individual</a:t>
          </a:r>
          <a:endParaRPr lang="en-US"/>
        </a:p>
      </dgm:t>
    </dgm:pt>
    <dgm:pt modelId="{FDB57129-4BF2-481F-B477-E34382F2B4E7}" type="parTrans" cxnId="{BDC5D37A-2F6B-4171-B4C3-B61B4DD524AC}">
      <dgm:prSet/>
      <dgm:spPr/>
      <dgm:t>
        <a:bodyPr/>
        <a:lstStyle/>
        <a:p>
          <a:endParaRPr lang="en-US"/>
        </a:p>
      </dgm:t>
    </dgm:pt>
    <dgm:pt modelId="{A295531C-D322-4394-97B4-97D1066E7B37}" type="sibTrans" cxnId="{BDC5D37A-2F6B-4171-B4C3-B61B4DD524AC}">
      <dgm:prSet/>
      <dgm:spPr/>
      <dgm:t>
        <a:bodyPr/>
        <a:lstStyle/>
        <a:p>
          <a:endParaRPr lang="en-US"/>
        </a:p>
      </dgm:t>
    </dgm:pt>
    <dgm:pt modelId="{EA4A3576-C49F-4620-A70F-692732B92ACC}">
      <dgm:prSet/>
      <dgm:spPr/>
      <dgm:t>
        <a:bodyPr/>
        <a:lstStyle/>
        <a:p>
          <a:r>
            <a:rPr lang="pt-BR"/>
            <a:t>Um desvio padrão é +/- 12 bpm</a:t>
          </a:r>
          <a:endParaRPr lang="en-US"/>
        </a:p>
      </dgm:t>
    </dgm:pt>
    <dgm:pt modelId="{2C565553-69E1-4E78-B03E-146C7AB7E7C9}" type="parTrans" cxnId="{93CD47DE-BFC7-4273-8D9E-EBD89856CF1A}">
      <dgm:prSet/>
      <dgm:spPr/>
      <dgm:t>
        <a:bodyPr/>
        <a:lstStyle/>
        <a:p>
          <a:endParaRPr lang="en-US"/>
        </a:p>
      </dgm:t>
    </dgm:pt>
    <dgm:pt modelId="{745A7C20-C426-4BC2-86D7-EA62797B3DDD}" type="sibTrans" cxnId="{93CD47DE-BFC7-4273-8D9E-EBD89856CF1A}">
      <dgm:prSet/>
      <dgm:spPr/>
      <dgm:t>
        <a:bodyPr/>
        <a:lstStyle/>
        <a:p>
          <a:endParaRPr lang="en-US"/>
        </a:p>
      </dgm:t>
    </dgm:pt>
    <dgm:pt modelId="{CC233F17-65B4-4916-A24C-092E523374AD}">
      <dgm:prSet/>
      <dgm:spPr/>
      <dgm:t>
        <a:bodyPr/>
        <a:lstStyle/>
        <a:p>
          <a:r>
            <a:rPr lang="pt-BR"/>
            <a:t>Pode sofrer interferência de drogas como betabloqueador</a:t>
          </a:r>
          <a:endParaRPr lang="en-US"/>
        </a:p>
      </dgm:t>
    </dgm:pt>
    <dgm:pt modelId="{5D05836E-4637-4D59-A615-BBBE08232214}" type="parTrans" cxnId="{0E9304C0-1D99-4FE6-9C9C-23B180129E42}">
      <dgm:prSet/>
      <dgm:spPr/>
      <dgm:t>
        <a:bodyPr/>
        <a:lstStyle/>
        <a:p>
          <a:endParaRPr lang="en-US"/>
        </a:p>
      </dgm:t>
    </dgm:pt>
    <dgm:pt modelId="{3B626416-A88D-4E9E-9459-92E5EDED387A}" type="sibTrans" cxnId="{0E9304C0-1D99-4FE6-9C9C-23B180129E42}">
      <dgm:prSet/>
      <dgm:spPr/>
      <dgm:t>
        <a:bodyPr/>
        <a:lstStyle/>
        <a:p>
          <a:endParaRPr lang="en-US"/>
        </a:p>
      </dgm:t>
    </dgm:pt>
    <dgm:pt modelId="{9D62DE31-6361-4218-AA35-D3DA438952E7}">
      <dgm:prSet/>
      <dgm:spPr/>
      <dgm:t>
        <a:bodyPr/>
        <a:lstStyle/>
        <a:p>
          <a:r>
            <a:rPr lang="pt-BR"/>
            <a:t>Devemos levar o paciente até a exaustão</a:t>
          </a:r>
          <a:endParaRPr lang="en-US"/>
        </a:p>
      </dgm:t>
    </dgm:pt>
    <dgm:pt modelId="{E5AC2B24-22AA-4CE0-9CDC-A51BA0EFCB61}" type="parTrans" cxnId="{F275A63D-5921-441B-83EF-580807454EF8}">
      <dgm:prSet/>
      <dgm:spPr/>
      <dgm:t>
        <a:bodyPr/>
        <a:lstStyle/>
        <a:p>
          <a:endParaRPr lang="en-US"/>
        </a:p>
      </dgm:t>
    </dgm:pt>
    <dgm:pt modelId="{34EF5BC5-048E-4627-A277-D425DD8C7826}" type="sibTrans" cxnId="{F275A63D-5921-441B-83EF-580807454EF8}">
      <dgm:prSet/>
      <dgm:spPr/>
      <dgm:t>
        <a:bodyPr/>
        <a:lstStyle/>
        <a:p>
          <a:endParaRPr lang="en-US"/>
        </a:p>
      </dgm:t>
    </dgm:pt>
    <dgm:pt modelId="{3FD279F7-D00E-40FE-A196-45F5EBD9C4DA}">
      <dgm:prSet/>
      <dgm:spPr/>
      <dgm:t>
        <a:bodyPr/>
        <a:lstStyle/>
        <a:p>
          <a:r>
            <a:rPr lang="pt-BR"/>
            <a:t>Não muda muito com o treinamento</a:t>
          </a:r>
          <a:endParaRPr lang="en-US"/>
        </a:p>
      </dgm:t>
    </dgm:pt>
    <dgm:pt modelId="{D84D2F73-A2A7-40B2-8E71-2D5341A33459}" type="parTrans" cxnId="{6542963B-D8CA-405B-B1F5-86611DBC7E24}">
      <dgm:prSet/>
      <dgm:spPr/>
      <dgm:t>
        <a:bodyPr/>
        <a:lstStyle/>
        <a:p>
          <a:endParaRPr lang="en-US"/>
        </a:p>
      </dgm:t>
    </dgm:pt>
    <dgm:pt modelId="{96E2E9CC-B836-4359-84F1-F9239F9E659D}" type="sibTrans" cxnId="{6542963B-D8CA-405B-B1F5-86611DBC7E24}">
      <dgm:prSet/>
      <dgm:spPr/>
      <dgm:t>
        <a:bodyPr/>
        <a:lstStyle/>
        <a:p>
          <a:endParaRPr lang="en-US"/>
        </a:p>
      </dgm:t>
    </dgm:pt>
    <dgm:pt modelId="{D50BCF67-8533-4656-82C3-C1952DCD5AA6}" type="pres">
      <dgm:prSet presAssocID="{9E1CF4B9-DBDB-4068-A13F-8C7E378AF62B}" presName="vert0" presStyleCnt="0">
        <dgm:presLayoutVars>
          <dgm:dir/>
          <dgm:animOne val="branch"/>
          <dgm:animLvl val="lvl"/>
        </dgm:presLayoutVars>
      </dgm:prSet>
      <dgm:spPr/>
    </dgm:pt>
    <dgm:pt modelId="{99CF8786-C0A5-4771-85CA-418CCA447EDD}" type="pres">
      <dgm:prSet presAssocID="{CAD221CB-4A07-4616-B980-3AD77DEC48BF}" presName="thickLine" presStyleLbl="alignNode1" presStyleIdx="0" presStyleCnt="6"/>
      <dgm:spPr/>
    </dgm:pt>
    <dgm:pt modelId="{AF3D100D-284E-433A-95DC-1B0C7C9FFE46}" type="pres">
      <dgm:prSet presAssocID="{CAD221CB-4A07-4616-B980-3AD77DEC48BF}" presName="horz1" presStyleCnt="0"/>
      <dgm:spPr/>
    </dgm:pt>
    <dgm:pt modelId="{4F7E1CB7-69F4-49BC-82EA-65DEFEEAEB02}" type="pres">
      <dgm:prSet presAssocID="{CAD221CB-4A07-4616-B980-3AD77DEC48BF}" presName="tx1" presStyleLbl="revTx" presStyleIdx="0" presStyleCnt="6"/>
      <dgm:spPr/>
    </dgm:pt>
    <dgm:pt modelId="{AC63A641-FDD0-423A-B444-D681A4F4C98C}" type="pres">
      <dgm:prSet presAssocID="{CAD221CB-4A07-4616-B980-3AD77DEC48BF}" presName="vert1" presStyleCnt="0"/>
      <dgm:spPr/>
    </dgm:pt>
    <dgm:pt modelId="{9B53CA43-7FBD-4ADE-94EC-3B74E7665A0E}" type="pres">
      <dgm:prSet presAssocID="{CC8AC06C-FAE8-42FD-B5B8-5811FD0B8DDF}" presName="thickLine" presStyleLbl="alignNode1" presStyleIdx="1" presStyleCnt="6"/>
      <dgm:spPr/>
    </dgm:pt>
    <dgm:pt modelId="{9E1AC1A5-5455-447A-8C68-DEC31B24878B}" type="pres">
      <dgm:prSet presAssocID="{CC8AC06C-FAE8-42FD-B5B8-5811FD0B8DDF}" presName="horz1" presStyleCnt="0"/>
      <dgm:spPr/>
    </dgm:pt>
    <dgm:pt modelId="{36F97F93-A518-4A52-A97F-A5DCAE0C843E}" type="pres">
      <dgm:prSet presAssocID="{CC8AC06C-FAE8-42FD-B5B8-5811FD0B8DDF}" presName="tx1" presStyleLbl="revTx" presStyleIdx="1" presStyleCnt="6"/>
      <dgm:spPr/>
    </dgm:pt>
    <dgm:pt modelId="{5A6F8C2C-3801-4B31-862C-9DE197277A09}" type="pres">
      <dgm:prSet presAssocID="{CC8AC06C-FAE8-42FD-B5B8-5811FD0B8DDF}" presName="vert1" presStyleCnt="0"/>
      <dgm:spPr/>
    </dgm:pt>
    <dgm:pt modelId="{B7BD9E7C-1176-4FC9-B591-527530593DA4}" type="pres">
      <dgm:prSet presAssocID="{EA4A3576-C49F-4620-A70F-692732B92ACC}" presName="thickLine" presStyleLbl="alignNode1" presStyleIdx="2" presStyleCnt="6"/>
      <dgm:spPr/>
    </dgm:pt>
    <dgm:pt modelId="{6ACB2FA6-8E35-491E-A4E2-8B1D093AAF78}" type="pres">
      <dgm:prSet presAssocID="{EA4A3576-C49F-4620-A70F-692732B92ACC}" presName="horz1" presStyleCnt="0"/>
      <dgm:spPr/>
    </dgm:pt>
    <dgm:pt modelId="{785BA5C6-5CE8-4867-BCEA-631069169510}" type="pres">
      <dgm:prSet presAssocID="{EA4A3576-C49F-4620-A70F-692732B92ACC}" presName="tx1" presStyleLbl="revTx" presStyleIdx="2" presStyleCnt="6"/>
      <dgm:spPr/>
    </dgm:pt>
    <dgm:pt modelId="{EB13D8CD-B453-450A-955C-AE375BBE49AB}" type="pres">
      <dgm:prSet presAssocID="{EA4A3576-C49F-4620-A70F-692732B92ACC}" presName="vert1" presStyleCnt="0"/>
      <dgm:spPr/>
    </dgm:pt>
    <dgm:pt modelId="{9BC21AD1-7638-41A6-8027-1CBB5C939AC9}" type="pres">
      <dgm:prSet presAssocID="{CC233F17-65B4-4916-A24C-092E523374AD}" presName="thickLine" presStyleLbl="alignNode1" presStyleIdx="3" presStyleCnt="6"/>
      <dgm:spPr/>
    </dgm:pt>
    <dgm:pt modelId="{7263F416-81B7-44CB-A9F6-7A5CE33ED624}" type="pres">
      <dgm:prSet presAssocID="{CC233F17-65B4-4916-A24C-092E523374AD}" presName="horz1" presStyleCnt="0"/>
      <dgm:spPr/>
    </dgm:pt>
    <dgm:pt modelId="{F797B0DC-0205-404E-8A7A-D01E3CA13826}" type="pres">
      <dgm:prSet presAssocID="{CC233F17-65B4-4916-A24C-092E523374AD}" presName="tx1" presStyleLbl="revTx" presStyleIdx="3" presStyleCnt="6"/>
      <dgm:spPr/>
    </dgm:pt>
    <dgm:pt modelId="{A675DA6D-B8F1-44AC-9AE2-E95D5A6B7712}" type="pres">
      <dgm:prSet presAssocID="{CC233F17-65B4-4916-A24C-092E523374AD}" presName="vert1" presStyleCnt="0"/>
      <dgm:spPr/>
    </dgm:pt>
    <dgm:pt modelId="{8DC97DD3-938E-4A3C-9CFF-98F2322CF3A7}" type="pres">
      <dgm:prSet presAssocID="{9D62DE31-6361-4218-AA35-D3DA438952E7}" presName="thickLine" presStyleLbl="alignNode1" presStyleIdx="4" presStyleCnt="6"/>
      <dgm:spPr/>
    </dgm:pt>
    <dgm:pt modelId="{33FFA989-A784-4699-9D53-E293B95B32D0}" type="pres">
      <dgm:prSet presAssocID="{9D62DE31-6361-4218-AA35-D3DA438952E7}" presName="horz1" presStyleCnt="0"/>
      <dgm:spPr/>
    </dgm:pt>
    <dgm:pt modelId="{DD424E53-B529-4251-AEDF-B69D168ACA81}" type="pres">
      <dgm:prSet presAssocID="{9D62DE31-6361-4218-AA35-D3DA438952E7}" presName="tx1" presStyleLbl="revTx" presStyleIdx="4" presStyleCnt="6"/>
      <dgm:spPr/>
    </dgm:pt>
    <dgm:pt modelId="{7CFBBC67-CCC6-4807-9B89-23AD10AE9E72}" type="pres">
      <dgm:prSet presAssocID="{9D62DE31-6361-4218-AA35-D3DA438952E7}" presName="vert1" presStyleCnt="0"/>
      <dgm:spPr/>
    </dgm:pt>
    <dgm:pt modelId="{4A166D40-8618-4DA2-8901-AF8C5195848C}" type="pres">
      <dgm:prSet presAssocID="{3FD279F7-D00E-40FE-A196-45F5EBD9C4DA}" presName="thickLine" presStyleLbl="alignNode1" presStyleIdx="5" presStyleCnt="6"/>
      <dgm:spPr/>
    </dgm:pt>
    <dgm:pt modelId="{0EA51E97-CC54-468E-9EEA-175AF6FE0774}" type="pres">
      <dgm:prSet presAssocID="{3FD279F7-D00E-40FE-A196-45F5EBD9C4DA}" presName="horz1" presStyleCnt="0"/>
      <dgm:spPr/>
    </dgm:pt>
    <dgm:pt modelId="{DA559E3C-BEB0-4CD6-9C59-0BB767F168EA}" type="pres">
      <dgm:prSet presAssocID="{3FD279F7-D00E-40FE-A196-45F5EBD9C4DA}" presName="tx1" presStyleLbl="revTx" presStyleIdx="5" presStyleCnt="6"/>
      <dgm:spPr/>
    </dgm:pt>
    <dgm:pt modelId="{23C8792E-A405-4E49-A8C5-8C7B4306FC2F}" type="pres">
      <dgm:prSet presAssocID="{3FD279F7-D00E-40FE-A196-45F5EBD9C4DA}" presName="vert1" presStyleCnt="0"/>
      <dgm:spPr/>
    </dgm:pt>
  </dgm:ptLst>
  <dgm:cxnLst>
    <dgm:cxn modelId="{509AAC32-BA34-423E-94C1-4FBA158FC73D}" type="presOf" srcId="{CC8AC06C-FAE8-42FD-B5B8-5811FD0B8DDF}" destId="{36F97F93-A518-4A52-A97F-A5DCAE0C843E}" srcOrd="0" destOrd="0" presId="urn:microsoft.com/office/officeart/2008/layout/LinedList"/>
    <dgm:cxn modelId="{6542963B-D8CA-405B-B1F5-86611DBC7E24}" srcId="{9E1CF4B9-DBDB-4068-A13F-8C7E378AF62B}" destId="{3FD279F7-D00E-40FE-A196-45F5EBD9C4DA}" srcOrd="5" destOrd="0" parTransId="{D84D2F73-A2A7-40B2-8E71-2D5341A33459}" sibTransId="{96E2E9CC-B836-4359-84F1-F9239F9E659D}"/>
    <dgm:cxn modelId="{F275A63D-5921-441B-83EF-580807454EF8}" srcId="{9E1CF4B9-DBDB-4068-A13F-8C7E378AF62B}" destId="{9D62DE31-6361-4218-AA35-D3DA438952E7}" srcOrd="4" destOrd="0" parTransId="{E5AC2B24-22AA-4CE0-9CDC-A51BA0EFCB61}" sibTransId="{34EF5BC5-048E-4627-A277-D425DD8C7826}"/>
    <dgm:cxn modelId="{835C5061-05C3-41C2-A9E4-D1477E9B1535}" type="presOf" srcId="{EA4A3576-C49F-4620-A70F-692732B92ACC}" destId="{785BA5C6-5CE8-4867-BCEA-631069169510}" srcOrd="0" destOrd="0" presId="urn:microsoft.com/office/officeart/2008/layout/LinedList"/>
    <dgm:cxn modelId="{54781D48-42E8-4D8F-8E53-8C816DD7322D}" type="presOf" srcId="{9E1CF4B9-DBDB-4068-A13F-8C7E378AF62B}" destId="{D50BCF67-8533-4656-82C3-C1952DCD5AA6}" srcOrd="0" destOrd="0" presId="urn:microsoft.com/office/officeart/2008/layout/LinedList"/>
    <dgm:cxn modelId="{B42A7155-A495-4522-9E10-1867BF288D18}" type="presOf" srcId="{9D62DE31-6361-4218-AA35-D3DA438952E7}" destId="{DD424E53-B529-4251-AEDF-B69D168ACA81}" srcOrd="0" destOrd="0" presId="urn:microsoft.com/office/officeart/2008/layout/LinedList"/>
    <dgm:cxn modelId="{38CBEF59-60E1-4BD1-8899-D75E2457A06D}" srcId="{9E1CF4B9-DBDB-4068-A13F-8C7E378AF62B}" destId="{CAD221CB-4A07-4616-B980-3AD77DEC48BF}" srcOrd="0" destOrd="0" parTransId="{F1DA2C02-4A91-495E-BFE2-895E0F8FF0B6}" sibTransId="{BD55F4A8-E484-4737-9730-8E67EBA03803}"/>
    <dgm:cxn modelId="{BDC5D37A-2F6B-4171-B4C3-B61B4DD524AC}" srcId="{9E1CF4B9-DBDB-4068-A13F-8C7E378AF62B}" destId="{CC8AC06C-FAE8-42FD-B5B8-5811FD0B8DDF}" srcOrd="1" destOrd="0" parTransId="{FDB57129-4BF2-481F-B477-E34382F2B4E7}" sibTransId="{A295531C-D322-4394-97B4-97D1066E7B37}"/>
    <dgm:cxn modelId="{4786AE95-E4F6-4FB7-9601-6B82657C3D75}" type="presOf" srcId="{CAD221CB-4A07-4616-B980-3AD77DEC48BF}" destId="{4F7E1CB7-69F4-49BC-82EA-65DEFEEAEB02}" srcOrd="0" destOrd="0" presId="urn:microsoft.com/office/officeart/2008/layout/LinedList"/>
    <dgm:cxn modelId="{A8E54DB8-3406-468B-85E8-E106A4EE810B}" type="presOf" srcId="{CC233F17-65B4-4916-A24C-092E523374AD}" destId="{F797B0DC-0205-404E-8A7A-D01E3CA13826}" srcOrd="0" destOrd="0" presId="urn:microsoft.com/office/officeart/2008/layout/LinedList"/>
    <dgm:cxn modelId="{0E9304C0-1D99-4FE6-9C9C-23B180129E42}" srcId="{9E1CF4B9-DBDB-4068-A13F-8C7E378AF62B}" destId="{CC233F17-65B4-4916-A24C-092E523374AD}" srcOrd="3" destOrd="0" parTransId="{5D05836E-4637-4D59-A615-BBBE08232214}" sibTransId="{3B626416-A88D-4E9E-9459-92E5EDED387A}"/>
    <dgm:cxn modelId="{0CD029DC-0200-4D5F-89C3-240D47EE9E93}" type="presOf" srcId="{3FD279F7-D00E-40FE-A196-45F5EBD9C4DA}" destId="{DA559E3C-BEB0-4CD6-9C59-0BB767F168EA}" srcOrd="0" destOrd="0" presId="urn:microsoft.com/office/officeart/2008/layout/LinedList"/>
    <dgm:cxn modelId="{93CD47DE-BFC7-4273-8D9E-EBD89856CF1A}" srcId="{9E1CF4B9-DBDB-4068-A13F-8C7E378AF62B}" destId="{EA4A3576-C49F-4620-A70F-692732B92ACC}" srcOrd="2" destOrd="0" parTransId="{2C565553-69E1-4E78-B03E-146C7AB7E7C9}" sibTransId="{745A7C20-C426-4BC2-86D7-EA62797B3DDD}"/>
    <dgm:cxn modelId="{CDB9E3EE-7653-4012-B4CB-C4CD2D1CAD32}" type="presParOf" srcId="{D50BCF67-8533-4656-82C3-C1952DCD5AA6}" destId="{99CF8786-C0A5-4771-85CA-418CCA447EDD}" srcOrd="0" destOrd="0" presId="urn:microsoft.com/office/officeart/2008/layout/LinedList"/>
    <dgm:cxn modelId="{C5A1F1ED-D2D3-453F-AAA5-E6DBA1FEBBC5}" type="presParOf" srcId="{D50BCF67-8533-4656-82C3-C1952DCD5AA6}" destId="{AF3D100D-284E-433A-95DC-1B0C7C9FFE46}" srcOrd="1" destOrd="0" presId="urn:microsoft.com/office/officeart/2008/layout/LinedList"/>
    <dgm:cxn modelId="{F4C53833-F6D6-439C-8C76-64410AC19631}" type="presParOf" srcId="{AF3D100D-284E-433A-95DC-1B0C7C9FFE46}" destId="{4F7E1CB7-69F4-49BC-82EA-65DEFEEAEB02}" srcOrd="0" destOrd="0" presId="urn:microsoft.com/office/officeart/2008/layout/LinedList"/>
    <dgm:cxn modelId="{92A91C28-2A51-4A78-9D1F-41DFDD8D896A}" type="presParOf" srcId="{AF3D100D-284E-433A-95DC-1B0C7C9FFE46}" destId="{AC63A641-FDD0-423A-B444-D681A4F4C98C}" srcOrd="1" destOrd="0" presId="urn:microsoft.com/office/officeart/2008/layout/LinedList"/>
    <dgm:cxn modelId="{E413B1F9-C98B-4D97-9EE0-6B767B2277C0}" type="presParOf" srcId="{D50BCF67-8533-4656-82C3-C1952DCD5AA6}" destId="{9B53CA43-7FBD-4ADE-94EC-3B74E7665A0E}" srcOrd="2" destOrd="0" presId="urn:microsoft.com/office/officeart/2008/layout/LinedList"/>
    <dgm:cxn modelId="{38244BA9-9DBC-42A8-9DC5-C73CED3CE24F}" type="presParOf" srcId="{D50BCF67-8533-4656-82C3-C1952DCD5AA6}" destId="{9E1AC1A5-5455-447A-8C68-DEC31B24878B}" srcOrd="3" destOrd="0" presId="urn:microsoft.com/office/officeart/2008/layout/LinedList"/>
    <dgm:cxn modelId="{3F7F63D6-4E47-4FA1-9192-BDBCBA97E99A}" type="presParOf" srcId="{9E1AC1A5-5455-447A-8C68-DEC31B24878B}" destId="{36F97F93-A518-4A52-A97F-A5DCAE0C843E}" srcOrd="0" destOrd="0" presId="urn:microsoft.com/office/officeart/2008/layout/LinedList"/>
    <dgm:cxn modelId="{7C2712F7-6245-4F28-831A-FB1267372505}" type="presParOf" srcId="{9E1AC1A5-5455-447A-8C68-DEC31B24878B}" destId="{5A6F8C2C-3801-4B31-862C-9DE197277A09}" srcOrd="1" destOrd="0" presId="urn:microsoft.com/office/officeart/2008/layout/LinedList"/>
    <dgm:cxn modelId="{FEEC8068-8503-4158-89D9-5086CC3750B9}" type="presParOf" srcId="{D50BCF67-8533-4656-82C3-C1952DCD5AA6}" destId="{B7BD9E7C-1176-4FC9-B591-527530593DA4}" srcOrd="4" destOrd="0" presId="urn:microsoft.com/office/officeart/2008/layout/LinedList"/>
    <dgm:cxn modelId="{2054E390-FDBA-4114-BF4A-9E3C7CB72BC8}" type="presParOf" srcId="{D50BCF67-8533-4656-82C3-C1952DCD5AA6}" destId="{6ACB2FA6-8E35-491E-A4E2-8B1D093AAF78}" srcOrd="5" destOrd="0" presId="urn:microsoft.com/office/officeart/2008/layout/LinedList"/>
    <dgm:cxn modelId="{B71B5F5D-6356-46F3-8F36-19C56ACFD477}" type="presParOf" srcId="{6ACB2FA6-8E35-491E-A4E2-8B1D093AAF78}" destId="{785BA5C6-5CE8-4867-BCEA-631069169510}" srcOrd="0" destOrd="0" presId="urn:microsoft.com/office/officeart/2008/layout/LinedList"/>
    <dgm:cxn modelId="{766B998C-457F-4F32-86DD-C540FC3514BE}" type="presParOf" srcId="{6ACB2FA6-8E35-491E-A4E2-8B1D093AAF78}" destId="{EB13D8CD-B453-450A-955C-AE375BBE49AB}" srcOrd="1" destOrd="0" presId="urn:microsoft.com/office/officeart/2008/layout/LinedList"/>
    <dgm:cxn modelId="{965F7391-8336-4392-BC58-12432BAF45EB}" type="presParOf" srcId="{D50BCF67-8533-4656-82C3-C1952DCD5AA6}" destId="{9BC21AD1-7638-41A6-8027-1CBB5C939AC9}" srcOrd="6" destOrd="0" presId="urn:microsoft.com/office/officeart/2008/layout/LinedList"/>
    <dgm:cxn modelId="{5F64EAD4-CC0F-4885-AAA7-B26502B0687D}" type="presParOf" srcId="{D50BCF67-8533-4656-82C3-C1952DCD5AA6}" destId="{7263F416-81B7-44CB-A9F6-7A5CE33ED624}" srcOrd="7" destOrd="0" presId="urn:microsoft.com/office/officeart/2008/layout/LinedList"/>
    <dgm:cxn modelId="{1B379976-929F-42EF-9540-102FAC45317C}" type="presParOf" srcId="{7263F416-81B7-44CB-A9F6-7A5CE33ED624}" destId="{F797B0DC-0205-404E-8A7A-D01E3CA13826}" srcOrd="0" destOrd="0" presId="urn:microsoft.com/office/officeart/2008/layout/LinedList"/>
    <dgm:cxn modelId="{A03D792F-A9F2-4640-B4C4-ED09056DC43D}" type="presParOf" srcId="{7263F416-81B7-44CB-A9F6-7A5CE33ED624}" destId="{A675DA6D-B8F1-44AC-9AE2-E95D5A6B7712}" srcOrd="1" destOrd="0" presId="urn:microsoft.com/office/officeart/2008/layout/LinedList"/>
    <dgm:cxn modelId="{43F65528-2025-4BAA-9096-3FB260C05053}" type="presParOf" srcId="{D50BCF67-8533-4656-82C3-C1952DCD5AA6}" destId="{8DC97DD3-938E-4A3C-9CFF-98F2322CF3A7}" srcOrd="8" destOrd="0" presId="urn:microsoft.com/office/officeart/2008/layout/LinedList"/>
    <dgm:cxn modelId="{34515D87-0D1A-4A27-98E0-173BD77949A1}" type="presParOf" srcId="{D50BCF67-8533-4656-82C3-C1952DCD5AA6}" destId="{33FFA989-A784-4699-9D53-E293B95B32D0}" srcOrd="9" destOrd="0" presId="urn:microsoft.com/office/officeart/2008/layout/LinedList"/>
    <dgm:cxn modelId="{3A474285-5842-4DF2-BFEC-3839A99305CF}" type="presParOf" srcId="{33FFA989-A784-4699-9D53-E293B95B32D0}" destId="{DD424E53-B529-4251-AEDF-B69D168ACA81}" srcOrd="0" destOrd="0" presId="urn:microsoft.com/office/officeart/2008/layout/LinedList"/>
    <dgm:cxn modelId="{C099C1DC-5FD7-439B-85C3-C0C9F0F87D4F}" type="presParOf" srcId="{33FFA989-A784-4699-9D53-E293B95B32D0}" destId="{7CFBBC67-CCC6-4807-9B89-23AD10AE9E72}" srcOrd="1" destOrd="0" presId="urn:microsoft.com/office/officeart/2008/layout/LinedList"/>
    <dgm:cxn modelId="{5187F65A-AD2F-4116-AABF-70AC6D845C61}" type="presParOf" srcId="{D50BCF67-8533-4656-82C3-C1952DCD5AA6}" destId="{4A166D40-8618-4DA2-8901-AF8C5195848C}" srcOrd="10" destOrd="0" presId="urn:microsoft.com/office/officeart/2008/layout/LinedList"/>
    <dgm:cxn modelId="{5847A7A5-E53C-448B-B044-97E9E6E67C16}" type="presParOf" srcId="{D50BCF67-8533-4656-82C3-C1952DCD5AA6}" destId="{0EA51E97-CC54-468E-9EEA-175AF6FE0774}" srcOrd="11" destOrd="0" presId="urn:microsoft.com/office/officeart/2008/layout/LinedList"/>
    <dgm:cxn modelId="{26851228-A6DE-4E96-8A17-6CBCCF4B2E6B}" type="presParOf" srcId="{0EA51E97-CC54-468E-9EEA-175AF6FE0774}" destId="{DA559E3C-BEB0-4CD6-9C59-0BB767F168EA}" srcOrd="0" destOrd="0" presId="urn:microsoft.com/office/officeart/2008/layout/LinedList"/>
    <dgm:cxn modelId="{00A51B72-1CCF-48FC-8116-1BA3220BC264}" type="presParOf" srcId="{0EA51E97-CC54-468E-9EEA-175AF6FE0774}" destId="{23C8792E-A405-4E49-A8C5-8C7B4306FC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95D14F-9A6A-496E-96F8-424D7C329AFE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3DE597-6CBC-4FCD-85D0-2318C7FB121F}">
      <dgm:prSet/>
      <dgm:spPr/>
      <dgm:t>
        <a:bodyPr/>
        <a:lstStyle/>
        <a:p>
          <a:r>
            <a:rPr lang="pt-BR"/>
            <a:t>Pacientes com atenuação da atividade vagal apresentam maior risco de morte súbita</a:t>
          </a:r>
          <a:endParaRPr lang="en-US"/>
        </a:p>
      </dgm:t>
    </dgm:pt>
    <dgm:pt modelId="{DA18BF5F-1BAE-42D4-BE7A-80928AD05BC4}" type="parTrans" cxnId="{D6E60538-38D7-4998-8BD4-81E450B573CD}">
      <dgm:prSet/>
      <dgm:spPr/>
      <dgm:t>
        <a:bodyPr/>
        <a:lstStyle/>
        <a:p>
          <a:endParaRPr lang="en-US"/>
        </a:p>
      </dgm:t>
    </dgm:pt>
    <dgm:pt modelId="{D1369777-4261-4246-8918-01542AAAC272}" type="sibTrans" cxnId="{D6E60538-38D7-4998-8BD4-81E450B573CD}">
      <dgm:prSet/>
      <dgm:spPr/>
      <dgm:t>
        <a:bodyPr/>
        <a:lstStyle/>
        <a:p>
          <a:endParaRPr lang="en-US"/>
        </a:p>
      </dgm:t>
    </dgm:pt>
    <dgm:pt modelId="{922A0547-1A60-4DE3-A381-8B702AEB9C4F}">
      <dgm:prSet/>
      <dgm:spPr/>
      <dgm:t>
        <a:bodyPr/>
        <a:lstStyle/>
        <a:p>
          <a:r>
            <a:rPr lang="pt-BR"/>
            <a:t>O aumento da atividade simpática é fator desencadeante de arritmias e eleva a mortalidade em pacientes com ICC</a:t>
          </a:r>
          <a:endParaRPr lang="en-US"/>
        </a:p>
      </dgm:t>
    </dgm:pt>
    <dgm:pt modelId="{F0C2ADE0-C737-462D-9F0E-F0B6283154C4}" type="parTrans" cxnId="{B2DE4BA3-5432-497E-8EA1-2CCCF0F334FF}">
      <dgm:prSet/>
      <dgm:spPr/>
      <dgm:t>
        <a:bodyPr/>
        <a:lstStyle/>
        <a:p>
          <a:endParaRPr lang="en-US"/>
        </a:p>
      </dgm:t>
    </dgm:pt>
    <dgm:pt modelId="{4B85C6DC-FEE2-400F-A6A9-6BBDCA97C48C}" type="sibTrans" cxnId="{B2DE4BA3-5432-497E-8EA1-2CCCF0F334FF}">
      <dgm:prSet/>
      <dgm:spPr/>
      <dgm:t>
        <a:bodyPr/>
        <a:lstStyle/>
        <a:p>
          <a:endParaRPr lang="en-US"/>
        </a:p>
      </dgm:t>
    </dgm:pt>
    <dgm:pt modelId="{1C22C076-4666-43C9-8491-062A495BA3B3}">
      <dgm:prSet/>
      <dgm:spPr/>
      <dgm:t>
        <a:bodyPr/>
        <a:lstStyle/>
        <a:p>
          <a:r>
            <a:rPr lang="pt-BR"/>
            <a:t>Vários estudos apontam a ação protetora parassimpática no risco de morte cardiovascular</a:t>
          </a:r>
          <a:endParaRPr lang="en-US"/>
        </a:p>
      </dgm:t>
    </dgm:pt>
    <dgm:pt modelId="{4C617FEB-6A7B-4867-8591-2CC7D5745477}" type="parTrans" cxnId="{B1E4063E-5BA6-4385-9C71-BEC53AEE8A48}">
      <dgm:prSet/>
      <dgm:spPr/>
      <dgm:t>
        <a:bodyPr/>
        <a:lstStyle/>
        <a:p>
          <a:endParaRPr lang="en-US"/>
        </a:p>
      </dgm:t>
    </dgm:pt>
    <dgm:pt modelId="{66DB96DF-5EE1-4F83-88C1-4831343AE201}" type="sibTrans" cxnId="{B1E4063E-5BA6-4385-9C71-BEC53AEE8A48}">
      <dgm:prSet/>
      <dgm:spPr/>
      <dgm:t>
        <a:bodyPr/>
        <a:lstStyle/>
        <a:p>
          <a:endParaRPr lang="en-US"/>
        </a:p>
      </dgm:t>
    </dgm:pt>
    <dgm:pt modelId="{87CA3BD5-081F-4921-B56B-1B99C7E129CE}">
      <dgm:prSet/>
      <dgm:spPr/>
      <dgm:t>
        <a:bodyPr/>
        <a:lstStyle/>
        <a:p>
          <a:r>
            <a:rPr lang="pt-BR"/>
            <a:t>A recuperação anormal da FC é uma ferramenta simples e confiável da diminuição da ação vagal</a:t>
          </a:r>
          <a:endParaRPr lang="en-US"/>
        </a:p>
      </dgm:t>
    </dgm:pt>
    <dgm:pt modelId="{BA36F637-693F-4FD0-A85D-6E612BDDF0B2}" type="parTrans" cxnId="{F9BB8798-D82A-4EC7-B248-97D6334D902D}">
      <dgm:prSet/>
      <dgm:spPr/>
      <dgm:t>
        <a:bodyPr/>
        <a:lstStyle/>
        <a:p>
          <a:endParaRPr lang="en-US"/>
        </a:p>
      </dgm:t>
    </dgm:pt>
    <dgm:pt modelId="{3025279A-1F73-43E2-9CC0-16F4D6AB2D09}" type="sibTrans" cxnId="{F9BB8798-D82A-4EC7-B248-97D6334D902D}">
      <dgm:prSet/>
      <dgm:spPr/>
      <dgm:t>
        <a:bodyPr/>
        <a:lstStyle/>
        <a:p>
          <a:endParaRPr lang="en-US"/>
        </a:p>
      </dgm:t>
    </dgm:pt>
    <dgm:pt modelId="{60AFDFC4-1D98-43C3-BFA2-FA4AA42CF8E6}" type="pres">
      <dgm:prSet presAssocID="{7495D14F-9A6A-496E-96F8-424D7C329AFE}" presName="vert0" presStyleCnt="0">
        <dgm:presLayoutVars>
          <dgm:dir/>
          <dgm:animOne val="branch"/>
          <dgm:animLvl val="lvl"/>
        </dgm:presLayoutVars>
      </dgm:prSet>
      <dgm:spPr/>
    </dgm:pt>
    <dgm:pt modelId="{DCF61D77-9D8D-48F0-B495-19615E01EAF8}" type="pres">
      <dgm:prSet presAssocID="{753DE597-6CBC-4FCD-85D0-2318C7FB121F}" presName="thickLine" presStyleLbl="alignNode1" presStyleIdx="0" presStyleCnt="4"/>
      <dgm:spPr/>
    </dgm:pt>
    <dgm:pt modelId="{2B70EDF5-0B0C-4D53-B4D4-A2EC1320C4FE}" type="pres">
      <dgm:prSet presAssocID="{753DE597-6CBC-4FCD-85D0-2318C7FB121F}" presName="horz1" presStyleCnt="0"/>
      <dgm:spPr/>
    </dgm:pt>
    <dgm:pt modelId="{9E940499-B378-4E23-A2C7-4B050DAA45BB}" type="pres">
      <dgm:prSet presAssocID="{753DE597-6CBC-4FCD-85D0-2318C7FB121F}" presName="tx1" presStyleLbl="revTx" presStyleIdx="0" presStyleCnt="4"/>
      <dgm:spPr/>
    </dgm:pt>
    <dgm:pt modelId="{350DF190-6CBB-4765-B34B-87E04B20F81E}" type="pres">
      <dgm:prSet presAssocID="{753DE597-6CBC-4FCD-85D0-2318C7FB121F}" presName="vert1" presStyleCnt="0"/>
      <dgm:spPr/>
    </dgm:pt>
    <dgm:pt modelId="{7F472148-6CE5-4B93-8D07-C846E515A372}" type="pres">
      <dgm:prSet presAssocID="{922A0547-1A60-4DE3-A381-8B702AEB9C4F}" presName="thickLine" presStyleLbl="alignNode1" presStyleIdx="1" presStyleCnt="4"/>
      <dgm:spPr/>
    </dgm:pt>
    <dgm:pt modelId="{A4105D1A-8F9F-4DE9-BCA2-55704A656C8D}" type="pres">
      <dgm:prSet presAssocID="{922A0547-1A60-4DE3-A381-8B702AEB9C4F}" presName="horz1" presStyleCnt="0"/>
      <dgm:spPr/>
    </dgm:pt>
    <dgm:pt modelId="{B509612D-49F2-4A78-AA85-E6F8A849A7DF}" type="pres">
      <dgm:prSet presAssocID="{922A0547-1A60-4DE3-A381-8B702AEB9C4F}" presName="tx1" presStyleLbl="revTx" presStyleIdx="1" presStyleCnt="4"/>
      <dgm:spPr/>
    </dgm:pt>
    <dgm:pt modelId="{593DCCC5-ABD8-4DA0-A46E-6384E6E3FC20}" type="pres">
      <dgm:prSet presAssocID="{922A0547-1A60-4DE3-A381-8B702AEB9C4F}" presName="vert1" presStyleCnt="0"/>
      <dgm:spPr/>
    </dgm:pt>
    <dgm:pt modelId="{58E5CF94-0241-42FD-9C46-896A9B1D3683}" type="pres">
      <dgm:prSet presAssocID="{1C22C076-4666-43C9-8491-062A495BA3B3}" presName="thickLine" presStyleLbl="alignNode1" presStyleIdx="2" presStyleCnt="4"/>
      <dgm:spPr/>
    </dgm:pt>
    <dgm:pt modelId="{306995F6-C38A-40AF-A8EC-57BD5EF65A20}" type="pres">
      <dgm:prSet presAssocID="{1C22C076-4666-43C9-8491-062A495BA3B3}" presName="horz1" presStyleCnt="0"/>
      <dgm:spPr/>
    </dgm:pt>
    <dgm:pt modelId="{77F45DDC-0CD7-4257-B35C-323246A2946C}" type="pres">
      <dgm:prSet presAssocID="{1C22C076-4666-43C9-8491-062A495BA3B3}" presName="tx1" presStyleLbl="revTx" presStyleIdx="2" presStyleCnt="4"/>
      <dgm:spPr/>
    </dgm:pt>
    <dgm:pt modelId="{FA0ADF42-141A-49C4-A9DA-D2F2B1493C7F}" type="pres">
      <dgm:prSet presAssocID="{1C22C076-4666-43C9-8491-062A495BA3B3}" presName="vert1" presStyleCnt="0"/>
      <dgm:spPr/>
    </dgm:pt>
    <dgm:pt modelId="{4424D6AA-E85E-41F1-8594-DBF0C0ABBA56}" type="pres">
      <dgm:prSet presAssocID="{87CA3BD5-081F-4921-B56B-1B99C7E129CE}" presName="thickLine" presStyleLbl="alignNode1" presStyleIdx="3" presStyleCnt="4"/>
      <dgm:spPr/>
    </dgm:pt>
    <dgm:pt modelId="{E77894AB-7C93-4CC0-B110-5476C63CE4DE}" type="pres">
      <dgm:prSet presAssocID="{87CA3BD5-081F-4921-B56B-1B99C7E129CE}" presName="horz1" presStyleCnt="0"/>
      <dgm:spPr/>
    </dgm:pt>
    <dgm:pt modelId="{8F9CC98E-435B-4FC8-B7C1-A1BE9C4EDD5A}" type="pres">
      <dgm:prSet presAssocID="{87CA3BD5-081F-4921-B56B-1B99C7E129CE}" presName="tx1" presStyleLbl="revTx" presStyleIdx="3" presStyleCnt="4"/>
      <dgm:spPr/>
    </dgm:pt>
    <dgm:pt modelId="{29801482-EBD2-4096-AC3D-0BA6D2FCD522}" type="pres">
      <dgm:prSet presAssocID="{87CA3BD5-081F-4921-B56B-1B99C7E129CE}" presName="vert1" presStyleCnt="0"/>
      <dgm:spPr/>
    </dgm:pt>
  </dgm:ptLst>
  <dgm:cxnLst>
    <dgm:cxn modelId="{4444EB15-979E-4A6B-BA90-64C3A6142734}" type="presOf" srcId="{753DE597-6CBC-4FCD-85D0-2318C7FB121F}" destId="{9E940499-B378-4E23-A2C7-4B050DAA45BB}" srcOrd="0" destOrd="0" presId="urn:microsoft.com/office/officeart/2008/layout/LinedList"/>
    <dgm:cxn modelId="{D6E60538-38D7-4998-8BD4-81E450B573CD}" srcId="{7495D14F-9A6A-496E-96F8-424D7C329AFE}" destId="{753DE597-6CBC-4FCD-85D0-2318C7FB121F}" srcOrd="0" destOrd="0" parTransId="{DA18BF5F-1BAE-42D4-BE7A-80928AD05BC4}" sibTransId="{D1369777-4261-4246-8918-01542AAAC272}"/>
    <dgm:cxn modelId="{B1E4063E-5BA6-4385-9C71-BEC53AEE8A48}" srcId="{7495D14F-9A6A-496E-96F8-424D7C329AFE}" destId="{1C22C076-4666-43C9-8491-062A495BA3B3}" srcOrd="2" destOrd="0" parTransId="{4C617FEB-6A7B-4867-8591-2CC7D5745477}" sibTransId="{66DB96DF-5EE1-4F83-88C1-4831343AE201}"/>
    <dgm:cxn modelId="{487D826F-2697-468E-917F-B475E5F75B00}" type="presOf" srcId="{87CA3BD5-081F-4921-B56B-1B99C7E129CE}" destId="{8F9CC98E-435B-4FC8-B7C1-A1BE9C4EDD5A}" srcOrd="0" destOrd="0" presId="urn:microsoft.com/office/officeart/2008/layout/LinedList"/>
    <dgm:cxn modelId="{5B891E54-D619-43B4-A103-AFB24937977D}" type="presOf" srcId="{1C22C076-4666-43C9-8491-062A495BA3B3}" destId="{77F45DDC-0CD7-4257-B35C-323246A2946C}" srcOrd="0" destOrd="0" presId="urn:microsoft.com/office/officeart/2008/layout/LinedList"/>
    <dgm:cxn modelId="{F43F1B90-DE0B-4242-B09C-DFDED0A812BC}" type="presOf" srcId="{922A0547-1A60-4DE3-A381-8B702AEB9C4F}" destId="{B509612D-49F2-4A78-AA85-E6F8A849A7DF}" srcOrd="0" destOrd="0" presId="urn:microsoft.com/office/officeart/2008/layout/LinedList"/>
    <dgm:cxn modelId="{F9BB8798-D82A-4EC7-B248-97D6334D902D}" srcId="{7495D14F-9A6A-496E-96F8-424D7C329AFE}" destId="{87CA3BD5-081F-4921-B56B-1B99C7E129CE}" srcOrd="3" destOrd="0" parTransId="{BA36F637-693F-4FD0-A85D-6E612BDDF0B2}" sibTransId="{3025279A-1F73-43E2-9CC0-16F4D6AB2D09}"/>
    <dgm:cxn modelId="{B2DE4BA3-5432-497E-8EA1-2CCCF0F334FF}" srcId="{7495D14F-9A6A-496E-96F8-424D7C329AFE}" destId="{922A0547-1A60-4DE3-A381-8B702AEB9C4F}" srcOrd="1" destOrd="0" parTransId="{F0C2ADE0-C737-462D-9F0E-F0B6283154C4}" sibTransId="{4B85C6DC-FEE2-400F-A6A9-6BBDCA97C48C}"/>
    <dgm:cxn modelId="{AE0B28B0-61B7-43B7-A04B-BF7A00D4D971}" type="presOf" srcId="{7495D14F-9A6A-496E-96F8-424D7C329AFE}" destId="{60AFDFC4-1D98-43C3-BFA2-FA4AA42CF8E6}" srcOrd="0" destOrd="0" presId="urn:microsoft.com/office/officeart/2008/layout/LinedList"/>
    <dgm:cxn modelId="{F2CAD260-C798-4E7B-9742-60CD860C4150}" type="presParOf" srcId="{60AFDFC4-1D98-43C3-BFA2-FA4AA42CF8E6}" destId="{DCF61D77-9D8D-48F0-B495-19615E01EAF8}" srcOrd="0" destOrd="0" presId="urn:microsoft.com/office/officeart/2008/layout/LinedList"/>
    <dgm:cxn modelId="{6701E10E-D714-44A0-9771-C4DFCF789D2D}" type="presParOf" srcId="{60AFDFC4-1D98-43C3-BFA2-FA4AA42CF8E6}" destId="{2B70EDF5-0B0C-4D53-B4D4-A2EC1320C4FE}" srcOrd="1" destOrd="0" presId="urn:microsoft.com/office/officeart/2008/layout/LinedList"/>
    <dgm:cxn modelId="{8304CB61-6B19-4C3D-A19D-0A60990077CE}" type="presParOf" srcId="{2B70EDF5-0B0C-4D53-B4D4-A2EC1320C4FE}" destId="{9E940499-B378-4E23-A2C7-4B050DAA45BB}" srcOrd="0" destOrd="0" presId="urn:microsoft.com/office/officeart/2008/layout/LinedList"/>
    <dgm:cxn modelId="{A1A78FD0-2207-4801-9C8C-84FEC4C137B3}" type="presParOf" srcId="{2B70EDF5-0B0C-4D53-B4D4-A2EC1320C4FE}" destId="{350DF190-6CBB-4765-B34B-87E04B20F81E}" srcOrd="1" destOrd="0" presId="urn:microsoft.com/office/officeart/2008/layout/LinedList"/>
    <dgm:cxn modelId="{A98125C9-0A77-4497-9797-4B9A9C560597}" type="presParOf" srcId="{60AFDFC4-1D98-43C3-BFA2-FA4AA42CF8E6}" destId="{7F472148-6CE5-4B93-8D07-C846E515A372}" srcOrd="2" destOrd="0" presId="urn:microsoft.com/office/officeart/2008/layout/LinedList"/>
    <dgm:cxn modelId="{23F0F205-6B02-474E-AA4A-D8100ADA635F}" type="presParOf" srcId="{60AFDFC4-1D98-43C3-BFA2-FA4AA42CF8E6}" destId="{A4105D1A-8F9F-4DE9-BCA2-55704A656C8D}" srcOrd="3" destOrd="0" presId="urn:microsoft.com/office/officeart/2008/layout/LinedList"/>
    <dgm:cxn modelId="{66F0ACA9-AEC0-4313-A9A9-5F2A40CE78CD}" type="presParOf" srcId="{A4105D1A-8F9F-4DE9-BCA2-55704A656C8D}" destId="{B509612D-49F2-4A78-AA85-E6F8A849A7DF}" srcOrd="0" destOrd="0" presId="urn:microsoft.com/office/officeart/2008/layout/LinedList"/>
    <dgm:cxn modelId="{6052730B-640F-4BE4-A261-ACB4921B266E}" type="presParOf" srcId="{A4105D1A-8F9F-4DE9-BCA2-55704A656C8D}" destId="{593DCCC5-ABD8-4DA0-A46E-6384E6E3FC20}" srcOrd="1" destOrd="0" presId="urn:microsoft.com/office/officeart/2008/layout/LinedList"/>
    <dgm:cxn modelId="{33137792-6CAA-44AC-8E7E-46D611C01C8F}" type="presParOf" srcId="{60AFDFC4-1D98-43C3-BFA2-FA4AA42CF8E6}" destId="{58E5CF94-0241-42FD-9C46-896A9B1D3683}" srcOrd="4" destOrd="0" presId="urn:microsoft.com/office/officeart/2008/layout/LinedList"/>
    <dgm:cxn modelId="{DE7EA375-EA0B-4349-B2FA-C596E76A50F4}" type="presParOf" srcId="{60AFDFC4-1D98-43C3-BFA2-FA4AA42CF8E6}" destId="{306995F6-C38A-40AF-A8EC-57BD5EF65A20}" srcOrd="5" destOrd="0" presId="urn:microsoft.com/office/officeart/2008/layout/LinedList"/>
    <dgm:cxn modelId="{4F14D737-B5AF-426F-9780-53877BE45447}" type="presParOf" srcId="{306995F6-C38A-40AF-A8EC-57BD5EF65A20}" destId="{77F45DDC-0CD7-4257-B35C-323246A2946C}" srcOrd="0" destOrd="0" presId="urn:microsoft.com/office/officeart/2008/layout/LinedList"/>
    <dgm:cxn modelId="{DB384454-FEC0-4776-B608-EFC3238476AB}" type="presParOf" srcId="{306995F6-C38A-40AF-A8EC-57BD5EF65A20}" destId="{FA0ADF42-141A-49C4-A9DA-D2F2B1493C7F}" srcOrd="1" destOrd="0" presId="urn:microsoft.com/office/officeart/2008/layout/LinedList"/>
    <dgm:cxn modelId="{6DA16417-A9C7-4385-9479-791A17CF477E}" type="presParOf" srcId="{60AFDFC4-1D98-43C3-BFA2-FA4AA42CF8E6}" destId="{4424D6AA-E85E-41F1-8594-DBF0C0ABBA56}" srcOrd="6" destOrd="0" presId="urn:microsoft.com/office/officeart/2008/layout/LinedList"/>
    <dgm:cxn modelId="{262B81BA-C2C9-423B-8C21-1CC87033456F}" type="presParOf" srcId="{60AFDFC4-1D98-43C3-BFA2-FA4AA42CF8E6}" destId="{E77894AB-7C93-4CC0-B110-5476C63CE4DE}" srcOrd="7" destOrd="0" presId="urn:microsoft.com/office/officeart/2008/layout/LinedList"/>
    <dgm:cxn modelId="{0E78047F-F182-4E3A-A85D-EB0C12EE3066}" type="presParOf" srcId="{E77894AB-7C93-4CC0-B110-5476C63CE4DE}" destId="{8F9CC98E-435B-4FC8-B7C1-A1BE9C4EDD5A}" srcOrd="0" destOrd="0" presId="urn:microsoft.com/office/officeart/2008/layout/LinedList"/>
    <dgm:cxn modelId="{7F06D9B7-2423-4F9A-8CF7-9E1EDCD8C527}" type="presParOf" srcId="{E77894AB-7C93-4CC0-B110-5476C63CE4DE}" destId="{29801482-EBD2-4096-AC3D-0BA6D2FCD5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19E9EB-1817-464A-82A4-A2058FFA9ADA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C57FA5F-260E-430A-905D-B56B5B2C1B92}">
      <dgm:prSet/>
      <dgm:spPr/>
      <dgm:t>
        <a:bodyPr/>
        <a:lstStyle/>
        <a:p>
          <a:r>
            <a:rPr lang="pt-BR"/>
            <a:t>Na recuperação ativa quando há uma queda menor do que 12 bpm no primeiro minuto</a:t>
          </a:r>
          <a:endParaRPr lang="en-US"/>
        </a:p>
      </dgm:t>
    </dgm:pt>
    <dgm:pt modelId="{2E94E7FF-B0B3-468B-A99B-D7ECF651C23C}" type="parTrans" cxnId="{160C16BE-5810-4D73-A9FE-6EB011D8C5CA}">
      <dgm:prSet/>
      <dgm:spPr/>
      <dgm:t>
        <a:bodyPr/>
        <a:lstStyle/>
        <a:p>
          <a:endParaRPr lang="en-US"/>
        </a:p>
      </dgm:t>
    </dgm:pt>
    <dgm:pt modelId="{63A43029-2722-48F7-A89F-D15793402A55}" type="sibTrans" cxnId="{160C16BE-5810-4D73-A9FE-6EB011D8C5CA}">
      <dgm:prSet/>
      <dgm:spPr/>
      <dgm:t>
        <a:bodyPr/>
        <a:lstStyle/>
        <a:p>
          <a:endParaRPr lang="en-US"/>
        </a:p>
      </dgm:t>
    </dgm:pt>
    <dgm:pt modelId="{E31193B4-E3F2-483B-AC04-92EF99583425}">
      <dgm:prSet/>
      <dgm:spPr/>
      <dgm:t>
        <a:bodyPr/>
        <a:lstStyle/>
        <a:p>
          <a:r>
            <a:rPr lang="pt-BR"/>
            <a:t>Na recuperação passiva com o indivíduo sentado quando há uma queda menor do que 22 bpm no segundo minuto</a:t>
          </a:r>
          <a:endParaRPr lang="en-US"/>
        </a:p>
      </dgm:t>
    </dgm:pt>
    <dgm:pt modelId="{CC4145B8-170E-45DD-B79C-4EFC331A34C0}" type="parTrans" cxnId="{BE4F7D76-27D7-4755-9295-DF3A485479AA}">
      <dgm:prSet/>
      <dgm:spPr/>
      <dgm:t>
        <a:bodyPr/>
        <a:lstStyle/>
        <a:p>
          <a:endParaRPr lang="en-US"/>
        </a:p>
      </dgm:t>
    </dgm:pt>
    <dgm:pt modelId="{12481C9D-B70A-4AD9-98E1-9717804AD4FC}" type="sibTrans" cxnId="{BE4F7D76-27D7-4755-9295-DF3A485479AA}">
      <dgm:prSet/>
      <dgm:spPr/>
      <dgm:t>
        <a:bodyPr/>
        <a:lstStyle/>
        <a:p>
          <a:endParaRPr lang="en-US"/>
        </a:p>
      </dgm:t>
    </dgm:pt>
    <dgm:pt modelId="{56E39512-A2B1-4462-AB8A-877771B18F5F}">
      <dgm:prSet/>
      <dgm:spPr/>
      <dgm:t>
        <a:bodyPr/>
        <a:lstStyle/>
        <a:p>
          <a:r>
            <a:rPr lang="pt-BR"/>
            <a:t>No indivíduo deitado quando há uma queda menor do que 18 bpm no primeiro minuto</a:t>
          </a:r>
          <a:endParaRPr lang="en-US"/>
        </a:p>
      </dgm:t>
    </dgm:pt>
    <dgm:pt modelId="{F0AB498E-AEC6-4101-99EF-46D292E1F9C2}" type="parTrans" cxnId="{2CF6FC77-3C4E-4057-81A5-B3F5E763AB9E}">
      <dgm:prSet/>
      <dgm:spPr/>
      <dgm:t>
        <a:bodyPr/>
        <a:lstStyle/>
        <a:p>
          <a:endParaRPr lang="en-US"/>
        </a:p>
      </dgm:t>
    </dgm:pt>
    <dgm:pt modelId="{67021292-506F-4C2C-BF66-BC0ED04E12D9}" type="sibTrans" cxnId="{2CF6FC77-3C4E-4057-81A5-B3F5E763AB9E}">
      <dgm:prSet/>
      <dgm:spPr/>
      <dgm:t>
        <a:bodyPr/>
        <a:lstStyle/>
        <a:p>
          <a:endParaRPr lang="en-US"/>
        </a:p>
      </dgm:t>
    </dgm:pt>
    <dgm:pt modelId="{D7F23712-1D62-49F1-A56E-126C9801F66F}" type="pres">
      <dgm:prSet presAssocID="{3619E9EB-1817-464A-82A4-A2058FFA9ADA}" presName="outerComposite" presStyleCnt="0">
        <dgm:presLayoutVars>
          <dgm:chMax val="5"/>
          <dgm:dir/>
          <dgm:resizeHandles val="exact"/>
        </dgm:presLayoutVars>
      </dgm:prSet>
      <dgm:spPr/>
    </dgm:pt>
    <dgm:pt modelId="{254E5605-CCE5-4B17-8658-F64580F70172}" type="pres">
      <dgm:prSet presAssocID="{3619E9EB-1817-464A-82A4-A2058FFA9ADA}" presName="dummyMaxCanvas" presStyleCnt="0">
        <dgm:presLayoutVars/>
      </dgm:prSet>
      <dgm:spPr/>
    </dgm:pt>
    <dgm:pt modelId="{E85C9E37-5232-4EA9-9858-8DE58CB08F95}" type="pres">
      <dgm:prSet presAssocID="{3619E9EB-1817-464A-82A4-A2058FFA9ADA}" presName="ThreeNodes_1" presStyleLbl="node1" presStyleIdx="0" presStyleCnt="3">
        <dgm:presLayoutVars>
          <dgm:bulletEnabled val="1"/>
        </dgm:presLayoutVars>
      </dgm:prSet>
      <dgm:spPr/>
    </dgm:pt>
    <dgm:pt modelId="{71AD0270-60CA-48B7-841F-CA6650BCC84F}" type="pres">
      <dgm:prSet presAssocID="{3619E9EB-1817-464A-82A4-A2058FFA9ADA}" presName="ThreeNodes_2" presStyleLbl="node1" presStyleIdx="1" presStyleCnt="3">
        <dgm:presLayoutVars>
          <dgm:bulletEnabled val="1"/>
        </dgm:presLayoutVars>
      </dgm:prSet>
      <dgm:spPr/>
    </dgm:pt>
    <dgm:pt modelId="{F71B2744-C753-4890-A0C9-22EB8BC5951E}" type="pres">
      <dgm:prSet presAssocID="{3619E9EB-1817-464A-82A4-A2058FFA9ADA}" presName="ThreeNodes_3" presStyleLbl="node1" presStyleIdx="2" presStyleCnt="3">
        <dgm:presLayoutVars>
          <dgm:bulletEnabled val="1"/>
        </dgm:presLayoutVars>
      </dgm:prSet>
      <dgm:spPr/>
    </dgm:pt>
    <dgm:pt modelId="{6E39651A-1FFB-47B9-9894-6E752E2AD2A4}" type="pres">
      <dgm:prSet presAssocID="{3619E9EB-1817-464A-82A4-A2058FFA9ADA}" presName="ThreeConn_1-2" presStyleLbl="fgAccFollowNode1" presStyleIdx="0" presStyleCnt="2">
        <dgm:presLayoutVars>
          <dgm:bulletEnabled val="1"/>
        </dgm:presLayoutVars>
      </dgm:prSet>
      <dgm:spPr/>
    </dgm:pt>
    <dgm:pt modelId="{657B8E91-57DD-4E91-B2AC-3C751F51A861}" type="pres">
      <dgm:prSet presAssocID="{3619E9EB-1817-464A-82A4-A2058FFA9ADA}" presName="ThreeConn_2-3" presStyleLbl="fgAccFollowNode1" presStyleIdx="1" presStyleCnt="2">
        <dgm:presLayoutVars>
          <dgm:bulletEnabled val="1"/>
        </dgm:presLayoutVars>
      </dgm:prSet>
      <dgm:spPr/>
    </dgm:pt>
    <dgm:pt modelId="{E95AD60E-C815-4F7A-AA2F-998E7745B587}" type="pres">
      <dgm:prSet presAssocID="{3619E9EB-1817-464A-82A4-A2058FFA9ADA}" presName="ThreeNodes_1_text" presStyleLbl="node1" presStyleIdx="2" presStyleCnt="3">
        <dgm:presLayoutVars>
          <dgm:bulletEnabled val="1"/>
        </dgm:presLayoutVars>
      </dgm:prSet>
      <dgm:spPr/>
    </dgm:pt>
    <dgm:pt modelId="{37230470-64E8-4435-B5CC-E44AB024BEAE}" type="pres">
      <dgm:prSet presAssocID="{3619E9EB-1817-464A-82A4-A2058FFA9ADA}" presName="ThreeNodes_2_text" presStyleLbl="node1" presStyleIdx="2" presStyleCnt="3">
        <dgm:presLayoutVars>
          <dgm:bulletEnabled val="1"/>
        </dgm:presLayoutVars>
      </dgm:prSet>
      <dgm:spPr/>
    </dgm:pt>
    <dgm:pt modelId="{342C21DB-3651-42B5-AA68-59247407CF1C}" type="pres">
      <dgm:prSet presAssocID="{3619E9EB-1817-464A-82A4-A2058FFA9AD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7CE6008-66D0-4CBB-A728-20DEE39543E1}" type="presOf" srcId="{56E39512-A2B1-4462-AB8A-877771B18F5F}" destId="{F71B2744-C753-4890-A0C9-22EB8BC5951E}" srcOrd="0" destOrd="0" presId="urn:microsoft.com/office/officeart/2005/8/layout/vProcess5"/>
    <dgm:cxn modelId="{03A6690A-C7F8-43A8-89EA-A5B0353A85A9}" type="presOf" srcId="{7C57FA5F-260E-430A-905D-B56B5B2C1B92}" destId="{E85C9E37-5232-4EA9-9858-8DE58CB08F95}" srcOrd="0" destOrd="0" presId="urn:microsoft.com/office/officeart/2005/8/layout/vProcess5"/>
    <dgm:cxn modelId="{EF31465E-D014-4A5B-BD75-B78BEBD09B29}" type="presOf" srcId="{E31193B4-E3F2-483B-AC04-92EF99583425}" destId="{37230470-64E8-4435-B5CC-E44AB024BEAE}" srcOrd="1" destOrd="0" presId="urn:microsoft.com/office/officeart/2005/8/layout/vProcess5"/>
    <dgm:cxn modelId="{39EFC646-A202-4B1B-B437-C9EA6E2EBB31}" type="presOf" srcId="{63A43029-2722-48F7-A89F-D15793402A55}" destId="{6E39651A-1FFB-47B9-9894-6E752E2AD2A4}" srcOrd="0" destOrd="0" presId="urn:microsoft.com/office/officeart/2005/8/layout/vProcess5"/>
    <dgm:cxn modelId="{F462EA4B-0605-4F42-8626-22BE28AB4FE8}" type="presOf" srcId="{7C57FA5F-260E-430A-905D-B56B5B2C1B92}" destId="{E95AD60E-C815-4F7A-AA2F-998E7745B587}" srcOrd="1" destOrd="0" presId="urn:microsoft.com/office/officeart/2005/8/layout/vProcess5"/>
    <dgm:cxn modelId="{094BD972-7E9C-45FE-B620-E42CE51DE67B}" type="presOf" srcId="{56E39512-A2B1-4462-AB8A-877771B18F5F}" destId="{342C21DB-3651-42B5-AA68-59247407CF1C}" srcOrd="1" destOrd="0" presId="urn:microsoft.com/office/officeart/2005/8/layout/vProcess5"/>
    <dgm:cxn modelId="{BE4F7D76-27D7-4755-9295-DF3A485479AA}" srcId="{3619E9EB-1817-464A-82A4-A2058FFA9ADA}" destId="{E31193B4-E3F2-483B-AC04-92EF99583425}" srcOrd="1" destOrd="0" parTransId="{CC4145B8-170E-45DD-B79C-4EFC331A34C0}" sibTransId="{12481C9D-B70A-4AD9-98E1-9717804AD4FC}"/>
    <dgm:cxn modelId="{2CF6FC77-3C4E-4057-81A5-B3F5E763AB9E}" srcId="{3619E9EB-1817-464A-82A4-A2058FFA9ADA}" destId="{56E39512-A2B1-4462-AB8A-877771B18F5F}" srcOrd="2" destOrd="0" parTransId="{F0AB498E-AEC6-4101-99EF-46D292E1F9C2}" sibTransId="{67021292-506F-4C2C-BF66-BC0ED04E12D9}"/>
    <dgm:cxn modelId="{8F5BB1A3-1CA0-48C3-8894-5132916A6C5A}" type="presOf" srcId="{12481C9D-B70A-4AD9-98E1-9717804AD4FC}" destId="{657B8E91-57DD-4E91-B2AC-3C751F51A861}" srcOrd="0" destOrd="0" presId="urn:microsoft.com/office/officeart/2005/8/layout/vProcess5"/>
    <dgm:cxn modelId="{5E2689B5-5645-4EC8-8B95-32E6F2BE53A3}" type="presOf" srcId="{E31193B4-E3F2-483B-AC04-92EF99583425}" destId="{71AD0270-60CA-48B7-841F-CA6650BCC84F}" srcOrd="0" destOrd="0" presId="urn:microsoft.com/office/officeart/2005/8/layout/vProcess5"/>
    <dgm:cxn modelId="{160C16BE-5810-4D73-A9FE-6EB011D8C5CA}" srcId="{3619E9EB-1817-464A-82A4-A2058FFA9ADA}" destId="{7C57FA5F-260E-430A-905D-B56B5B2C1B92}" srcOrd="0" destOrd="0" parTransId="{2E94E7FF-B0B3-468B-A99B-D7ECF651C23C}" sibTransId="{63A43029-2722-48F7-A89F-D15793402A55}"/>
    <dgm:cxn modelId="{FED333CF-B509-464D-B35E-BCF2A9154EB3}" type="presOf" srcId="{3619E9EB-1817-464A-82A4-A2058FFA9ADA}" destId="{D7F23712-1D62-49F1-A56E-126C9801F66F}" srcOrd="0" destOrd="0" presId="urn:microsoft.com/office/officeart/2005/8/layout/vProcess5"/>
    <dgm:cxn modelId="{1BF98C88-48BA-4908-A300-28904E0C03BD}" type="presParOf" srcId="{D7F23712-1D62-49F1-A56E-126C9801F66F}" destId="{254E5605-CCE5-4B17-8658-F64580F70172}" srcOrd="0" destOrd="0" presId="urn:microsoft.com/office/officeart/2005/8/layout/vProcess5"/>
    <dgm:cxn modelId="{EEC8C198-5D2A-477F-8167-25DCFE833CB2}" type="presParOf" srcId="{D7F23712-1D62-49F1-A56E-126C9801F66F}" destId="{E85C9E37-5232-4EA9-9858-8DE58CB08F95}" srcOrd="1" destOrd="0" presId="urn:microsoft.com/office/officeart/2005/8/layout/vProcess5"/>
    <dgm:cxn modelId="{6FEA665E-250B-4F54-B40B-34126C192FEF}" type="presParOf" srcId="{D7F23712-1D62-49F1-A56E-126C9801F66F}" destId="{71AD0270-60CA-48B7-841F-CA6650BCC84F}" srcOrd="2" destOrd="0" presId="urn:microsoft.com/office/officeart/2005/8/layout/vProcess5"/>
    <dgm:cxn modelId="{AF41D45F-38A4-4E4C-899F-C0B767724D45}" type="presParOf" srcId="{D7F23712-1D62-49F1-A56E-126C9801F66F}" destId="{F71B2744-C753-4890-A0C9-22EB8BC5951E}" srcOrd="3" destOrd="0" presId="urn:microsoft.com/office/officeart/2005/8/layout/vProcess5"/>
    <dgm:cxn modelId="{0B754D27-3200-406E-86AB-5998433745E9}" type="presParOf" srcId="{D7F23712-1D62-49F1-A56E-126C9801F66F}" destId="{6E39651A-1FFB-47B9-9894-6E752E2AD2A4}" srcOrd="4" destOrd="0" presId="urn:microsoft.com/office/officeart/2005/8/layout/vProcess5"/>
    <dgm:cxn modelId="{5D1B0CF2-EF71-48DF-9E6A-1E6ABFC0D0AE}" type="presParOf" srcId="{D7F23712-1D62-49F1-A56E-126C9801F66F}" destId="{657B8E91-57DD-4E91-B2AC-3C751F51A861}" srcOrd="5" destOrd="0" presId="urn:microsoft.com/office/officeart/2005/8/layout/vProcess5"/>
    <dgm:cxn modelId="{AFA1F516-A220-4B0C-873D-EBBA64D153D9}" type="presParOf" srcId="{D7F23712-1D62-49F1-A56E-126C9801F66F}" destId="{E95AD60E-C815-4F7A-AA2F-998E7745B587}" srcOrd="6" destOrd="0" presId="urn:microsoft.com/office/officeart/2005/8/layout/vProcess5"/>
    <dgm:cxn modelId="{76F3CA47-293E-49A0-9D6E-EAE3A0B43568}" type="presParOf" srcId="{D7F23712-1D62-49F1-A56E-126C9801F66F}" destId="{37230470-64E8-4435-B5CC-E44AB024BEAE}" srcOrd="7" destOrd="0" presId="urn:microsoft.com/office/officeart/2005/8/layout/vProcess5"/>
    <dgm:cxn modelId="{C3D3CFC5-5CCA-4765-8F18-1E5D3A29AF0D}" type="presParOf" srcId="{D7F23712-1D62-49F1-A56E-126C9801F66F}" destId="{342C21DB-3651-42B5-AA68-59247407CF1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F9FCB4-E725-4F4D-9F1B-0647A19A023A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E30A51-A3C6-4302-A116-1DE62D82BCF6}">
      <dgm:prSet/>
      <dgm:spPr/>
      <dgm:t>
        <a:bodyPr/>
        <a:lstStyle/>
        <a:p>
          <a:r>
            <a:rPr lang="pt-BR"/>
            <a:t>Quando não se atinge 85 % da FC máxima prevista por fórmulas.</a:t>
          </a:r>
          <a:endParaRPr lang="en-US"/>
        </a:p>
      </dgm:t>
    </dgm:pt>
    <dgm:pt modelId="{601702A6-EBC3-4ADD-B995-DE6D1B22A5B2}" type="parTrans" cxnId="{CF298D3F-2B6D-430A-B905-0363D7FD8AB8}">
      <dgm:prSet/>
      <dgm:spPr/>
      <dgm:t>
        <a:bodyPr/>
        <a:lstStyle/>
        <a:p>
          <a:endParaRPr lang="en-US"/>
        </a:p>
      </dgm:t>
    </dgm:pt>
    <dgm:pt modelId="{77455407-637D-4011-97B9-66971ECEE6C0}" type="sibTrans" cxnId="{CF298D3F-2B6D-430A-B905-0363D7FD8AB8}">
      <dgm:prSet/>
      <dgm:spPr/>
      <dgm:t>
        <a:bodyPr/>
        <a:lstStyle/>
        <a:p>
          <a:endParaRPr lang="en-US"/>
        </a:p>
      </dgm:t>
    </dgm:pt>
    <dgm:pt modelId="{4DFF11C6-716D-4CCF-A845-1217D955A5F1}">
      <dgm:prSet/>
      <dgm:spPr/>
      <dgm:t>
        <a:bodyPr/>
        <a:lstStyle/>
        <a:p>
          <a:r>
            <a:rPr lang="pt-BR"/>
            <a:t>Exemplo: 40 anos</a:t>
          </a:r>
          <a:endParaRPr lang="en-US"/>
        </a:p>
      </dgm:t>
    </dgm:pt>
    <dgm:pt modelId="{8B74715B-466E-44EA-80DA-14E744B1B608}" type="parTrans" cxnId="{31E7D6B8-9288-47C0-96F9-EE9A9B555711}">
      <dgm:prSet/>
      <dgm:spPr/>
      <dgm:t>
        <a:bodyPr/>
        <a:lstStyle/>
        <a:p>
          <a:endParaRPr lang="en-US"/>
        </a:p>
      </dgm:t>
    </dgm:pt>
    <dgm:pt modelId="{5C399811-8724-476A-9859-E2E721FA3635}" type="sibTrans" cxnId="{31E7D6B8-9288-47C0-96F9-EE9A9B555711}">
      <dgm:prSet/>
      <dgm:spPr/>
      <dgm:t>
        <a:bodyPr/>
        <a:lstStyle/>
        <a:p>
          <a:endParaRPr lang="en-US"/>
        </a:p>
      </dgm:t>
    </dgm:pt>
    <dgm:pt modelId="{612EE399-D576-46DA-A158-F8E5A7C52A1D}">
      <dgm:prSet/>
      <dgm:spPr/>
      <dgm:t>
        <a:bodyPr/>
        <a:lstStyle/>
        <a:p>
          <a:r>
            <a:rPr lang="pt-BR"/>
            <a:t>FC máx = 180 bpm </a:t>
          </a:r>
          <a:endParaRPr lang="en-US"/>
        </a:p>
      </dgm:t>
    </dgm:pt>
    <dgm:pt modelId="{A9F166B7-1CA3-45FD-9993-6C96C27E7D72}" type="parTrans" cxnId="{07BA8823-204D-4379-A6C5-E5356645538B}">
      <dgm:prSet/>
      <dgm:spPr/>
      <dgm:t>
        <a:bodyPr/>
        <a:lstStyle/>
        <a:p>
          <a:endParaRPr lang="en-US"/>
        </a:p>
      </dgm:t>
    </dgm:pt>
    <dgm:pt modelId="{078E3530-3947-456E-97D9-3F290F5CA0A3}" type="sibTrans" cxnId="{07BA8823-204D-4379-A6C5-E5356645538B}">
      <dgm:prSet/>
      <dgm:spPr/>
      <dgm:t>
        <a:bodyPr/>
        <a:lstStyle/>
        <a:p>
          <a:endParaRPr lang="en-US"/>
        </a:p>
      </dgm:t>
    </dgm:pt>
    <dgm:pt modelId="{2636BA2F-7DDB-4B9A-A3BF-1C6615556C38}">
      <dgm:prSet/>
      <dgm:spPr/>
      <dgm:t>
        <a:bodyPr/>
        <a:lstStyle/>
        <a:p>
          <a:r>
            <a:rPr lang="pt-BR"/>
            <a:t>IC se não atingir 153 bpm</a:t>
          </a:r>
          <a:endParaRPr lang="en-US"/>
        </a:p>
      </dgm:t>
    </dgm:pt>
    <dgm:pt modelId="{B817A997-92B5-4560-9A35-CD5C3E38F16D}" type="parTrans" cxnId="{8BC301A8-6C68-4D9B-878E-0F9E02A5BB7A}">
      <dgm:prSet/>
      <dgm:spPr/>
      <dgm:t>
        <a:bodyPr/>
        <a:lstStyle/>
        <a:p>
          <a:endParaRPr lang="en-US"/>
        </a:p>
      </dgm:t>
    </dgm:pt>
    <dgm:pt modelId="{8CC837D9-6970-41C1-8576-8D4C8B47EA78}" type="sibTrans" cxnId="{8BC301A8-6C68-4D9B-878E-0F9E02A5BB7A}">
      <dgm:prSet/>
      <dgm:spPr/>
      <dgm:t>
        <a:bodyPr/>
        <a:lstStyle/>
        <a:p>
          <a:endParaRPr lang="en-US"/>
        </a:p>
      </dgm:t>
    </dgm:pt>
    <dgm:pt modelId="{F477E591-8BFE-4AFD-ADE2-174DB1FAB572}" type="pres">
      <dgm:prSet presAssocID="{30F9FCB4-E725-4F4D-9F1B-0647A19A023A}" presName="vert0" presStyleCnt="0">
        <dgm:presLayoutVars>
          <dgm:dir/>
          <dgm:animOne val="branch"/>
          <dgm:animLvl val="lvl"/>
        </dgm:presLayoutVars>
      </dgm:prSet>
      <dgm:spPr/>
    </dgm:pt>
    <dgm:pt modelId="{B0C670FC-F5BD-4DED-B2D2-C073CE367EE9}" type="pres">
      <dgm:prSet presAssocID="{DBE30A51-A3C6-4302-A116-1DE62D82BCF6}" presName="thickLine" presStyleLbl="alignNode1" presStyleIdx="0" presStyleCnt="4"/>
      <dgm:spPr/>
    </dgm:pt>
    <dgm:pt modelId="{00E11DC0-3CF1-4196-8056-7F1877E84FA8}" type="pres">
      <dgm:prSet presAssocID="{DBE30A51-A3C6-4302-A116-1DE62D82BCF6}" presName="horz1" presStyleCnt="0"/>
      <dgm:spPr/>
    </dgm:pt>
    <dgm:pt modelId="{8D127340-3CC5-4B33-8A36-FE325322ACF9}" type="pres">
      <dgm:prSet presAssocID="{DBE30A51-A3C6-4302-A116-1DE62D82BCF6}" presName="tx1" presStyleLbl="revTx" presStyleIdx="0" presStyleCnt="4"/>
      <dgm:spPr/>
    </dgm:pt>
    <dgm:pt modelId="{B0A830C5-F381-4096-A1B5-3E28FA1847BC}" type="pres">
      <dgm:prSet presAssocID="{DBE30A51-A3C6-4302-A116-1DE62D82BCF6}" presName="vert1" presStyleCnt="0"/>
      <dgm:spPr/>
    </dgm:pt>
    <dgm:pt modelId="{1114135C-4973-4345-949D-04B745CA1CBD}" type="pres">
      <dgm:prSet presAssocID="{4DFF11C6-716D-4CCF-A845-1217D955A5F1}" presName="thickLine" presStyleLbl="alignNode1" presStyleIdx="1" presStyleCnt="4"/>
      <dgm:spPr/>
    </dgm:pt>
    <dgm:pt modelId="{1CF3323A-4378-4FC6-A741-62B6BD7C75F3}" type="pres">
      <dgm:prSet presAssocID="{4DFF11C6-716D-4CCF-A845-1217D955A5F1}" presName="horz1" presStyleCnt="0"/>
      <dgm:spPr/>
    </dgm:pt>
    <dgm:pt modelId="{EFB700C2-E32A-4F4D-A332-457AE43156B7}" type="pres">
      <dgm:prSet presAssocID="{4DFF11C6-716D-4CCF-A845-1217D955A5F1}" presName="tx1" presStyleLbl="revTx" presStyleIdx="1" presStyleCnt="4"/>
      <dgm:spPr/>
    </dgm:pt>
    <dgm:pt modelId="{74CE6C2D-5DD5-43B2-9631-7DA93D7C34EF}" type="pres">
      <dgm:prSet presAssocID="{4DFF11C6-716D-4CCF-A845-1217D955A5F1}" presName="vert1" presStyleCnt="0"/>
      <dgm:spPr/>
    </dgm:pt>
    <dgm:pt modelId="{D9569C9F-59ED-40C5-BFB3-FA40F7984C90}" type="pres">
      <dgm:prSet presAssocID="{612EE399-D576-46DA-A158-F8E5A7C52A1D}" presName="thickLine" presStyleLbl="alignNode1" presStyleIdx="2" presStyleCnt="4"/>
      <dgm:spPr/>
    </dgm:pt>
    <dgm:pt modelId="{D4CE0B44-6420-4C06-A303-51429D1DC800}" type="pres">
      <dgm:prSet presAssocID="{612EE399-D576-46DA-A158-F8E5A7C52A1D}" presName="horz1" presStyleCnt="0"/>
      <dgm:spPr/>
    </dgm:pt>
    <dgm:pt modelId="{927BDD42-5E3E-41E2-991D-DB3370F3FA86}" type="pres">
      <dgm:prSet presAssocID="{612EE399-D576-46DA-A158-F8E5A7C52A1D}" presName="tx1" presStyleLbl="revTx" presStyleIdx="2" presStyleCnt="4"/>
      <dgm:spPr/>
    </dgm:pt>
    <dgm:pt modelId="{B9856375-34EE-45DE-B360-917711CB6B77}" type="pres">
      <dgm:prSet presAssocID="{612EE399-D576-46DA-A158-F8E5A7C52A1D}" presName="vert1" presStyleCnt="0"/>
      <dgm:spPr/>
    </dgm:pt>
    <dgm:pt modelId="{A75D50D3-6FD7-49B0-B7EA-6C70A1A2B934}" type="pres">
      <dgm:prSet presAssocID="{2636BA2F-7DDB-4B9A-A3BF-1C6615556C38}" presName="thickLine" presStyleLbl="alignNode1" presStyleIdx="3" presStyleCnt="4"/>
      <dgm:spPr/>
    </dgm:pt>
    <dgm:pt modelId="{0C9A26F6-7022-4C6C-BF83-013C582A9259}" type="pres">
      <dgm:prSet presAssocID="{2636BA2F-7DDB-4B9A-A3BF-1C6615556C38}" presName="horz1" presStyleCnt="0"/>
      <dgm:spPr/>
    </dgm:pt>
    <dgm:pt modelId="{6DC783C5-5B86-45C1-B124-3BAF2434C796}" type="pres">
      <dgm:prSet presAssocID="{2636BA2F-7DDB-4B9A-A3BF-1C6615556C38}" presName="tx1" presStyleLbl="revTx" presStyleIdx="3" presStyleCnt="4"/>
      <dgm:spPr/>
    </dgm:pt>
    <dgm:pt modelId="{8E3172F5-0FCF-4306-83C1-FB56BB1A56AC}" type="pres">
      <dgm:prSet presAssocID="{2636BA2F-7DDB-4B9A-A3BF-1C6615556C38}" presName="vert1" presStyleCnt="0"/>
      <dgm:spPr/>
    </dgm:pt>
  </dgm:ptLst>
  <dgm:cxnLst>
    <dgm:cxn modelId="{07BA8823-204D-4379-A6C5-E5356645538B}" srcId="{30F9FCB4-E725-4F4D-9F1B-0647A19A023A}" destId="{612EE399-D576-46DA-A158-F8E5A7C52A1D}" srcOrd="2" destOrd="0" parTransId="{A9F166B7-1CA3-45FD-9993-6C96C27E7D72}" sibTransId="{078E3530-3947-456E-97D9-3F290F5CA0A3}"/>
    <dgm:cxn modelId="{CF298D3F-2B6D-430A-B905-0363D7FD8AB8}" srcId="{30F9FCB4-E725-4F4D-9F1B-0647A19A023A}" destId="{DBE30A51-A3C6-4302-A116-1DE62D82BCF6}" srcOrd="0" destOrd="0" parTransId="{601702A6-EBC3-4ADD-B995-DE6D1B22A5B2}" sibTransId="{77455407-637D-4011-97B9-66971ECEE6C0}"/>
    <dgm:cxn modelId="{088B0077-4647-4039-B268-5ADE18D7782D}" type="presOf" srcId="{30F9FCB4-E725-4F4D-9F1B-0647A19A023A}" destId="{F477E591-8BFE-4AFD-ADE2-174DB1FAB572}" srcOrd="0" destOrd="0" presId="urn:microsoft.com/office/officeart/2008/layout/LinedList"/>
    <dgm:cxn modelId="{9677E286-6C56-4792-8DE7-0C2ADC494A56}" type="presOf" srcId="{612EE399-D576-46DA-A158-F8E5A7C52A1D}" destId="{927BDD42-5E3E-41E2-991D-DB3370F3FA86}" srcOrd="0" destOrd="0" presId="urn:microsoft.com/office/officeart/2008/layout/LinedList"/>
    <dgm:cxn modelId="{87611694-5901-4A5B-B162-DD03C8BA1661}" type="presOf" srcId="{2636BA2F-7DDB-4B9A-A3BF-1C6615556C38}" destId="{6DC783C5-5B86-45C1-B124-3BAF2434C796}" srcOrd="0" destOrd="0" presId="urn:microsoft.com/office/officeart/2008/layout/LinedList"/>
    <dgm:cxn modelId="{8BC301A8-6C68-4D9B-878E-0F9E02A5BB7A}" srcId="{30F9FCB4-E725-4F4D-9F1B-0647A19A023A}" destId="{2636BA2F-7DDB-4B9A-A3BF-1C6615556C38}" srcOrd="3" destOrd="0" parTransId="{B817A997-92B5-4560-9A35-CD5C3E38F16D}" sibTransId="{8CC837D9-6970-41C1-8576-8D4C8B47EA78}"/>
    <dgm:cxn modelId="{31E7D6B8-9288-47C0-96F9-EE9A9B555711}" srcId="{30F9FCB4-E725-4F4D-9F1B-0647A19A023A}" destId="{4DFF11C6-716D-4CCF-A845-1217D955A5F1}" srcOrd="1" destOrd="0" parTransId="{8B74715B-466E-44EA-80DA-14E744B1B608}" sibTransId="{5C399811-8724-476A-9859-E2E721FA3635}"/>
    <dgm:cxn modelId="{2E30E6D2-75D2-4A36-864F-1D30FBC1826D}" type="presOf" srcId="{4DFF11C6-716D-4CCF-A845-1217D955A5F1}" destId="{EFB700C2-E32A-4F4D-A332-457AE43156B7}" srcOrd="0" destOrd="0" presId="urn:microsoft.com/office/officeart/2008/layout/LinedList"/>
    <dgm:cxn modelId="{DBE9E5E5-348A-43DF-B769-B6ECA718BBC4}" type="presOf" srcId="{DBE30A51-A3C6-4302-A116-1DE62D82BCF6}" destId="{8D127340-3CC5-4B33-8A36-FE325322ACF9}" srcOrd="0" destOrd="0" presId="urn:microsoft.com/office/officeart/2008/layout/LinedList"/>
    <dgm:cxn modelId="{2A7114FD-0BC7-4B87-A2AD-FBA9B9C2B087}" type="presParOf" srcId="{F477E591-8BFE-4AFD-ADE2-174DB1FAB572}" destId="{B0C670FC-F5BD-4DED-B2D2-C073CE367EE9}" srcOrd="0" destOrd="0" presId="urn:microsoft.com/office/officeart/2008/layout/LinedList"/>
    <dgm:cxn modelId="{70CB902F-109D-4CCE-A9E7-D7A36DB0BFE1}" type="presParOf" srcId="{F477E591-8BFE-4AFD-ADE2-174DB1FAB572}" destId="{00E11DC0-3CF1-4196-8056-7F1877E84FA8}" srcOrd="1" destOrd="0" presId="urn:microsoft.com/office/officeart/2008/layout/LinedList"/>
    <dgm:cxn modelId="{9867AC7B-E92D-4692-9B19-0CFAB7C8B585}" type="presParOf" srcId="{00E11DC0-3CF1-4196-8056-7F1877E84FA8}" destId="{8D127340-3CC5-4B33-8A36-FE325322ACF9}" srcOrd="0" destOrd="0" presId="urn:microsoft.com/office/officeart/2008/layout/LinedList"/>
    <dgm:cxn modelId="{C69F130C-1208-48E6-9026-FFE8E3164AD3}" type="presParOf" srcId="{00E11DC0-3CF1-4196-8056-7F1877E84FA8}" destId="{B0A830C5-F381-4096-A1B5-3E28FA1847BC}" srcOrd="1" destOrd="0" presId="urn:microsoft.com/office/officeart/2008/layout/LinedList"/>
    <dgm:cxn modelId="{286F6480-0381-4452-AEA8-F28279CE1D99}" type="presParOf" srcId="{F477E591-8BFE-4AFD-ADE2-174DB1FAB572}" destId="{1114135C-4973-4345-949D-04B745CA1CBD}" srcOrd="2" destOrd="0" presId="urn:microsoft.com/office/officeart/2008/layout/LinedList"/>
    <dgm:cxn modelId="{D2398C25-0838-4D11-9C5E-8490786879B3}" type="presParOf" srcId="{F477E591-8BFE-4AFD-ADE2-174DB1FAB572}" destId="{1CF3323A-4378-4FC6-A741-62B6BD7C75F3}" srcOrd="3" destOrd="0" presId="urn:microsoft.com/office/officeart/2008/layout/LinedList"/>
    <dgm:cxn modelId="{739459D1-08DE-49F8-BD37-BDC4D64FFD26}" type="presParOf" srcId="{1CF3323A-4378-4FC6-A741-62B6BD7C75F3}" destId="{EFB700C2-E32A-4F4D-A332-457AE43156B7}" srcOrd="0" destOrd="0" presId="urn:microsoft.com/office/officeart/2008/layout/LinedList"/>
    <dgm:cxn modelId="{447B428D-56C9-4A1C-899C-CC186AEEE9E7}" type="presParOf" srcId="{1CF3323A-4378-4FC6-A741-62B6BD7C75F3}" destId="{74CE6C2D-5DD5-43B2-9631-7DA93D7C34EF}" srcOrd="1" destOrd="0" presId="urn:microsoft.com/office/officeart/2008/layout/LinedList"/>
    <dgm:cxn modelId="{49B6E150-8AB5-45DD-BBB7-88E6E3FB168D}" type="presParOf" srcId="{F477E591-8BFE-4AFD-ADE2-174DB1FAB572}" destId="{D9569C9F-59ED-40C5-BFB3-FA40F7984C90}" srcOrd="4" destOrd="0" presId="urn:microsoft.com/office/officeart/2008/layout/LinedList"/>
    <dgm:cxn modelId="{57F42853-8E6E-4842-84E5-84C7865416A2}" type="presParOf" srcId="{F477E591-8BFE-4AFD-ADE2-174DB1FAB572}" destId="{D4CE0B44-6420-4C06-A303-51429D1DC800}" srcOrd="5" destOrd="0" presId="urn:microsoft.com/office/officeart/2008/layout/LinedList"/>
    <dgm:cxn modelId="{4B606382-7694-4D7D-8B8B-E1CEB991564B}" type="presParOf" srcId="{D4CE0B44-6420-4C06-A303-51429D1DC800}" destId="{927BDD42-5E3E-41E2-991D-DB3370F3FA86}" srcOrd="0" destOrd="0" presId="urn:microsoft.com/office/officeart/2008/layout/LinedList"/>
    <dgm:cxn modelId="{8F53FA28-13AB-4207-B730-468AACE05842}" type="presParOf" srcId="{D4CE0B44-6420-4C06-A303-51429D1DC800}" destId="{B9856375-34EE-45DE-B360-917711CB6B77}" srcOrd="1" destOrd="0" presId="urn:microsoft.com/office/officeart/2008/layout/LinedList"/>
    <dgm:cxn modelId="{CDD3092D-C11D-4A2D-A162-14D8427A49BF}" type="presParOf" srcId="{F477E591-8BFE-4AFD-ADE2-174DB1FAB572}" destId="{A75D50D3-6FD7-49B0-B7EA-6C70A1A2B934}" srcOrd="6" destOrd="0" presId="urn:microsoft.com/office/officeart/2008/layout/LinedList"/>
    <dgm:cxn modelId="{3B15BE55-FD68-4531-AAAE-528F7A9A023D}" type="presParOf" srcId="{F477E591-8BFE-4AFD-ADE2-174DB1FAB572}" destId="{0C9A26F6-7022-4C6C-BF83-013C582A9259}" srcOrd="7" destOrd="0" presId="urn:microsoft.com/office/officeart/2008/layout/LinedList"/>
    <dgm:cxn modelId="{898C06F1-0C1F-47EC-9D97-0A2486EB8782}" type="presParOf" srcId="{0C9A26F6-7022-4C6C-BF83-013C582A9259}" destId="{6DC783C5-5B86-45C1-B124-3BAF2434C796}" srcOrd="0" destOrd="0" presId="urn:microsoft.com/office/officeart/2008/layout/LinedList"/>
    <dgm:cxn modelId="{DA7DC82E-6325-40B8-AFBA-4A69CFACA7E8}" type="presParOf" srcId="{0C9A26F6-7022-4C6C-BF83-013C582A9259}" destId="{8E3172F5-0FCF-4306-83C1-FB56BB1A56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B1709-FAA0-4E3B-8A49-3CB86CF3C571}">
      <dsp:nvSpPr>
        <dsp:cNvPr id="0" name=""/>
        <dsp:cNvSpPr/>
      </dsp:nvSpPr>
      <dsp:spPr>
        <a:xfrm>
          <a:off x="1097161" y="0"/>
          <a:ext cx="2507456" cy="13930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Avaliação da saúde cardiovascular</a:t>
          </a:r>
          <a:endParaRPr lang="en-US" sz="2600" kern="1200"/>
        </a:p>
      </dsp:txBody>
      <dsp:txXfrm>
        <a:off x="1137961" y="40800"/>
        <a:ext cx="2425856" cy="1311431"/>
      </dsp:txXfrm>
    </dsp:sp>
    <dsp:sp modelId="{45A4DDFC-B3A7-4D2F-AE9C-50B7CE363114}">
      <dsp:nvSpPr>
        <dsp:cNvPr id="0" name=""/>
        <dsp:cNvSpPr/>
      </dsp:nvSpPr>
      <dsp:spPr>
        <a:xfrm rot="5400000">
          <a:off x="2089696" y="1427857"/>
          <a:ext cx="522386" cy="6268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-5400000">
        <a:off x="2162830" y="1480096"/>
        <a:ext cx="376118" cy="365670"/>
      </dsp:txXfrm>
    </dsp:sp>
    <dsp:sp modelId="{57713F89-9347-43AC-9A2C-0A756BEF88C3}">
      <dsp:nvSpPr>
        <dsp:cNvPr id="0" name=""/>
        <dsp:cNvSpPr/>
      </dsp:nvSpPr>
      <dsp:spPr>
        <a:xfrm>
          <a:off x="1097161" y="2089546"/>
          <a:ext cx="2507456" cy="1393031"/>
        </a:xfrm>
        <a:prstGeom prst="roundRect">
          <a:avLst>
            <a:gd name="adj" fmla="val 10000"/>
          </a:avLst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Avaliação da condição física</a:t>
          </a:r>
          <a:endParaRPr lang="en-US" sz="2600" kern="1200"/>
        </a:p>
      </dsp:txBody>
      <dsp:txXfrm>
        <a:off x="1137961" y="2130346"/>
        <a:ext cx="2425856" cy="1311431"/>
      </dsp:txXfrm>
    </dsp:sp>
    <dsp:sp modelId="{0F22E530-5C7C-46CF-B7C5-CC679DCC73BE}">
      <dsp:nvSpPr>
        <dsp:cNvPr id="0" name=""/>
        <dsp:cNvSpPr/>
      </dsp:nvSpPr>
      <dsp:spPr>
        <a:xfrm rot="5400000">
          <a:off x="2089696" y="3517403"/>
          <a:ext cx="522386" cy="6268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-5400000">
        <a:off x="2162830" y="3569642"/>
        <a:ext cx="376118" cy="365670"/>
      </dsp:txXfrm>
    </dsp:sp>
    <dsp:sp modelId="{A632DCEE-D20C-4B8B-A2EF-D4A879F1703A}">
      <dsp:nvSpPr>
        <dsp:cNvPr id="0" name=""/>
        <dsp:cNvSpPr/>
      </dsp:nvSpPr>
      <dsp:spPr>
        <a:xfrm>
          <a:off x="1097161" y="4179093"/>
          <a:ext cx="2507456" cy="1393031"/>
        </a:xfrm>
        <a:prstGeom prst="roundRect">
          <a:avLst>
            <a:gd name="adj" fmla="val 1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Prescrição de exercícios</a:t>
          </a:r>
          <a:endParaRPr lang="en-US" sz="2600" kern="1200"/>
        </a:p>
      </dsp:txBody>
      <dsp:txXfrm>
        <a:off x="1137961" y="4219893"/>
        <a:ext cx="2425856" cy="13114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711AC-1533-4332-895E-5F3CAE633612}">
      <dsp:nvSpPr>
        <dsp:cNvPr id="0" name=""/>
        <dsp:cNvSpPr/>
      </dsp:nvSpPr>
      <dsp:spPr>
        <a:xfrm>
          <a:off x="0" y="8437"/>
          <a:ext cx="4567238" cy="71954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Temperatura ambiente</a:t>
          </a:r>
          <a:endParaRPr lang="en-US" sz="3000" kern="1200"/>
        </a:p>
      </dsp:txBody>
      <dsp:txXfrm>
        <a:off x="35125" y="43562"/>
        <a:ext cx="4496988" cy="649299"/>
      </dsp:txXfrm>
    </dsp:sp>
    <dsp:sp modelId="{B94C55CD-9FA0-4B54-84A2-C1B8E3EE6D9A}">
      <dsp:nvSpPr>
        <dsp:cNvPr id="0" name=""/>
        <dsp:cNvSpPr/>
      </dsp:nvSpPr>
      <dsp:spPr>
        <a:xfrm>
          <a:off x="0" y="814387"/>
          <a:ext cx="4567238" cy="71954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Umidade relativa do ar</a:t>
          </a:r>
          <a:endParaRPr lang="en-US" sz="3000" kern="1200"/>
        </a:p>
      </dsp:txBody>
      <dsp:txXfrm>
        <a:off x="35125" y="849512"/>
        <a:ext cx="4496988" cy="649299"/>
      </dsp:txXfrm>
    </dsp:sp>
    <dsp:sp modelId="{E0C32D0A-B7D4-486F-820C-1F08DBD6AC15}">
      <dsp:nvSpPr>
        <dsp:cNvPr id="0" name=""/>
        <dsp:cNvSpPr/>
      </dsp:nvSpPr>
      <dsp:spPr>
        <a:xfrm>
          <a:off x="0" y="1620337"/>
          <a:ext cx="4567238" cy="71954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Resistência do ar</a:t>
          </a:r>
          <a:endParaRPr lang="en-US" sz="3000" kern="1200"/>
        </a:p>
      </dsp:txBody>
      <dsp:txXfrm>
        <a:off x="35125" y="1655462"/>
        <a:ext cx="4496988" cy="649299"/>
      </dsp:txXfrm>
    </dsp:sp>
    <dsp:sp modelId="{09143B95-C117-45C4-8B20-C59F9C8D0254}">
      <dsp:nvSpPr>
        <dsp:cNvPr id="0" name=""/>
        <dsp:cNvSpPr/>
      </dsp:nvSpPr>
      <dsp:spPr>
        <a:xfrm>
          <a:off x="0" y="2426287"/>
          <a:ext cx="4567238" cy="71954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Ansiedade</a:t>
          </a:r>
          <a:endParaRPr lang="en-US" sz="3000" kern="1200"/>
        </a:p>
      </dsp:txBody>
      <dsp:txXfrm>
        <a:off x="35125" y="2461412"/>
        <a:ext cx="4496988" cy="649299"/>
      </dsp:txXfrm>
    </dsp:sp>
    <dsp:sp modelId="{03796A21-9217-4ED9-AFE5-4683BBBFF169}">
      <dsp:nvSpPr>
        <dsp:cNvPr id="0" name=""/>
        <dsp:cNvSpPr/>
      </dsp:nvSpPr>
      <dsp:spPr>
        <a:xfrm>
          <a:off x="0" y="3232237"/>
          <a:ext cx="4567238" cy="71954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Uso de medicamentos</a:t>
          </a:r>
          <a:endParaRPr lang="en-US" sz="3000" kern="1200"/>
        </a:p>
      </dsp:txBody>
      <dsp:txXfrm>
        <a:off x="35125" y="3267362"/>
        <a:ext cx="4496988" cy="649299"/>
      </dsp:txXfrm>
    </dsp:sp>
    <dsp:sp modelId="{89801E79-6FA8-4069-8C44-940CCB1B0EDE}">
      <dsp:nvSpPr>
        <dsp:cNvPr id="0" name=""/>
        <dsp:cNvSpPr/>
      </dsp:nvSpPr>
      <dsp:spPr>
        <a:xfrm>
          <a:off x="0" y="4038187"/>
          <a:ext cx="4567238" cy="71954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Eficiência mecânica</a:t>
          </a:r>
          <a:endParaRPr lang="en-US" sz="3000" kern="1200"/>
        </a:p>
      </dsp:txBody>
      <dsp:txXfrm>
        <a:off x="35125" y="4073312"/>
        <a:ext cx="4496988" cy="649299"/>
      </dsp:txXfrm>
    </dsp:sp>
    <dsp:sp modelId="{0C9FB1D0-3889-421A-AEFD-442B1E7B8271}">
      <dsp:nvSpPr>
        <dsp:cNvPr id="0" name=""/>
        <dsp:cNvSpPr/>
      </dsp:nvSpPr>
      <dsp:spPr>
        <a:xfrm>
          <a:off x="0" y="4844137"/>
          <a:ext cx="4567238" cy="71954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Laboratório x Campo</a:t>
          </a:r>
          <a:endParaRPr lang="en-US" sz="3000" kern="1200"/>
        </a:p>
      </dsp:txBody>
      <dsp:txXfrm>
        <a:off x="35125" y="4879262"/>
        <a:ext cx="4496988" cy="6492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7C57C-AB22-4CCF-BC29-0A3D7A9AC6E9}">
      <dsp:nvSpPr>
        <dsp:cNvPr id="0" name=""/>
        <dsp:cNvSpPr/>
      </dsp:nvSpPr>
      <dsp:spPr>
        <a:xfrm>
          <a:off x="0" y="2720"/>
          <a:ext cx="470177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AA4B5F-40E8-44BF-AEA1-16B6CB65108C}">
      <dsp:nvSpPr>
        <dsp:cNvPr id="0" name=""/>
        <dsp:cNvSpPr/>
      </dsp:nvSpPr>
      <dsp:spPr>
        <a:xfrm>
          <a:off x="0" y="2720"/>
          <a:ext cx="4701779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Também chamado de teste de esforço cardiopulmonar</a:t>
          </a:r>
          <a:endParaRPr lang="en-US" sz="2300" kern="1200"/>
        </a:p>
      </dsp:txBody>
      <dsp:txXfrm>
        <a:off x="0" y="2720"/>
        <a:ext cx="4701779" cy="1855561"/>
      </dsp:txXfrm>
    </dsp:sp>
    <dsp:sp modelId="{828796B1-04CC-4C1E-A7FB-B7F13EF0246F}">
      <dsp:nvSpPr>
        <dsp:cNvPr id="0" name=""/>
        <dsp:cNvSpPr/>
      </dsp:nvSpPr>
      <dsp:spPr>
        <a:xfrm>
          <a:off x="0" y="1858281"/>
          <a:ext cx="4701779" cy="0"/>
        </a:xfrm>
        <a:prstGeom prst="line">
          <a:avLst/>
        </a:prstGeom>
        <a:gradFill rotWithShape="0">
          <a:gsLst>
            <a:gs pos="0">
              <a:schemeClr val="accent2">
                <a:hueOff val="214284"/>
                <a:satOff val="-24046"/>
                <a:lumOff val="4118"/>
                <a:alphaOff val="0"/>
                <a:shade val="51000"/>
                <a:satMod val="130000"/>
              </a:schemeClr>
            </a:gs>
            <a:gs pos="80000">
              <a:schemeClr val="accent2">
                <a:hueOff val="214284"/>
                <a:satOff val="-24046"/>
                <a:lumOff val="4118"/>
                <a:alphaOff val="0"/>
                <a:shade val="93000"/>
                <a:satMod val="130000"/>
              </a:schemeClr>
            </a:gs>
            <a:gs pos="100000">
              <a:schemeClr val="accent2">
                <a:hueOff val="214284"/>
                <a:satOff val="-24046"/>
                <a:lumOff val="411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14284"/>
              <a:satOff val="-24046"/>
              <a:lumOff val="41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483FEC-7D92-44A4-85AB-ABD39C11304F}">
      <dsp:nvSpPr>
        <dsp:cNvPr id="0" name=""/>
        <dsp:cNvSpPr/>
      </dsp:nvSpPr>
      <dsp:spPr>
        <a:xfrm>
          <a:off x="0" y="1858281"/>
          <a:ext cx="4701779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É um procedimento diagnóstico que avalia as respostas cardiocirculatórias, ventilatórias e metabólicas durante um esforço progressivo</a:t>
          </a:r>
          <a:endParaRPr lang="en-US" sz="2300" kern="1200"/>
        </a:p>
      </dsp:txBody>
      <dsp:txXfrm>
        <a:off x="0" y="1858281"/>
        <a:ext cx="4701779" cy="1855561"/>
      </dsp:txXfrm>
    </dsp:sp>
    <dsp:sp modelId="{15D70517-A18A-45FE-A51B-EAB915B585D6}">
      <dsp:nvSpPr>
        <dsp:cNvPr id="0" name=""/>
        <dsp:cNvSpPr/>
      </dsp:nvSpPr>
      <dsp:spPr>
        <a:xfrm>
          <a:off x="0" y="3713843"/>
          <a:ext cx="4701779" cy="0"/>
        </a:xfrm>
        <a:prstGeom prst="line">
          <a:avLst/>
        </a:prstGeom>
        <a:gradFill rotWithShape="0">
          <a:gsLst>
            <a:gs pos="0">
              <a:schemeClr val="accent2">
                <a:hueOff val="428568"/>
                <a:satOff val="-48092"/>
                <a:lumOff val="8236"/>
                <a:alphaOff val="0"/>
                <a:shade val="51000"/>
                <a:satMod val="130000"/>
              </a:schemeClr>
            </a:gs>
            <a:gs pos="80000">
              <a:schemeClr val="accent2">
                <a:hueOff val="428568"/>
                <a:satOff val="-48092"/>
                <a:lumOff val="8236"/>
                <a:alphaOff val="0"/>
                <a:shade val="93000"/>
                <a:satMod val="130000"/>
              </a:schemeClr>
            </a:gs>
            <a:gs pos="100000">
              <a:schemeClr val="accent2">
                <a:hueOff val="428568"/>
                <a:satOff val="-48092"/>
                <a:lumOff val="823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28568"/>
              <a:satOff val="-48092"/>
              <a:lumOff val="82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DBCEA3-FF21-41F9-A287-BC05BCDA52E6}">
      <dsp:nvSpPr>
        <dsp:cNvPr id="0" name=""/>
        <dsp:cNvSpPr/>
      </dsp:nvSpPr>
      <dsp:spPr>
        <a:xfrm>
          <a:off x="0" y="3713843"/>
          <a:ext cx="4701779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Objetivamos sempre levar o indivíduo ao seu limite, ou seja, esforço máximo</a:t>
          </a:r>
          <a:endParaRPr lang="en-US" sz="2300" kern="1200"/>
        </a:p>
      </dsp:txBody>
      <dsp:txXfrm>
        <a:off x="0" y="3713843"/>
        <a:ext cx="4701779" cy="18555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11CDC-B7C7-4921-926C-79560872CD8A}">
      <dsp:nvSpPr>
        <dsp:cNvPr id="0" name=""/>
        <dsp:cNvSpPr/>
      </dsp:nvSpPr>
      <dsp:spPr>
        <a:xfrm>
          <a:off x="0" y="580162"/>
          <a:ext cx="4567238" cy="10705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É a capacidade máxima do corpo de um indivíduo em transportar e metabolizar oxigênio durante um exercício físico incremental, é a variável fisiológica que mais reflete a capacidade aeróbica de um indivíduo</a:t>
          </a:r>
          <a:endParaRPr lang="en-US" sz="1500" kern="1200"/>
        </a:p>
      </dsp:txBody>
      <dsp:txXfrm>
        <a:off x="52260" y="632422"/>
        <a:ext cx="4462718" cy="966030"/>
      </dsp:txXfrm>
    </dsp:sp>
    <dsp:sp modelId="{3BF33318-686B-440A-AC04-980D2147D8F2}">
      <dsp:nvSpPr>
        <dsp:cNvPr id="0" name=""/>
        <dsp:cNvSpPr/>
      </dsp:nvSpPr>
      <dsp:spPr>
        <a:xfrm>
          <a:off x="0" y="1693912"/>
          <a:ext cx="4567238" cy="10705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Está ligado a fatores genéticos</a:t>
          </a:r>
          <a:endParaRPr lang="en-US" sz="1500" kern="1200"/>
        </a:p>
      </dsp:txBody>
      <dsp:txXfrm>
        <a:off x="52260" y="1746172"/>
        <a:ext cx="4462718" cy="966030"/>
      </dsp:txXfrm>
    </dsp:sp>
    <dsp:sp modelId="{8D249C45-F16C-4EE7-A2A8-FF25C4631919}">
      <dsp:nvSpPr>
        <dsp:cNvPr id="0" name=""/>
        <dsp:cNvSpPr/>
      </dsp:nvSpPr>
      <dsp:spPr>
        <a:xfrm>
          <a:off x="0" y="2807662"/>
          <a:ext cx="4567238" cy="10705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Pode ser modificado com o treinamento</a:t>
          </a:r>
          <a:endParaRPr lang="en-US" sz="1500" kern="1200"/>
        </a:p>
      </dsp:txBody>
      <dsp:txXfrm>
        <a:off x="52260" y="2859922"/>
        <a:ext cx="4462718" cy="966030"/>
      </dsp:txXfrm>
    </dsp:sp>
    <dsp:sp modelId="{04286B96-CEEB-4826-B308-903037593629}">
      <dsp:nvSpPr>
        <dsp:cNvPr id="0" name=""/>
        <dsp:cNvSpPr/>
      </dsp:nvSpPr>
      <dsp:spPr>
        <a:xfrm>
          <a:off x="0" y="3921412"/>
          <a:ext cx="4567238" cy="10705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Expresso em relação ao peso (mL/Kg.min)</a:t>
          </a:r>
          <a:endParaRPr lang="en-US" sz="1500" kern="1200"/>
        </a:p>
      </dsp:txBody>
      <dsp:txXfrm>
        <a:off x="52260" y="3973672"/>
        <a:ext cx="4462718" cy="9660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6884C-8696-4384-97F7-EC1E3988D56D}">
      <dsp:nvSpPr>
        <dsp:cNvPr id="0" name=""/>
        <dsp:cNvSpPr/>
      </dsp:nvSpPr>
      <dsp:spPr>
        <a:xfrm>
          <a:off x="0" y="2182"/>
          <a:ext cx="4567238" cy="875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Padrão ouro na determinação da potência aeróbica</a:t>
          </a:r>
          <a:endParaRPr lang="en-US" sz="2200" kern="1200"/>
        </a:p>
      </dsp:txBody>
      <dsp:txXfrm>
        <a:off x="42722" y="44904"/>
        <a:ext cx="4481794" cy="789716"/>
      </dsp:txXfrm>
    </dsp:sp>
    <dsp:sp modelId="{A94FB104-90F3-4EA8-9B83-2EF929A7CD2E}">
      <dsp:nvSpPr>
        <dsp:cNvPr id="0" name=""/>
        <dsp:cNvSpPr/>
      </dsp:nvSpPr>
      <dsp:spPr>
        <a:xfrm>
          <a:off x="0" y="940702"/>
          <a:ext cx="4567238" cy="875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Equipamentos cada vez menores e com melhor acurácia</a:t>
          </a:r>
          <a:endParaRPr lang="en-US" sz="2200" kern="1200"/>
        </a:p>
      </dsp:txBody>
      <dsp:txXfrm>
        <a:off x="42722" y="983424"/>
        <a:ext cx="4481794" cy="789716"/>
      </dsp:txXfrm>
    </dsp:sp>
    <dsp:sp modelId="{2C765BA1-591C-49A9-91E5-2439CCD84368}">
      <dsp:nvSpPr>
        <dsp:cNvPr id="0" name=""/>
        <dsp:cNvSpPr/>
      </dsp:nvSpPr>
      <dsp:spPr>
        <a:xfrm>
          <a:off x="0" y="1879222"/>
          <a:ext cx="4567238" cy="875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Custo menor</a:t>
          </a:r>
          <a:endParaRPr lang="en-US" sz="2200" kern="1200"/>
        </a:p>
      </dsp:txBody>
      <dsp:txXfrm>
        <a:off x="42722" y="1921944"/>
        <a:ext cx="4481794" cy="789716"/>
      </dsp:txXfrm>
    </dsp:sp>
    <dsp:sp modelId="{A37EEDAB-5064-4574-BFE5-854FBC7138E4}">
      <dsp:nvSpPr>
        <dsp:cNvPr id="0" name=""/>
        <dsp:cNvSpPr/>
      </dsp:nvSpPr>
      <dsp:spPr>
        <a:xfrm>
          <a:off x="0" y="2817742"/>
          <a:ext cx="4567238" cy="875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Otimização da prescrição de treino</a:t>
          </a:r>
          <a:endParaRPr lang="en-US" sz="2200" kern="1200"/>
        </a:p>
      </dsp:txBody>
      <dsp:txXfrm>
        <a:off x="42722" y="2860464"/>
        <a:ext cx="4481794" cy="789716"/>
      </dsp:txXfrm>
    </dsp:sp>
    <dsp:sp modelId="{F3851176-5759-4C36-A590-DCC470E8D168}">
      <dsp:nvSpPr>
        <dsp:cNvPr id="0" name=""/>
        <dsp:cNvSpPr/>
      </dsp:nvSpPr>
      <dsp:spPr>
        <a:xfrm>
          <a:off x="0" y="3756262"/>
          <a:ext cx="4567238" cy="875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Informação integrada de vários sistemas orgânicos</a:t>
          </a:r>
          <a:endParaRPr lang="en-US" sz="2200" kern="1200"/>
        </a:p>
      </dsp:txBody>
      <dsp:txXfrm>
        <a:off x="42722" y="3798984"/>
        <a:ext cx="4481794" cy="789716"/>
      </dsp:txXfrm>
    </dsp:sp>
    <dsp:sp modelId="{AAEEBD65-2FCD-47DC-9C04-80B3E5A66D3F}">
      <dsp:nvSpPr>
        <dsp:cNvPr id="0" name=""/>
        <dsp:cNvSpPr/>
      </dsp:nvSpPr>
      <dsp:spPr>
        <a:xfrm>
          <a:off x="0" y="4694782"/>
          <a:ext cx="4567238" cy="875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Possibilidade de testes de campo</a:t>
          </a:r>
          <a:endParaRPr lang="en-US" sz="2200" kern="1200"/>
        </a:p>
      </dsp:txBody>
      <dsp:txXfrm>
        <a:off x="42722" y="4737504"/>
        <a:ext cx="4481794" cy="789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F8875-D1E0-47DF-A1DE-0FF7EB52225F}">
      <dsp:nvSpPr>
        <dsp:cNvPr id="0" name=""/>
        <dsp:cNvSpPr/>
      </dsp:nvSpPr>
      <dsp:spPr>
        <a:xfrm rot="5400000">
          <a:off x="-334720" y="2390638"/>
          <a:ext cx="1496344" cy="1814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CA1180-04F8-44CB-82F0-0F6F65985F0F}">
      <dsp:nvSpPr>
        <dsp:cNvPr id="0" name=""/>
        <dsp:cNvSpPr/>
      </dsp:nvSpPr>
      <dsp:spPr>
        <a:xfrm>
          <a:off x="2594" y="1425462"/>
          <a:ext cx="2015704" cy="1209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Avaliar a capacidade funcional</a:t>
          </a:r>
          <a:endParaRPr lang="en-US" sz="1600" kern="1200"/>
        </a:p>
      </dsp:txBody>
      <dsp:txXfrm>
        <a:off x="38017" y="1460885"/>
        <a:ext cx="1944858" cy="1138576"/>
      </dsp:txXfrm>
    </dsp:sp>
    <dsp:sp modelId="{D2B890CC-2052-4465-936B-E3AF5AA99BAE}">
      <dsp:nvSpPr>
        <dsp:cNvPr id="0" name=""/>
        <dsp:cNvSpPr/>
      </dsp:nvSpPr>
      <dsp:spPr>
        <a:xfrm>
          <a:off x="421168" y="3146527"/>
          <a:ext cx="2665452" cy="181413"/>
        </a:xfrm>
        <a:prstGeom prst="rect">
          <a:avLst/>
        </a:prstGeom>
        <a:gradFill rotWithShape="0">
          <a:gsLst>
            <a:gs pos="0">
              <a:schemeClr val="accent2">
                <a:hueOff val="214284"/>
                <a:satOff val="-24046"/>
                <a:lumOff val="4118"/>
                <a:alphaOff val="0"/>
                <a:shade val="51000"/>
                <a:satMod val="130000"/>
              </a:schemeClr>
            </a:gs>
            <a:gs pos="80000">
              <a:schemeClr val="accent2">
                <a:hueOff val="214284"/>
                <a:satOff val="-24046"/>
                <a:lumOff val="4118"/>
                <a:alphaOff val="0"/>
                <a:shade val="93000"/>
                <a:satMod val="130000"/>
              </a:schemeClr>
            </a:gs>
            <a:gs pos="100000">
              <a:schemeClr val="accent2">
                <a:hueOff val="214284"/>
                <a:satOff val="-24046"/>
                <a:lumOff val="4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BD6D9A-7DDE-4062-A505-0456B49807E3}">
      <dsp:nvSpPr>
        <dsp:cNvPr id="0" name=""/>
        <dsp:cNvSpPr/>
      </dsp:nvSpPr>
      <dsp:spPr>
        <a:xfrm>
          <a:off x="2594" y="2937240"/>
          <a:ext cx="2015704" cy="1209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42856"/>
                <a:satOff val="-16031"/>
                <a:lumOff val="2745"/>
                <a:alphaOff val="0"/>
                <a:shade val="51000"/>
                <a:satMod val="130000"/>
              </a:schemeClr>
            </a:gs>
            <a:gs pos="80000">
              <a:schemeClr val="accent2">
                <a:hueOff val="142856"/>
                <a:satOff val="-16031"/>
                <a:lumOff val="2745"/>
                <a:alphaOff val="0"/>
                <a:shade val="93000"/>
                <a:satMod val="130000"/>
              </a:schemeClr>
            </a:gs>
            <a:gs pos="100000">
              <a:schemeClr val="accent2">
                <a:hueOff val="142856"/>
                <a:satOff val="-16031"/>
                <a:lumOff val="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Avaliar o comportamento da pressão arterial no esforço e recuperação</a:t>
          </a:r>
          <a:endParaRPr lang="en-US" sz="1600" kern="1200"/>
        </a:p>
      </dsp:txBody>
      <dsp:txXfrm>
        <a:off x="38017" y="2972663"/>
        <a:ext cx="1944858" cy="1138576"/>
      </dsp:txXfrm>
    </dsp:sp>
    <dsp:sp modelId="{1F303A55-6EF8-4F5B-8524-2FB2E6F6F137}">
      <dsp:nvSpPr>
        <dsp:cNvPr id="0" name=""/>
        <dsp:cNvSpPr/>
      </dsp:nvSpPr>
      <dsp:spPr>
        <a:xfrm rot="16200000">
          <a:off x="2346166" y="2390638"/>
          <a:ext cx="1496344" cy="181413"/>
        </a:xfrm>
        <a:prstGeom prst="rect">
          <a:avLst/>
        </a:prstGeom>
        <a:gradFill rotWithShape="0">
          <a:gsLst>
            <a:gs pos="0">
              <a:schemeClr val="accent2">
                <a:hueOff val="428568"/>
                <a:satOff val="-48092"/>
                <a:lumOff val="8236"/>
                <a:alphaOff val="0"/>
                <a:shade val="51000"/>
                <a:satMod val="130000"/>
              </a:schemeClr>
            </a:gs>
            <a:gs pos="80000">
              <a:schemeClr val="accent2">
                <a:hueOff val="428568"/>
                <a:satOff val="-48092"/>
                <a:lumOff val="8236"/>
                <a:alphaOff val="0"/>
                <a:shade val="93000"/>
                <a:satMod val="130000"/>
              </a:schemeClr>
            </a:gs>
            <a:gs pos="100000">
              <a:schemeClr val="accent2">
                <a:hueOff val="428568"/>
                <a:satOff val="-48092"/>
                <a:lumOff val="82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4F3C0E-6A60-4BF3-9436-E3ADA6F74CE5}">
      <dsp:nvSpPr>
        <dsp:cNvPr id="0" name=""/>
        <dsp:cNvSpPr/>
      </dsp:nvSpPr>
      <dsp:spPr>
        <a:xfrm>
          <a:off x="2683480" y="2937240"/>
          <a:ext cx="2015704" cy="1209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85712"/>
                <a:satOff val="-32061"/>
                <a:lumOff val="5491"/>
                <a:alphaOff val="0"/>
                <a:shade val="51000"/>
                <a:satMod val="130000"/>
              </a:schemeClr>
            </a:gs>
            <a:gs pos="80000">
              <a:schemeClr val="accent2">
                <a:hueOff val="285712"/>
                <a:satOff val="-32061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2">
                <a:hueOff val="285712"/>
                <a:satOff val="-32061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Detectar arritmias cardíacas induzidas pelo exercício</a:t>
          </a:r>
          <a:endParaRPr lang="en-US" sz="1600" kern="1200"/>
        </a:p>
      </dsp:txBody>
      <dsp:txXfrm>
        <a:off x="2718903" y="2972663"/>
        <a:ext cx="1944858" cy="1138576"/>
      </dsp:txXfrm>
    </dsp:sp>
    <dsp:sp modelId="{A265705A-84BA-45DB-B3F6-F057A4E89B21}">
      <dsp:nvSpPr>
        <dsp:cNvPr id="0" name=""/>
        <dsp:cNvSpPr/>
      </dsp:nvSpPr>
      <dsp:spPr>
        <a:xfrm>
          <a:off x="2683480" y="1425462"/>
          <a:ext cx="2015704" cy="1209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28568"/>
                <a:satOff val="-48092"/>
                <a:lumOff val="8236"/>
                <a:alphaOff val="0"/>
                <a:shade val="51000"/>
                <a:satMod val="130000"/>
              </a:schemeClr>
            </a:gs>
            <a:gs pos="80000">
              <a:schemeClr val="accent2">
                <a:hueOff val="428568"/>
                <a:satOff val="-48092"/>
                <a:lumOff val="8236"/>
                <a:alphaOff val="0"/>
                <a:shade val="93000"/>
                <a:satMod val="130000"/>
              </a:schemeClr>
            </a:gs>
            <a:gs pos="100000">
              <a:schemeClr val="accent2">
                <a:hueOff val="428568"/>
                <a:satOff val="-48092"/>
                <a:lumOff val="82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Pesquisa de isquemia miocárdica</a:t>
          </a:r>
          <a:endParaRPr lang="en-US" sz="1600" kern="1200"/>
        </a:p>
      </dsp:txBody>
      <dsp:txXfrm>
        <a:off x="2718903" y="1460885"/>
        <a:ext cx="1944858" cy="1138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66C76-E138-45B8-97F0-D3C2D58A266F}">
      <dsp:nvSpPr>
        <dsp:cNvPr id="0" name=""/>
        <dsp:cNvSpPr/>
      </dsp:nvSpPr>
      <dsp:spPr>
        <a:xfrm>
          <a:off x="0" y="0"/>
          <a:ext cx="470177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7DA779-D50B-4C5F-86BB-04890B1B3E97}">
      <dsp:nvSpPr>
        <dsp:cNvPr id="0" name=""/>
        <dsp:cNvSpPr/>
      </dsp:nvSpPr>
      <dsp:spPr>
        <a:xfrm>
          <a:off x="0" y="0"/>
          <a:ext cx="4701779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 escolha do protocolo deve ser individualizada</a:t>
          </a:r>
          <a:endParaRPr lang="en-US" sz="2000" kern="1200"/>
        </a:p>
      </dsp:txBody>
      <dsp:txXfrm>
        <a:off x="0" y="0"/>
        <a:ext cx="4701779" cy="1393031"/>
      </dsp:txXfrm>
    </dsp:sp>
    <dsp:sp modelId="{8198FCFD-8CFE-45D1-BBBA-B785EF231EF5}">
      <dsp:nvSpPr>
        <dsp:cNvPr id="0" name=""/>
        <dsp:cNvSpPr/>
      </dsp:nvSpPr>
      <dsp:spPr>
        <a:xfrm>
          <a:off x="0" y="1393031"/>
          <a:ext cx="470177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9EB1DD-A80B-49BE-B367-32F8D63816AE}">
      <dsp:nvSpPr>
        <dsp:cNvPr id="0" name=""/>
        <dsp:cNvSpPr/>
      </dsp:nvSpPr>
      <dsp:spPr>
        <a:xfrm>
          <a:off x="0" y="1393031"/>
          <a:ext cx="4701779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Tempo ideal de esforço entre 8 e 12 minutos</a:t>
          </a:r>
          <a:endParaRPr lang="en-US" sz="2000" kern="1200"/>
        </a:p>
      </dsp:txBody>
      <dsp:txXfrm>
        <a:off x="0" y="1393031"/>
        <a:ext cx="4701779" cy="1393031"/>
      </dsp:txXfrm>
    </dsp:sp>
    <dsp:sp modelId="{2D9BB3F0-5A02-4E53-9C1D-9383CA78C8EF}">
      <dsp:nvSpPr>
        <dsp:cNvPr id="0" name=""/>
        <dsp:cNvSpPr/>
      </dsp:nvSpPr>
      <dsp:spPr>
        <a:xfrm>
          <a:off x="0" y="2786062"/>
          <a:ext cx="470177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0FDB8C-9353-4989-B93D-8E8130D514BC}">
      <dsp:nvSpPr>
        <dsp:cNvPr id="0" name=""/>
        <dsp:cNvSpPr/>
      </dsp:nvSpPr>
      <dsp:spPr>
        <a:xfrm>
          <a:off x="0" y="2786062"/>
          <a:ext cx="4701779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Os protocolos escalonados utilizam um incremento não linear do trabalho, com grandes e súbitos aumentos entre estágios, dificultando para os mais limitados </a:t>
          </a:r>
          <a:endParaRPr lang="en-US" sz="2000" kern="1200"/>
        </a:p>
      </dsp:txBody>
      <dsp:txXfrm>
        <a:off x="0" y="2786062"/>
        <a:ext cx="4701779" cy="1393031"/>
      </dsp:txXfrm>
    </dsp:sp>
    <dsp:sp modelId="{E6A3990E-451E-421B-AF82-778E1B9A4523}">
      <dsp:nvSpPr>
        <dsp:cNvPr id="0" name=""/>
        <dsp:cNvSpPr/>
      </dsp:nvSpPr>
      <dsp:spPr>
        <a:xfrm>
          <a:off x="0" y="4179093"/>
          <a:ext cx="470177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D681D0-AF27-4A15-99BB-76EB21FAF5E3}">
      <dsp:nvSpPr>
        <dsp:cNvPr id="0" name=""/>
        <dsp:cNvSpPr/>
      </dsp:nvSpPr>
      <dsp:spPr>
        <a:xfrm>
          <a:off x="0" y="4179093"/>
          <a:ext cx="4701779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Os protocolos em rampa utilizam um aumento constante e gradativo do trabalho</a:t>
          </a:r>
          <a:endParaRPr lang="en-US" sz="2000" kern="1200"/>
        </a:p>
      </dsp:txBody>
      <dsp:txXfrm>
        <a:off x="0" y="4179093"/>
        <a:ext cx="4701779" cy="1393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3C3A0-334E-4EC5-A38D-23B38D59303C}">
      <dsp:nvSpPr>
        <dsp:cNvPr id="0" name=""/>
        <dsp:cNvSpPr/>
      </dsp:nvSpPr>
      <dsp:spPr>
        <a:xfrm>
          <a:off x="0" y="2720"/>
          <a:ext cx="456723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2C62A6-EB7D-4D99-9CAA-0F9DA89674F7}">
      <dsp:nvSpPr>
        <dsp:cNvPr id="0" name=""/>
        <dsp:cNvSpPr/>
      </dsp:nvSpPr>
      <dsp:spPr>
        <a:xfrm>
          <a:off x="0" y="2720"/>
          <a:ext cx="45672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Não existe consenso dos valores normais de variação da PA com o esforço</a:t>
          </a:r>
          <a:endParaRPr lang="en-US" sz="3000" kern="1200"/>
        </a:p>
      </dsp:txBody>
      <dsp:txXfrm>
        <a:off x="0" y="2720"/>
        <a:ext cx="4567238" cy="1855561"/>
      </dsp:txXfrm>
    </dsp:sp>
    <dsp:sp modelId="{779A68AD-ECA9-4557-966D-95F543BE9D0C}">
      <dsp:nvSpPr>
        <dsp:cNvPr id="0" name=""/>
        <dsp:cNvSpPr/>
      </dsp:nvSpPr>
      <dsp:spPr>
        <a:xfrm>
          <a:off x="0" y="1858281"/>
          <a:ext cx="4567238" cy="0"/>
        </a:xfrm>
        <a:prstGeom prst="line">
          <a:avLst/>
        </a:prstGeom>
        <a:gradFill rotWithShape="0">
          <a:gsLst>
            <a:gs pos="0">
              <a:schemeClr val="accent2">
                <a:hueOff val="214284"/>
                <a:satOff val="-24046"/>
                <a:lumOff val="4118"/>
                <a:alphaOff val="0"/>
                <a:tint val="50000"/>
                <a:satMod val="300000"/>
              </a:schemeClr>
            </a:gs>
            <a:gs pos="35000">
              <a:schemeClr val="accent2">
                <a:hueOff val="214284"/>
                <a:satOff val="-24046"/>
                <a:lumOff val="4118"/>
                <a:alphaOff val="0"/>
                <a:tint val="37000"/>
                <a:satMod val="300000"/>
              </a:schemeClr>
            </a:gs>
            <a:gs pos="100000">
              <a:schemeClr val="accent2">
                <a:hueOff val="214284"/>
                <a:satOff val="-24046"/>
                <a:lumOff val="411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14284"/>
              <a:satOff val="-24046"/>
              <a:lumOff val="411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70B17E-9987-4C30-9480-B556008785C6}">
      <dsp:nvSpPr>
        <dsp:cNvPr id="0" name=""/>
        <dsp:cNvSpPr/>
      </dsp:nvSpPr>
      <dsp:spPr>
        <a:xfrm>
          <a:off x="0" y="1858281"/>
          <a:ext cx="45672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Em condições normais a PAS aumenta com a progressão do esforço</a:t>
          </a:r>
          <a:endParaRPr lang="en-US" sz="3000" kern="1200"/>
        </a:p>
      </dsp:txBody>
      <dsp:txXfrm>
        <a:off x="0" y="1858281"/>
        <a:ext cx="4567238" cy="1855561"/>
      </dsp:txXfrm>
    </dsp:sp>
    <dsp:sp modelId="{15D59187-CD79-4962-BD75-CB8854541767}">
      <dsp:nvSpPr>
        <dsp:cNvPr id="0" name=""/>
        <dsp:cNvSpPr/>
      </dsp:nvSpPr>
      <dsp:spPr>
        <a:xfrm>
          <a:off x="0" y="3713843"/>
          <a:ext cx="4567238" cy="0"/>
        </a:xfrm>
        <a:prstGeom prst="line">
          <a:avLst/>
        </a:prstGeom>
        <a:gradFill rotWithShape="0">
          <a:gsLst>
            <a:gs pos="0">
              <a:schemeClr val="accent2">
                <a:hueOff val="428568"/>
                <a:satOff val="-48092"/>
                <a:lumOff val="8236"/>
                <a:alphaOff val="0"/>
                <a:tint val="50000"/>
                <a:satMod val="300000"/>
              </a:schemeClr>
            </a:gs>
            <a:gs pos="35000">
              <a:schemeClr val="accent2">
                <a:hueOff val="428568"/>
                <a:satOff val="-48092"/>
                <a:lumOff val="8236"/>
                <a:alphaOff val="0"/>
                <a:tint val="37000"/>
                <a:satMod val="300000"/>
              </a:schemeClr>
            </a:gs>
            <a:gs pos="100000">
              <a:schemeClr val="accent2">
                <a:hueOff val="428568"/>
                <a:satOff val="-48092"/>
                <a:lumOff val="823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28568"/>
              <a:satOff val="-48092"/>
              <a:lumOff val="823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1A5550-B839-47F7-80F0-85ACE6F8FC1D}">
      <dsp:nvSpPr>
        <dsp:cNvPr id="0" name=""/>
        <dsp:cNvSpPr/>
      </dsp:nvSpPr>
      <dsp:spPr>
        <a:xfrm>
          <a:off x="0" y="3713843"/>
          <a:ext cx="45672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 PAD se mantem constante ou oscila cerca de 10 mmHg</a:t>
          </a:r>
          <a:endParaRPr lang="en-US" sz="3000" kern="1200"/>
        </a:p>
      </dsp:txBody>
      <dsp:txXfrm>
        <a:off x="0" y="3713843"/>
        <a:ext cx="4567238" cy="18555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C0767-B0A1-4E48-9DD7-8549F6469445}">
      <dsp:nvSpPr>
        <dsp:cNvPr id="0" name=""/>
        <dsp:cNvSpPr/>
      </dsp:nvSpPr>
      <dsp:spPr>
        <a:xfrm>
          <a:off x="0" y="0"/>
          <a:ext cx="6496285" cy="10853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PAS &gt; 220 mmHg e/ou</a:t>
          </a:r>
          <a:endParaRPr lang="en-US" sz="2000" kern="1200"/>
        </a:p>
      </dsp:txBody>
      <dsp:txXfrm>
        <a:off x="31789" y="31789"/>
        <a:ext cx="5325104" cy="1021775"/>
      </dsp:txXfrm>
    </dsp:sp>
    <dsp:sp modelId="{A112FB7F-2A13-47D7-BE14-4CC230071A70}">
      <dsp:nvSpPr>
        <dsp:cNvPr id="0" name=""/>
        <dsp:cNvSpPr/>
      </dsp:nvSpPr>
      <dsp:spPr>
        <a:xfrm>
          <a:off x="573201" y="1266245"/>
          <a:ext cx="6496285" cy="1085353"/>
        </a:xfrm>
        <a:prstGeom prst="roundRect">
          <a:avLst>
            <a:gd name="adj" fmla="val 10000"/>
          </a:avLst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Elevação da PAD &gt;= 15 mmHg</a:t>
          </a:r>
          <a:endParaRPr lang="en-US" sz="2000" kern="1200"/>
        </a:p>
      </dsp:txBody>
      <dsp:txXfrm>
        <a:off x="604990" y="1298034"/>
        <a:ext cx="5154026" cy="1021775"/>
      </dsp:txXfrm>
    </dsp:sp>
    <dsp:sp modelId="{1A3BAD8F-1E21-4318-9D52-A94112C19EEB}">
      <dsp:nvSpPr>
        <dsp:cNvPr id="0" name=""/>
        <dsp:cNvSpPr/>
      </dsp:nvSpPr>
      <dsp:spPr>
        <a:xfrm>
          <a:off x="1146403" y="2532491"/>
          <a:ext cx="6496285" cy="1085353"/>
        </a:xfrm>
        <a:prstGeom prst="roundRect">
          <a:avLst>
            <a:gd name="adj" fmla="val 1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Estes indivíduos tem probabilidade futura quatro a cinco vezes maior de se tornarem hipertensos</a:t>
          </a:r>
          <a:endParaRPr lang="en-US" sz="2000" kern="1200"/>
        </a:p>
      </dsp:txBody>
      <dsp:txXfrm>
        <a:off x="1178192" y="2564280"/>
        <a:ext cx="5154026" cy="1021775"/>
      </dsp:txXfrm>
    </dsp:sp>
    <dsp:sp modelId="{A3A5E5C5-3216-4431-885F-EE1D71E9E497}">
      <dsp:nvSpPr>
        <dsp:cNvPr id="0" name=""/>
        <dsp:cNvSpPr/>
      </dsp:nvSpPr>
      <dsp:spPr>
        <a:xfrm>
          <a:off x="5790805" y="823059"/>
          <a:ext cx="705479" cy="705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949538" y="823059"/>
        <a:ext cx="388013" cy="530873"/>
      </dsp:txXfrm>
    </dsp:sp>
    <dsp:sp modelId="{42241260-02B7-496B-96D5-86D1E72E973B}">
      <dsp:nvSpPr>
        <dsp:cNvPr id="0" name=""/>
        <dsp:cNvSpPr/>
      </dsp:nvSpPr>
      <dsp:spPr>
        <a:xfrm>
          <a:off x="6364007" y="2082069"/>
          <a:ext cx="705479" cy="705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6522740" y="2082069"/>
        <a:ext cx="388013" cy="5308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F8786-C0A5-4771-85CA-418CCA447EDD}">
      <dsp:nvSpPr>
        <dsp:cNvPr id="0" name=""/>
        <dsp:cNvSpPr/>
      </dsp:nvSpPr>
      <dsp:spPr>
        <a:xfrm>
          <a:off x="0" y="2720"/>
          <a:ext cx="470177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E1CB7-69F4-49BC-82EA-65DEFEEAEB02}">
      <dsp:nvSpPr>
        <dsp:cNvPr id="0" name=""/>
        <dsp:cNvSpPr/>
      </dsp:nvSpPr>
      <dsp:spPr>
        <a:xfrm>
          <a:off x="0" y="2720"/>
          <a:ext cx="4701779" cy="92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Prevista por fórmulas ( mais comum 220 – idade )</a:t>
          </a:r>
          <a:endParaRPr lang="en-US" sz="2600" kern="1200"/>
        </a:p>
      </dsp:txBody>
      <dsp:txXfrm>
        <a:off x="0" y="2720"/>
        <a:ext cx="4701779" cy="927780"/>
      </dsp:txXfrm>
    </dsp:sp>
    <dsp:sp modelId="{9B53CA43-7FBD-4ADE-94EC-3B74E7665A0E}">
      <dsp:nvSpPr>
        <dsp:cNvPr id="0" name=""/>
        <dsp:cNvSpPr/>
      </dsp:nvSpPr>
      <dsp:spPr>
        <a:xfrm>
          <a:off x="0" y="930501"/>
          <a:ext cx="4701779" cy="0"/>
        </a:xfrm>
        <a:prstGeom prst="line">
          <a:avLst/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 w="25400" cap="flat" cmpd="sng" algn="ctr">
          <a:solidFill>
            <a:schemeClr val="accent5">
              <a:hueOff val="1202141"/>
              <a:satOff val="-5276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97F93-A518-4A52-A97F-A5DCAE0C843E}">
      <dsp:nvSpPr>
        <dsp:cNvPr id="0" name=""/>
        <dsp:cNvSpPr/>
      </dsp:nvSpPr>
      <dsp:spPr>
        <a:xfrm>
          <a:off x="0" y="930501"/>
          <a:ext cx="4701779" cy="92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Pode haver grande variação individual</a:t>
          </a:r>
          <a:endParaRPr lang="en-US" sz="2600" kern="1200"/>
        </a:p>
      </dsp:txBody>
      <dsp:txXfrm>
        <a:off x="0" y="930501"/>
        <a:ext cx="4701779" cy="927780"/>
      </dsp:txXfrm>
    </dsp:sp>
    <dsp:sp modelId="{B7BD9E7C-1176-4FC9-B591-527530593DA4}">
      <dsp:nvSpPr>
        <dsp:cNvPr id="0" name=""/>
        <dsp:cNvSpPr/>
      </dsp:nvSpPr>
      <dsp:spPr>
        <a:xfrm>
          <a:off x="0" y="1858281"/>
          <a:ext cx="4701779" cy="0"/>
        </a:xfrm>
        <a:prstGeom prst="line">
          <a:avLst/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 w="25400" cap="flat" cmpd="sng" algn="ctr">
          <a:solidFill>
            <a:schemeClr val="accent5">
              <a:hueOff val="2404281"/>
              <a:satOff val="-10552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BA5C6-5CE8-4867-BCEA-631069169510}">
      <dsp:nvSpPr>
        <dsp:cNvPr id="0" name=""/>
        <dsp:cNvSpPr/>
      </dsp:nvSpPr>
      <dsp:spPr>
        <a:xfrm>
          <a:off x="0" y="1858281"/>
          <a:ext cx="4701779" cy="92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Um desvio padrão é +/- 12 bpm</a:t>
          </a:r>
          <a:endParaRPr lang="en-US" sz="2600" kern="1200"/>
        </a:p>
      </dsp:txBody>
      <dsp:txXfrm>
        <a:off x="0" y="1858281"/>
        <a:ext cx="4701779" cy="927780"/>
      </dsp:txXfrm>
    </dsp:sp>
    <dsp:sp modelId="{9BC21AD1-7638-41A6-8027-1CBB5C939AC9}">
      <dsp:nvSpPr>
        <dsp:cNvPr id="0" name=""/>
        <dsp:cNvSpPr/>
      </dsp:nvSpPr>
      <dsp:spPr>
        <a:xfrm>
          <a:off x="0" y="2786062"/>
          <a:ext cx="4701779" cy="0"/>
        </a:xfrm>
        <a:prstGeom prst="line">
          <a:avLst/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 w="25400" cap="flat" cmpd="sng" algn="ctr">
          <a:solidFill>
            <a:schemeClr val="accent5">
              <a:hueOff val="3606422"/>
              <a:satOff val="-15828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7B0DC-0205-404E-8A7A-D01E3CA13826}">
      <dsp:nvSpPr>
        <dsp:cNvPr id="0" name=""/>
        <dsp:cNvSpPr/>
      </dsp:nvSpPr>
      <dsp:spPr>
        <a:xfrm>
          <a:off x="0" y="2786062"/>
          <a:ext cx="4701779" cy="92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Pode sofrer interferência de drogas como betabloqueador</a:t>
          </a:r>
          <a:endParaRPr lang="en-US" sz="2600" kern="1200"/>
        </a:p>
      </dsp:txBody>
      <dsp:txXfrm>
        <a:off x="0" y="2786062"/>
        <a:ext cx="4701779" cy="927780"/>
      </dsp:txXfrm>
    </dsp:sp>
    <dsp:sp modelId="{8DC97DD3-938E-4A3C-9CFF-98F2322CF3A7}">
      <dsp:nvSpPr>
        <dsp:cNvPr id="0" name=""/>
        <dsp:cNvSpPr/>
      </dsp:nvSpPr>
      <dsp:spPr>
        <a:xfrm>
          <a:off x="0" y="3713843"/>
          <a:ext cx="4701779" cy="0"/>
        </a:xfrm>
        <a:prstGeom prst="line">
          <a:avLst/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 w="25400" cap="flat" cmpd="sng" algn="ctr">
          <a:solidFill>
            <a:schemeClr val="accent5">
              <a:hueOff val="4808562"/>
              <a:satOff val="-21104"/>
              <a:lumOff val="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24E53-B529-4251-AEDF-B69D168ACA81}">
      <dsp:nvSpPr>
        <dsp:cNvPr id="0" name=""/>
        <dsp:cNvSpPr/>
      </dsp:nvSpPr>
      <dsp:spPr>
        <a:xfrm>
          <a:off x="0" y="3713843"/>
          <a:ext cx="4701779" cy="92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Devemos levar o paciente até a exaustão</a:t>
          </a:r>
          <a:endParaRPr lang="en-US" sz="2600" kern="1200"/>
        </a:p>
      </dsp:txBody>
      <dsp:txXfrm>
        <a:off x="0" y="3713843"/>
        <a:ext cx="4701779" cy="927780"/>
      </dsp:txXfrm>
    </dsp:sp>
    <dsp:sp modelId="{4A166D40-8618-4DA2-8901-AF8C5195848C}">
      <dsp:nvSpPr>
        <dsp:cNvPr id="0" name=""/>
        <dsp:cNvSpPr/>
      </dsp:nvSpPr>
      <dsp:spPr>
        <a:xfrm>
          <a:off x="0" y="4641623"/>
          <a:ext cx="4701779" cy="0"/>
        </a:xfrm>
        <a:prstGeom prst="line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254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59E3C-BEB0-4CD6-9C59-0BB767F168EA}">
      <dsp:nvSpPr>
        <dsp:cNvPr id="0" name=""/>
        <dsp:cNvSpPr/>
      </dsp:nvSpPr>
      <dsp:spPr>
        <a:xfrm>
          <a:off x="0" y="4641623"/>
          <a:ext cx="4701779" cy="92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Não muda muito com o treinamento</a:t>
          </a:r>
          <a:endParaRPr lang="en-US" sz="2600" kern="1200"/>
        </a:p>
      </dsp:txBody>
      <dsp:txXfrm>
        <a:off x="0" y="4641623"/>
        <a:ext cx="4701779" cy="927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61D77-9D8D-48F0-B495-19615E01EAF8}">
      <dsp:nvSpPr>
        <dsp:cNvPr id="0" name=""/>
        <dsp:cNvSpPr/>
      </dsp:nvSpPr>
      <dsp:spPr>
        <a:xfrm>
          <a:off x="0" y="0"/>
          <a:ext cx="470177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940499-B378-4E23-A2C7-4B050DAA45BB}">
      <dsp:nvSpPr>
        <dsp:cNvPr id="0" name=""/>
        <dsp:cNvSpPr/>
      </dsp:nvSpPr>
      <dsp:spPr>
        <a:xfrm>
          <a:off x="0" y="0"/>
          <a:ext cx="4701779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Pacientes com atenuação da atividade vagal apresentam maior risco de morte súbita</a:t>
          </a:r>
          <a:endParaRPr lang="en-US" sz="2100" kern="1200"/>
        </a:p>
      </dsp:txBody>
      <dsp:txXfrm>
        <a:off x="0" y="0"/>
        <a:ext cx="4701779" cy="1393031"/>
      </dsp:txXfrm>
    </dsp:sp>
    <dsp:sp modelId="{7F472148-6CE5-4B93-8D07-C846E515A372}">
      <dsp:nvSpPr>
        <dsp:cNvPr id="0" name=""/>
        <dsp:cNvSpPr/>
      </dsp:nvSpPr>
      <dsp:spPr>
        <a:xfrm>
          <a:off x="0" y="1393031"/>
          <a:ext cx="4701779" cy="0"/>
        </a:xfrm>
        <a:prstGeom prst="line">
          <a:avLst/>
        </a:prstGeom>
        <a:gradFill rotWithShape="0">
          <a:gsLst>
            <a:gs pos="0">
              <a:schemeClr val="accent2">
                <a:hueOff val="142856"/>
                <a:satOff val="-16031"/>
                <a:lumOff val="2745"/>
                <a:alphaOff val="0"/>
                <a:shade val="51000"/>
                <a:satMod val="130000"/>
              </a:schemeClr>
            </a:gs>
            <a:gs pos="80000">
              <a:schemeClr val="accent2">
                <a:hueOff val="142856"/>
                <a:satOff val="-16031"/>
                <a:lumOff val="2745"/>
                <a:alphaOff val="0"/>
                <a:shade val="93000"/>
                <a:satMod val="130000"/>
              </a:schemeClr>
            </a:gs>
            <a:gs pos="100000">
              <a:schemeClr val="accent2">
                <a:hueOff val="142856"/>
                <a:satOff val="-16031"/>
                <a:lumOff val="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42856"/>
              <a:satOff val="-16031"/>
              <a:lumOff val="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09612D-49F2-4A78-AA85-E6F8A849A7DF}">
      <dsp:nvSpPr>
        <dsp:cNvPr id="0" name=""/>
        <dsp:cNvSpPr/>
      </dsp:nvSpPr>
      <dsp:spPr>
        <a:xfrm>
          <a:off x="0" y="1393031"/>
          <a:ext cx="4701779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O aumento da atividade simpática é fator desencadeante de arritmias e eleva a mortalidade em pacientes com ICC</a:t>
          </a:r>
          <a:endParaRPr lang="en-US" sz="2100" kern="1200"/>
        </a:p>
      </dsp:txBody>
      <dsp:txXfrm>
        <a:off x="0" y="1393031"/>
        <a:ext cx="4701779" cy="1393031"/>
      </dsp:txXfrm>
    </dsp:sp>
    <dsp:sp modelId="{58E5CF94-0241-42FD-9C46-896A9B1D3683}">
      <dsp:nvSpPr>
        <dsp:cNvPr id="0" name=""/>
        <dsp:cNvSpPr/>
      </dsp:nvSpPr>
      <dsp:spPr>
        <a:xfrm>
          <a:off x="0" y="2786062"/>
          <a:ext cx="4701779" cy="0"/>
        </a:xfrm>
        <a:prstGeom prst="line">
          <a:avLst/>
        </a:prstGeom>
        <a:gradFill rotWithShape="0">
          <a:gsLst>
            <a:gs pos="0">
              <a:schemeClr val="accent2">
                <a:hueOff val="285712"/>
                <a:satOff val="-32061"/>
                <a:lumOff val="5491"/>
                <a:alphaOff val="0"/>
                <a:shade val="51000"/>
                <a:satMod val="130000"/>
              </a:schemeClr>
            </a:gs>
            <a:gs pos="80000">
              <a:schemeClr val="accent2">
                <a:hueOff val="285712"/>
                <a:satOff val="-32061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2">
                <a:hueOff val="285712"/>
                <a:satOff val="-32061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85712"/>
              <a:satOff val="-32061"/>
              <a:lumOff val="54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F45DDC-0CD7-4257-B35C-323246A2946C}">
      <dsp:nvSpPr>
        <dsp:cNvPr id="0" name=""/>
        <dsp:cNvSpPr/>
      </dsp:nvSpPr>
      <dsp:spPr>
        <a:xfrm>
          <a:off x="0" y="2786062"/>
          <a:ext cx="4701779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Vários estudos apontam a ação protetora parassimpática no risco de morte cardiovascular</a:t>
          </a:r>
          <a:endParaRPr lang="en-US" sz="2100" kern="1200"/>
        </a:p>
      </dsp:txBody>
      <dsp:txXfrm>
        <a:off x="0" y="2786062"/>
        <a:ext cx="4701779" cy="1393031"/>
      </dsp:txXfrm>
    </dsp:sp>
    <dsp:sp modelId="{4424D6AA-E85E-41F1-8594-DBF0C0ABBA56}">
      <dsp:nvSpPr>
        <dsp:cNvPr id="0" name=""/>
        <dsp:cNvSpPr/>
      </dsp:nvSpPr>
      <dsp:spPr>
        <a:xfrm>
          <a:off x="0" y="4179093"/>
          <a:ext cx="4701779" cy="0"/>
        </a:xfrm>
        <a:prstGeom prst="line">
          <a:avLst/>
        </a:prstGeom>
        <a:gradFill rotWithShape="0">
          <a:gsLst>
            <a:gs pos="0">
              <a:schemeClr val="accent2">
                <a:hueOff val="428568"/>
                <a:satOff val="-48092"/>
                <a:lumOff val="8236"/>
                <a:alphaOff val="0"/>
                <a:shade val="51000"/>
                <a:satMod val="130000"/>
              </a:schemeClr>
            </a:gs>
            <a:gs pos="80000">
              <a:schemeClr val="accent2">
                <a:hueOff val="428568"/>
                <a:satOff val="-48092"/>
                <a:lumOff val="8236"/>
                <a:alphaOff val="0"/>
                <a:shade val="93000"/>
                <a:satMod val="130000"/>
              </a:schemeClr>
            </a:gs>
            <a:gs pos="100000">
              <a:schemeClr val="accent2">
                <a:hueOff val="428568"/>
                <a:satOff val="-48092"/>
                <a:lumOff val="823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28568"/>
              <a:satOff val="-48092"/>
              <a:lumOff val="82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9CC98E-435B-4FC8-B7C1-A1BE9C4EDD5A}">
      <dsp:nvSpPr>
        <dsp:cNvPr id="0" name=""/>
        <dsp:cNvSpPr/>
      </dsp:nvSpPr>
      <dsp:spPr>
        <a:xfrm>
          <a:off x="0" y="4179093"/>
          <a:ext cx="4701779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A recuperação anormal da FC é uma ferramenta simples e confiável da diminuição da ação vagal</a:t>
          </a:r>
          <a:endParaRPr lang="en-US" sz="2100" kern="1200"/>
        </a:p>
      </dsp:txBody>
      <dsp:txXfrm>
        <a:off x="0" y="4179093"/>
        <a:ext cx="4701779" cy="13930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C9E37-5232-4EA9-9858-8DE58CB08F95}">
      <dsp:nvSpPr>
        <dsp:cNvPr id="0" name=""/>
        <dsp:cNvSpPr/>
      </dsp:nvSpPr>
      <dsp:spPr>
        <a:xfrm>
          <a:off x="0" y="0"/>
          <a:ext cx="6703695" cy="1246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Na recuperação ativa quando há uma queda menor do que 12 bpm no primeiro minuto</a:t>
          </a:r>
          <a:endParaRPr lang="en-US" sz="2300" kern="1200"/>
        </a:p>
      </dsp:txBody>
      <dsp:txXfrm>
        <a:off x="36504" y="36504"/>
        <a:ext cx="5358790" cy="1173338"/>
      </dsp:txXfrm>
    </dsp:sp>
    <dsp:sp modelId="{71AD0270-60CA-48B7-841F-CA6650BCC84F}">
      <dsp:nvSpPr>
        <dsp:cNvPr id="0" name=""/>
        <dsp:cNvSpPr/>
      </dsp:nvSpPr>
      <dsp:spPr>
        <a:xfrm>
          <a:off x="591502" y="1454070"/>
          <a:ext cx="6703695" cy="1246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  <a:shade val="51000"/>
                <a:satMod val="130000"/>
              </a:schemeClr>
            </a:gs>
            <a:gs pos="80000">
              <a:schemeClr val="accent5">
                <a:hueOff val="3005351"/>
                <a:satOff val="-13190"/>
                <a:lumOff val="3921"/>
                <a:alphaOff val="0"/>
                <a:shade val="93000"/>
                <a:satMod val="130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Na recuperação passiva com o indivíduo sentado quando há uma queda menor do que 22 bpm no segundo minuto</a:t>
          </a:r>
          <a:endParaRPr lang="en-US" sz="2300" kern="1200"/>
        </a:p>
      </dsp:txBody>
      <dsp:txXfrm>
        <a:off x="628006" y="1490574"/>
        <a:ext cx="5229059" cy="1173338"/>
      </dsp:txXfrm>
    </dsp:sp>
    <dsp:sp modelId="{F71B2744-C753-4890-A0C9-22EB8BC5951E}">
      <dsp:nvSpPr>
        <dsp:cNvPr id="0" name=""/>
        <dsp:cNvSpPr/>
      </dsp:nvSpPr>
      <dsp:spPr>
        <a:xfrm>
          <a:off x="1183004" y="2908141"/>
          <a:ext cx="6703695" cy="1246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shade val="51000"/>
                <a:satMod val="130000"/>
              </a:schemeClr>
            </a:gs>
            <a:gs pos="80000">
              <a:schemeClr val="accent5">
                <a:hueOff val="6010703"/>
                <a:satOff val="-26380"/>
                <a:lumOff val="7843"/>
                <a:alphaOff val="0"/>
                <a:shade val="93000"/>
                <a:satMod val="130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No indivíduo deitado quando há uma queda menor do que 18 bpm no primeiro minuto</a:t>
          </a:r>
          <a:endParaRPr lang="en-US" sz="2300" kern="1200"/>
        </a:p>
      </dsp:txBody>
      <dsp:txXfrm>
        <a:off x="1219508" y="2944645"/>
        <a:ext cx="5229059" cy="1173338"/>
      </dsp:txXfrm>
    </dsp:sp>
    <dsp:sp modelId="{6E39651A-1FFB-47B9-9894-6E752E2AD2A4}">
      <dsp:nvSpPr>
        <dsp:cNvPr id="0" name=""/>
        <dsp:cNvSpPr/>
      </dsp:nvSpPr>
      <dsp:spPr>
        <a:xfrm>
          <a:off x="5893569" y="945146"/>
          <a:ext cx="810125" cy="81012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75847" y="945146"/>
        <a:ext cx="445569" cy="609619"/>
      </dsp:txXfrm>
    </dsp:sp>
    <dsp:sp modelId="{657B8E91-57DD-4E91-B2AC-3C751F51A861}">
      <dsp:nvSpPr>
        <dsp:cNvPr id="0" name=""/>
        <dsp:cNvSpPr/>
      </dsp:nvSpPr>
      <dsp:spPr>
        <a:xfrm>
          <a:off x="6485072" y="2390907"/>
          <a:ext cx="810125" cy="81012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667350" y="2390907"/>
        <a:ext cx="445569" cy="6096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670FC-F5BD-4DED-B2D2-C073CE367EE9}">
      <dsp:nvSpPr>
        <dsp:cNvPr id="0" name=""/>
        <dsp:cNvSpPr/>
      </dsp:nvSpPr>
      <dsp:spPr>
        <a:xfrm>
          <a:off x="0" y="0"/>
          <a:ext cx="456723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27340-3CC5-4B33-8A36-FE325322ACF9}">
      <dsp:nvSpPr>
        <dsp:cNvPr id="0" name=""/>
        <dsp:cNvSpPr/>
      </dsp:nvSpPr>
      <dsp:spPr>
        <a:xfrm>
          <a:off x="0" y="0"/>
          <a:ext cx="456723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Quando não se atinge 85 % da FC máxima prevista por fórmulas.</a:t>
          </a:r>
          <a:endParaRPr lang="en-US" sz="2800" kern="1200"/>
        </a:p>
      </dsp:txBody>
      <dsp:txXfrm>
        <a:off x="0" y="0"/>
        <a:ext cx="4567238" cy="1393031"/>
      </dsp:txXfrm>
    </dsp:sp>
    <dsp:sp modelId="{1114135C-4973-4345-949D-04B745CA1CBD}">
      <dsp:nvSpPr>
        <dsp:cNvPr id="0" name=""/>
        <dsp:cNvSpPr/>
      </dsp:nvSpPr>
      <dsp:spPr>
        <a:xfrm>
          <a:off x="0" y="1393031"/>
          <a:ext cx="4567238" cy="0"/>
        </a:xfrm>
        <a:prstGeom prst="line">
          <a:avLst/>
        </a:prstGeom>
        <a:gradFill rotWithShape="0">
          <a:gsLst>
            <a:gs pos="0">
              <a:schemeClr val="accent2">
                <a:hueOff val="142856"/>
                <a:satOff val="-16031"/>
                <a:lumOff val="2745"/>
                <a:alphaOff val="0"/>
                <a:shade val="51000"/>
                <a:satMod val="130000"/>
              </a:schemeClr>
            </a:gs>
            <a:gs pos="80000">
              <a:schemeClr val="accent2">
                <a:hueOff val="142856"/>
                <a:satOff val="-16031"/>
                <a:lumOff val="2745"/>
                <a:alphaOff val="0"/>
                <a:shade val="93000"/>
                <a:satMod val="130000"/>
              </a:schemeClr>
            </a:gs>
            <a:gs pos="100000">
              <a:schemeClr val="accent2">
                <a:hueOff val="142856"/>
                <a:satOff val="-16031"/>
                <a:lumOff val="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42856"/>
              <a:satOff val="-16031"/>
              <a:lumOff val="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B700C2-E32A-4F4D-A332-457AE43156B7}">
      <dsp:nvSpPr>
        <dsp:cNvPr id="0" name=""/>
        <dsp:cNvSpPr/>
      </dsp:nvSpPr>
      <dsp:spPr>
        <a:xfrm>
          <a:off x="0" y="1393031"/>
          <a:ext cx="456723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Exemplo: 40 anos</a:t>
          </a:r>
          <a:endParaRPr lang="en-US" sz="2800" kern="1200"/>
        </a:p>
      </dsp:txBody>
      <dsp:txXfrm>
        <a:off x="0" y="1393031"/>
        <a:ext cx="4567238" cy="1393031"/>
      </dsp:txXfrm>
    </dsp:sp>
    <dsp:sp modelId="{D9569C9F-59ED-40C5-BFB3-FA40F7984C90}">
      <dsp:nvSpPr>
        <dsp:cNvPr id="0" name=""/>
        <dsp:cNvSpPr/>
      </dsp:nvSpPr>
      <dsp:spPr>
        <a:xfrm>
          <a:off x="0" y="2786062"/>
          <a:ext cx="4567238" cy="0"/>
        </a:xfrm>
        <a:prstGeom prst="line">
          <a:avLst/>
        </a:prstGeom>
        <a:gradFill rotWithShape="0">
          <a:gsLst>
            <a:gs pos="0">
              <a:schemeClr val="accent2">
                <a:hueOff val="285712"/>
                <a:satOff val="-32061"/>
                <a:lumOff val="5491"/>
                <a:alphaOff val="0"/>
                <a:shade val="51000"/>
                <a:satMod val="130000"/>
              </a:schemeClr>
            </a:gs>
            <a:gs pos="80000">
              <a:schemeClr val="accent2">
                <a:hueOff val="285712"/>
                <a:satOff val="-32061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2">
                <a:hueOff val="285712"/>
                <a:satOff val="-32061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85712"/>
              <a:satOff val="-32061"/>
              <a:lumOff val="54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7BDD42-5E3E-41E2-991D-DB3370F3FA86}">
      <dsp:nvSpPr>
        <dsp:cNvPr id="0" name=""/>
        <dsp:cNvSpPr/>
      </dsp:nvSpPr>
      <dsp:spPr>
        <a:xfrm>
          <a:off x="0" y="2786062"/>
          <a:ext cx="456723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FC máx = 180 bpm </a:t>
          </a:r>
          <a:endParaRPr lang="en-US" sz="2800" kern="1200"/>
        </a:p>
      </dsp:txBody>
      <dsp:txXfrm>
        <a:off x="0" y="2786062"/>
        <a:ext cx="4567238" cy="1393031"/>
      </dsp:txXfrm>
    </dsp:sp>
    <dsp:sp modelId="{A75D50D3-6FD7-49B0-B7EA-6C70A1A2B934}">
      <dsp:nvSpPr>
        <dsp:cNvPr id="0" name=""/>
        <dsp:cNvSpPr/>
      </dsp:nvSpPr>
      <dsp:spPr>
        <a:xfrm>
          <a:off x="0" y="4179093"/>
          <a:ext cx="4567238" cy="0"/>
        </a:xfrm>
        <a:prstGeom prst="line">
          <a:avLst/>
        </a:prstGeom>
        <a:gradFill rotWithShape="0">
          <a:gsLst>
            <a:gs pos="0">
              <a:schemeClr val="accent2">
                <a:hueOff val="428568"/>
                <a:satOff val="-48092"/>
                <a:lumOff val="8236"/>
                <a:alphaOff val="0"/>
                <a:shade val="51000"/>
                <a:satMod val="130000"/>
              </a:schemeClr>
            </a:gs>
            <a:gs pos="80000">
              <a:schemeClr val="accent2">
                <a:hueOff val="428568"/>
                <a:satOff val="-48092"/>
                <a:lumOff val="8236"/>
                <a:alphaOff val="0"/>
                <a:shade val="93000"/>
                <a:satMod val="130000"/>
              </a:schemeClr>
            </a:gs>
            <a:gs pos="100000">
              <a:schemeClr val="accent2">
                <a:hueOff val="428568"/>
                <a:satOff val="-48092"/>
                <a:lumOff val="823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28568"/>
              <a:satOff val="-48092"/>
              <a:lumOff val="82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C783C5-5B86-45C1-B124-3BAF2434C796}">
      <dsp:nvSpPr>
        <dsp:cNvPr id="0" name=""/>
        <dsp:cNvSpPr/>
      </dsp:nvSpPr>
      <dsp:spPr>
        <a:xfrm>
          <a:off x="0" y="4179093"/>
          <a:ext cx="456723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IC se não atingir 153 bpm</a:t>
          </a:r>
          <a:endParaRPr lang="en-US" sz="2800" kern="1200"/>
        </a:p>
      </dsp:txBody>
      <dsp:txXfrm>
        <a:off x="0" y="4179093"/>
        <a:ext cx="4567238" cy="139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CA280-4B38-4421-8075-50D9ADC04986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27608-7F3C-4F73-8F7A-2FA96064A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87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4267200"/>
            <a:ext cx="6705600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ctr" eaLnBrk="1" hangingPunct="1">
              <a:spcBef>
                <a:spcPct val="0"/>
              </a:spcBef>
              <a:buFont typeface="Monotype Sorts" pitchFamily="2" charset="2"/>
              <a:buNone/>
            </a:pPr>
            <a:r>
              <a:rPr lang="en-US" sz="16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WHY USE A BIKE ERGOMETER?</a:t>
            </a: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 typeface="Monotype Sorts" pitchFamily="2" charset="2"/>
              <a:buNone/>
            </a:pPr>
            <a:endParaRPr lang="en-US" sz="1000"/>
          </a:p>
          <a:p>
            <a:pPr eaLnBrk="1" hangingPunct="1">
              <a:spcBef>
                <a:spcPct val="0"/>
              </a:spcBef>
              <a:buFont typeface="Monotype Sorts" pitchFamily="2" charset="2"/>
              <a:buNone/>
            </a:pPr>
            <a:r>
              <a:rPr lang="en-US" sz="1000"/>
              <a:t> </a:t>
            </a:r>
            <a:r>
              <a:rPr lang="en-US" sz="1000" b="1"/>
              <a:t>1.  Accurate measurement of POWER.</a:t>
            </a:r>
          </a:p>
          <a:p>
            <a:pPr eaLnBrk="1" hangingPunct="1">
              <a:spcBef>
                <a:spcPct val="0"/>
              </a:spcBef>
            </a:pPr>
            <a:r>
              <a:rPr lang="en-US" sz="1000" b="1"/>
              <a:t> 2.  Ramping protocols allow  for assessment of physiologic function across </a:t>
            </a:r>
            <a:r>
              <a:rPr lang="en-US" sz="1000" b="1" u="sng"/>
              <a:t>all </a:t>
            </a:r>
            <a:r>
              <a:rPr lang="en-US" sz="1000" b="1"/>
              <a:t>work levels.  Staged 		protocols only assess partial physiologic function.</a:t>
            </a:r>
          </a:p>
          <a:p>
            <a:pPr eaLnBrk="1" hangingPunct="1">
              <a:spcBef>
                <a:spcPct val="0"/>
              </a:spcBef>
            </a:pPr>
            <a:r>
              <a:rPr lang="en-US" sz="1000" b="1"/>
              <a:t> 3.  Independent of patient’s weight (Treadmill results are influenced by weight).</a:t>
            </a:r>
          </a:p>
          <a:p>
            <a:pPr eaLnBrk="1" hangingPunct="1">
              <a:spcBef>
                <a:spcPct val="0"/>
              </a:spcBef>
            </a:pPr>
            <a:r>
              <a:rPr lang="en-US" sz="1000" b="1"/>
              <a:t> 4.  Less danger of fall and injury to patient.</a:t>
            </a:r>
          </a:p>
          <a:p>
            <a:pPr eaLnBrk="1" hangingPunct="1">
              <a:spcBef>
                <a:spcPct val="0"/>
              </a:spcBef>
            </a:pPr>
            <a:r>
              <a:rPr lang="en-US" sz="1000" b="1"/>
              <a:t> 5.  Easier to take accurate B/P at high work rates (Patient arm is steady and there is far less noise - no 		treadmill motor).</a:t>
            </a:r>
          </a:p>
          <a:p>
            <a:pPr eaLnBrk="1" hangingPunct="1">
              <a:spcBef>
                <a:spcPct val="0"/>
              </a:spcBef>
            </a:pPr>
            <a:r>
              <a:rPr lang="en-US" sz="1000" b="1"/>
              <a:t> 6.  Patient can stop at anytime.</a:t>
            </a:r>
          </a:p>
          <a:p>
            <a:pPr eaLnBrk="1" hangingPunct="1">
              <a:spcBef>
                <a:spcPct val="0"/>
              </a:spcBef>
            </a:pPr>
            <a:r>
              <a:rPr lang="en-US" sz="1000" b="1"/>
              <a:t> 7.  Holding handle bars does not effect test (Holding treadmill handrails can significantly effect results). </a:t>
            </a:r>
          </a:p>
          <a:p>
            <a:pPr eaLnBrk="1" hangingPunct="1">
              <a:spcBef>
                <a:spcPct val="0"/>
              </a:spcBef>
            </a:pPr>
            <a:r>
              <a:rPr lang="en-US" sz="1000" b="1"/>
              <a:t> 8.  Fits into smaller space and is portable.</a:t>
            </a:r>
          </a:p>
          <a:p>
            <a:pPr eaLnBrk="1" hangingPunct="1">
              <a:spcBef>
                <a:spcPct val="0"/>
              </a:spcBef>
            </a:pPr>
            <a:r>
              <a:rPr lang="en-US" sz="1000" b="1"/>
              <a:t> 9.  Patients with knee or hip problems tend to perform better and report being more comfortable on the bike.</a:t>
            </a:r>
          </a:p>
          <a:p>
            <a:pPr eaLnBrk="1" hangingPunct="1">
              <a:spcBef>
                <a:spcPct val="0"/>
              </a:spcBef>
            </a:pPr>
            <a:r>
              <a:rPr lang="en-US" sz="1000" b="1"/>
              <a:t>10.  Bike ramp protocols are designed to last 6-10 minutes, resulting in less fatigue (yet peak work is maximized).</a:t>
            </a:r>
          </a:p>
          <a:p>
            <a:pPr eaLnBrk="1" hangingPunct="1">
              <a:spcBef>
                <a:spcPct val="0"/>
              </a:spcBef>
            </a:pPr>
            <a:r>
              <a:rPr lang="en-US" sz="1000" b="1"/>
              <a:t>11.  HR, Work, and VO2 (Cardiac Output) are linearly related.  Bike ramp protocols produce linear increases 	in Work, thereby mimicking the expected physiologic response in health and disease.</a:t>
            </a:r>
          </a:p>
          <a:p>
            <a:pPr eaLnBrk="1" hangingPunct="1">
              <a:spcBef>
                <a:spcPct val="0"/>
              </a:spcBef>
            </a:pPr>
            <a:r>
              <a:rPr lang="en-US" sz="1000" b="1"/>
              <a:t>12.  Determination of the Anaerobic Threshold (AT) by the most popular methods (V-slope and VE/VO2 		nadir) were developed and proven through the use of bike ramp protocols.  To use another 	method means to lose AT detection accuracy.</a:t>
            </a:r>
          </a:p>
          <a:p>
            <a:pPr eaLnBrk="1" hangingPunct="1">
              <a:spcBef>
                <a:spcPct val="0"/>
              </a:spcBef>
            </a:pPr>
            <a:r>
              <a:rPr lang="en-US" sz="1000" b="1"/>
              <a:t>13.  Bike ramp protocols are used by many of the leading clinical and research cardiopulmonary exercise 		testing labs (UCLA, Duke, Mayo, Stanford, Bowman-Gray, Johns Hopkins, UAB, Temple to 		name a few).  	Recently,  treadmills capable of performing ramp protocols have been 		developed.</a:t>
            </a:r>
            <a:endParaRPr lang="en-US" sz="1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F4D153-6B72-4F8F-A6A9-34A8B449383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D0D-C068-4682-A27A-879F0920A16A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CE9A-7281-49CE-9160-5BD7A862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48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D0D-C068-4682-A27A-879F0920A16A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CE9A-7281-49CE-9160-5BD7A862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01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D0D-C068-4682-A27A-879F0920A16A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CE9A-7281-49CE-9160-5BD7A862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18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D0D-C068-4682-A27A-879F0920A16A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CE9A-7281-49CE-9160-5BD7A862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60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D0D-C068-4682-A27A-879F0920A16A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CE9A-7281-49CE-9160-5BD7A862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29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D0D-C068-4682-A27A-879F0920A16A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CE9A-7281-49CE-9160-5BD7A862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2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D0D-C068-4682-A27A-879F0920A16A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CE9A-7281-49CE-9160-5BD7A862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89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D0D-C068-4682-A27A-879F0920A16A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CE9A-7281-49CE-9160-5BD7A862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26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D0D-C068-4682-A27A-879F0920A16A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CE9A-7281-49CE-9160-5BD7A862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43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D0D-C068-4682-A27A-879F0920A16A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CE9A-7281-49CE-9160-5BD7A862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12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D0D-C068-4682-A27A-879F0920A16A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CE9A-7281-49CE-9160-5BD7A862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15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20D0D-C068-4682-A27A-879F0920A16A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4CE9A-7281-49CE-9160-5BD7A862A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303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endParaRPr lang="pt-B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r>
              <a:rPr lang="pt-BR" sz="3500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TESTE DE ESFORÇO</a:t>
            </a:r>
          </a:p>
        </p:txBody>
      </p:sp>
    </p:spTree>
    <p:extLst>
      <p:ext uri="{BB962C8B-B14F-4D97-AF65-F5344CB8AC3E}">
        <p14:creationId xmlns:p14="http://schemas.microsoft.com/office/powerpoint/2010/main" val="228749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1740B-5986-4151-93AD-1B4DB931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53" y="606564"/>
            <a:ext cx="7838694" cy="132556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RESPOSTA HIPERREATIVA AO ESFORÇO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655" y="2043803"/>
            <a:ext cx="7642689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5070BD7-BA46-4CFF-9306-A1000EEE8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934079"/>
              </p:ext>
            </p:extLst>
          </p:nvPr>
        </p:nvGraphicFramePr>
        <p:xfrm>
          <a:off x="750655" y="2385390"/>
          <a:ext cx="7642689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263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95FCCF-4CE6-476B-A0BB-B81C53A2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pt-BR"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 PRESSÓRICA DEPRIMIDA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AB7412-01AA-427D-A2D7-49C9E4D9F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pt-BR" sz="2100">
                <a:latin typeface="Arial" panose="020B0604020202020204" pitchFamily="34" charset="0"/>
                <a:cs typeface="Arial" panose="020B0604020202020204" pitchFamily="34" charset="0"/>
              </a:rPr>
              <a:t>Incremento da PAS &lt; 35 mmHg</a:t>
            </a:r>
          </a:p>
          <a:p>
            <a:endParaRPr lang="pt-BR"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100">
                <a:latin typeface="Arial" panose="020B0604020202020204" pitchFamily="34" charset="0"/>
                <a:cs typeface="Arial" panose="020B0604020202020204" pitchFamily="34" charset="0"/>
              </a:rPr>
              <a:t>Pode representar disfunção contrátil do VE</a:t>
            </a:r>
          </a:p>
          <a:p>
            <a:endParaRPr lang="pt-BR"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100">
                <a:latin typeface="Arial" panose="020B0604020202020204" pitchFamily="34" charset="0"/>
                <a:cs typeface="Arial" panose="020B0604020202020204" pitchFamily="34" charset="0"/>
              </a:rPr>
              <a:t>Mulheres, crianças e adolescentes apresentam variações da PAS no esforço sensivelmente menores que os homens, com elevações discretas e respostas em platô sem significado patológico.</a:t>
            </a:r>
          </a:p>
        </p:txBody>
      </p:sp>
    </p:spTree>
    <p:extLst>
      <p:ext uri="{BB962C8B-B14F-4D97-AF65-F5344CB8AC3E}">
        <p14:creationId xmlns:p14="http://schemas.microsoft.com/office/powerpoint/2010/main" val="314348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pt-BR" sz="31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FREQÊNCIA CARDÍACA DE REPOUSO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pt-BR" sz="2100">
                <a:latin typeface="Arial" pitchFamily="34" charset="0"/>
                <a:cs typeface="Arial" pitchFamily="34" charset="0"/>
              </a:rPr>
              <a:t>Valor normal 50 a 100 bpm</a:t>
            </a:r>
          </a:p>
          <a:p>
            <a:endParaRPr lang="pt-BR" sz="2100">
              <a:latin typeface="Arial" pitchFamily="34" charset="0"/>
              <a:cs typeface="Arial" pitchFamily="34" charset="0"/>
            </a:endParaRPr>
          </a:p>
          <a:p>
            <a:r>
              <a:rPr lang="pt-BR" sz="2100">
                <a:latin typeface="Arial" pitchFamily="34" charset="0"/>
                <a:cs typeface="Arial" pitchFamily="34" charset="0"/>
              </a:rPr>
              <a:t>Bradicardia quando &lt; 50 bpm</a:t>
            </a:r>
          </a:p>
          <a:p>
            <a:endParaRPr lang="pt-BR" sz="2100">
              <a:latin typeface="Arial" pitchFamily="34" charset="0"/>
              <a:cs typeface="Arial" pitchFamily="34" charset="0"/>
            </a:endParaRPr>
          </a:p>
          <a:p>
            <a:r>
              <a:rPr lang="pt-BR" sz="2100">
                <a:latin typeface="Arial" pitchFamily="34" charset="0"/>
                <a:cs typeface="Arial" pitchFamily="34" charset="0"/>
              </a:rPr>
              <a:t>Taquicardia quando &gt; 100 bpm</a:t>
            </a:r>
          </a:p>
          <a:p>
            <a:endParaRPr lang="pt-BR" sz="2100">
              <a:latin typeface="Arial" pitchFamily="34" charset="0"/>
              <a:cs typeface="Arial" pitchFamily="34" charset="0"/>
            </a:endParaRPr>
          </a:p>
          <a:p>
            <a:r>
              <a:rPr lang="pt-BR" sz="2100">
                <a:latin typeface="Arial" pitchFamily="34" charset="0"/>
                <a:cs typeface="Arial" pitchFamily="34" charset="0"/>
              </a:rPr>
              <a:t>Deve ser medida logo cedo ao acordar</a:t>
            </a:r>
          </a:p>
          <a:p>
            <a:endParaRPr lang="pt-BR" sz="2100">
              <a:latin typeface="Arial" pitchFamily="34" charset="0"/>
              <a:cs typeface="Arial" pitchFamily="34" charset="0"/>
            </a:endParaRPr>
          </a:p>
          <a:p>
            <a:r>
              <a:rPr lang="pt-BR" sz="2100">
                <a:latin typeface="Arial" pitchFamily="34" charset="0"/>
                <a:cs typeface="Arial" pitchFamily="34" charset="0"/>
              </a:rPr>
              <a:t>Tende a diminuir com o treinamento</a:t>
            </a:r>
          </a:p>
        </p:txBody>
      </p:sp>
    </p:spTree>
    <p:extLst>
      <p:ext uri="{BB962C8B-B14F-4D97-AF65-F5344CB8AC3E}">
        <p14:creationId xmlns:p14="http://schemas.microsoft.com/office/powerpoint/2010/main" val="1675506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lang="pt-BR" sz="2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FREQUÊNCIA CARDÍACA MÁXIMA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3467263-9DF9-444E-8E1D-2BEA920314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184401"/>
              </p:ext>
            </p:extLst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554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ntent.onlinejacc.org/data/Journals/JAC/22924/10548_g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35"/>
            <a:ext cx="9144000" cy="68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75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pt-BR" sz="28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FREQUÊNCIA CARDÍACA MÁXIMA</a:t>
            </a:r>
            <a:endParaRPr lang="pt-BR" sz="28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pt-BR" sz="2100">
                <a:latin typeface="Arial" pitchFamily="34" charset="0"/>
                <a:cs typeface="Arial" pitchFamily="34" charset="0"/>
              </a:rPr>
              <a:t>Todas as fórmulas de previsão para a frequência cardíaca máxima contêm grandes erros de estimativa quando aplicadas na população geral</a:t>
            </a:r>
          </a:p>
          <a:p>
            <a:endParaRPr lang="pt-BR" sz="2100">
              <a:latin typeface="Arial" pitchFamily="34" charset="0"/>
              <a:cs typeface="Arial" pitchFamily="34" charset="0"/>
            </a:endParaRPr>
          </a:p>
          <a:p>
            <a:r>
              <a:rPr lang="pt-BR" sz="2100">
                <a:latin typeface="Arial" pitchFamily="34" charset="0"/>
                <a:cs typeface="Arial" pitchFamily="34" charset="0"/>
              </a:rPr>
              <a:t>A FC máxima real é específica para a modalidade do exercício</a:t>
            </a:r>
          </a:p>
          <a:p>
            <a:endParaRPr lang="pt-BR" sz="2100">
              <a:latin typeface="Arial" pitchFamily="34" charset="0"/>
              <a:cs typeface="Arial" pitchFamily="34" charset="0"/>
            </a:endParaRPr>
          </a:p>
          <a:p>
            <a:r>
              <a:rPr lang="pt-BR" sz="2100">
                <a:latin typeface="Arial" pitchFamily="34" charset="0"/>
                <a:cs typeface="Arial" pitchFamily="34" charset="0"/>
              </a:rPr>
              <a:t>Portanto é preferível obter a FC máxima real</a:t>
            </a:r>
          </a:p>
        </p:txBody>
      </p:sp>
    </p:spTree>
    <p:extLst>
      <p:ext uri="{BB962C8B-B14F-4D97-AF65-F5344CB8AC3E}">
        <p14:creationId xmlns:p14="http://schemas.microsoft.com/office/powerpoint/2010/main" val="87630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3871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100" b="1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100" b="1">
                <a:latin typeface="Arial" pitchFamily="34" charset="0"/>
                <a:cs typeface="Arial" pitchFamily="34" charset="0"/>
              </a:rPr>
              <a:t>	A FREQÊNCIA CARDÍACA MÁXIMA NÃO MUDA SIGNIFICATIVAMENTE COM O NÍVEL DE TREINAMENTO.</a:t>
            </a:r>
          </a:p>
        </p:txBody>
      </p:sp>
    </p:spTree>
    <p:extLst>
      <p:ext uri="{BB962C8B-B14F-4D97-AF65-F5344CB8AC3E}">
        <p14:creationId xmlns:p14="http://schemas.microsoft.com/office/powerpoint/2010/main" val="256963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2245809"/>
            <a:ext cx="6858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A FREQUÊNCIA CARDÍACA MÁXIMA NÃO DEVE SER ESTIMADA POR FÓRMULAS E SIM MEDIDA EM UM TESTE DE ESFORÇO MÁXIMO.</a:t>
            </a:r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440464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3379" y="0"/>
            <a:ext cx="532062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2290" y="4682920"/>
            <a:ext cx="3392097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0107" y="4682920"/>
            <a:ext cx="4443893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5335901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FREQUÊNCIA CARDÍACA SUB-MÁXIMA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http://i1251.photobucket.com/albums/hh551/vladimirzec/Fiziologija/img3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pt-BR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RECUPERAÇÃO DA FC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pt-BR" sz="2100">
                <a:latin typeface="Arial" pitchFamily="34" charset="0"/>
                <a:cs typeface="Arial" pitchFamily="34" charset="0"/>
              </a:rPr>
              <a:t>Tende a ser mais lenta em cardiopatas e diabéticos </a:t>
            </a:r>
          </a:p>
          <a:p>
            <a:endParaRPr lang="pt-BR" sz="2100">
              <a:latin typeface="Arial" pitchFamily="34" charset="0"/>
              <a:cs typeface="Arial" pitchFamily="34" charset="0"/>
            </a:endParaRPr>
          </a:p>
          <a:p>
            <a:r>
              <a:rPr lang="pt-BR" sz="2100">
                <a:latin typeface="Arial" pitchFamily="34" charset="0"/>
                <a:cs typeface="Arial" pitchFamily="34" charset="0"/>
              </a:rPr>
              <a:t>É um índice de saúde cardiovascular</a:t>
            </a:r>
          </a:p>
          <a:p>
            <a:endParaRPr lang="pt-BR" sz="2100">
              <a:latin typeface="Arial" pitchFamily="34" charset="0"/>
              <a:cs typeface="Arial" pitchFamily="34" charset="0"/>
            </a:endParaRPr>
          </a:p>
          <a:p>
            <a:r>
              <a:rPr lang="pt-BR" sz="2100">
                <a:latin typeface="Arial" pitchFamily="34" charset="0"/>
                <a:cs typeface="Arial" pitchFamily="34" charset="0"/>
              </a:rPr>
              <a:t>Têm correlação direta com o nível de condicionamento aeróbico</a:t>
            </a:r>
          </a:p>
          <a:p>
            <a:endParaRPr lang="pt-BR" sz="2100">
              <a:latin typeface="Arial" pitchFamily="34" charset="0"/>
              <a:cs typeface="Arial" pitchFamily="34" charset="0"/>
            </a:endParaRPr>
          </a:p>
          <a:p>
            <a:r>
              <a:rPr lang="pt-BR" sz="2100">
                <a:latin typeface="Arial" pitchFamily="34" charset="0"/>
                <a:cs typeface="Arial" pitchFamily="34" charset="0"/>
              </a:rPr>
              <a:t>A FC de um atleta treinado retorna ao nível de repouso em muito menos tempo que um indivíduo sedentário</a:t>
            </a:r>
          </a:p>
        </p:txBody>
      </p:sp>
    </p:spTree>
    <p:extLst>
      <p:ext uri="{BB962C8B-B14F-4D97-AF65-F5344CB8AC3E}">
        <p14:creationId xmlns:p14="http://schemas.microsoft.com/office/powerpoint/2010/main" val="11534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CA0CACC-8D84-4CAA-AA8F-C8B001B3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pt-BR"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35F75B-3D8D-456B-8895-A7DC2B1D7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endParaRPr lang="pt-BR"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100">
                <a:latin typeface="Arial" panose="020B0604020202020204" pitchFamily="34" charset="0"/>
                <a:cs typeface="Arial" panose="020B0604020202020204" pitchFamily="34" charset="0"/>
              </a:rPr>
              <a:t>Uma das poucas ferramentas que têm utilidade diagnóstica, prognóstica, de avaliação terapêutica e além disso libera para exercícios físicos e ajuda na prescrição dos mesmos.</a:t>
            </a:r>
          </a:p>
        </p:txBody>
      </p:sp>
    </p:spTree>
    <p:extLst>
      <p:ext uri="{BB962C8B-B14F-4D97-AF65-F5344CB8AC3E}">
        <p14:creationId xmlns:p14="http://schemas.microsoft.com/office/powerpoint/2010/main" val="2173384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RECUPERAÇÃO DA FREQUÊNCIA CARDÍACA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http://i1251.photobucket.com/albums/hh551/vladimirzec/Fiziologija/img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59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heart rate and exercise testing">
            <a:extLst>
              <a:ext uri="{FF2B5EF4-FFF2-40B4-BE49-F238E27FC236}">
                <a16:creationId xmlns:a16="http://schemas.microsoft.com/office/drawing/2014/main" id="{79FA0DEC-AADA-41C7-AC52-EEC1A3619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785706"/>
            <a:ext cx="8178799" cy="528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59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F9ED2A-479D-4DDD-B55E-F65D3264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lang="pt-BR" sz="2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RECUPERAÇÃO DA FC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B9775F0-1A5E-46D2-B23A-72F4CF11F2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963903"/>
              </p:ext>
            </p:extLst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358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F48D32-8DD8-4478-8EAC-FFC3A43F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51" y="365125"/>
            <a:ext cx="7890527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RECUPERAÇÃO LENTA DA FC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044796C-E4BB-47DB-B95D-A565F9F85F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510636"/>
              </p:ext>
            </p:extLst>
          </p:nvPr>
        </p:nvGraphicFramePr>
        <p:xfrm>
          <a:off x="628650" y="2022475"/>
          <a:ext cx="78867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0400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8D2806-E582-4175-BC20-4CC3F4FE1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pt-BR" sz="2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INCOMPETÊNCIA CRONOTRÓPICA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6D231C-6DC0-4F89-96D7-4B47BCF98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pt-BR" sz="2100">
                <a:latin typeface="Arial" panose="020B0604020202020204" pitchFamily="34" charset="0"/>
                <a:cs typeface="Arial" panose="020B0604020202020204" pitchFamily="34" charset="0"/>
              </a:rPr>
              <a:t>Os mecanismos pelos quais o déficit cronotrópico se relacionam a um pior prognóstico não estão bem estabelecidos.</a:t>
            </a:r>
          </a:p>
          <a:p>
            <a:endParaRPr lang="pt-BR"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100">
                <a:latin typeface="Arial" panose="020B0604020202020204" pitchFamily="34" charset="0"/>
                <a:cs typeface="Arial" panose="020B0604020202020204" pitchFamily="34" charset="0"/>
              </a:rPr>
              <a:t>É um preditor independente de morte</a:t>
            </a:r>
          </a:p>
          <a:p>
            <a:endParaRPr lang="pt-BR"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100">
                <a:latin typeface="Arial" panose="020B0604020202020204" pitchFamily="34" charset="0"/>
                <a:cs typeface="Arial" panose="020B0604020202020204" pitchFamily="34" charset="0"/>
              </a:rPr>
              <a:t>A queda da FC com a progressão do esforço é rara e apresenta correlação com isquemia, sendo critério para interrupção.</a:t>
            </a:r>
          </a:p>
          <a:p>
            <a:endParaRPr lang="pt-BR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04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E909C8-0BB9-4710-A756-3EDC4E51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1161"/>
            <a:ext cx="2501695" cy="5403370"/>
          </a:xfrm>
        </p:spPr>
        <p:txBody>
          <a:bodyPr>
            <a:normAutofit/>
          </a:bodyPr>
          <a:lstStyle/>
          <a:p>
            <a:r>
              <a:rPr lang="pt-BR" sz="2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INCOMPETÊNCIA CRONOTRÓPICA</a:t>
            </a:r>
            <a:endParaRPr lang="pt-BR" sz="21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E0A1F5F4-B8A3-4373-9F07-CBA8358E0D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567732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1535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11161"/>
            <a:ext cx="2501695" cy="5403370"/>
          </a:xfrm>
        </p:spPr>
        <p:txBody>
          <a:bodyPr>
            <a:normAutofit/>
          </a:bodyPr>
          <a:lstStyle/>
          <a:p>
            <a:r>
              <a:rPr lang="pt-BR" sz="31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FATORES QUE PODEM MODIFICAR A FC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E796188-3974-4C6B-8D7F-A71E49C2EC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025323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789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0" y="1200180"/>
            <a:ext cx="47974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latin typeface="Arial" pitchFamily="34" charset="0"/>
                <a:cs typeface="Arial" pitchFamily="34" charset="0"/>
              </a:rPr>
              <a:t>	O ciclista Miguel Indurain , cinco vezes vencedor do Tour de France, tinha uma frequência cardíaca em repouso de 28 batimentos por minuto , uma das mais baixas já registrada em um ser humano saudável.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sportsexerciseengineering.files.wordpress.com/2012/08/tumblr_m7xh40ve1v1qzav3to2_4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4" y="1200180"/>
            <a:ext cx="4346575" cy="565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5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FISIOPATOLOGIA ISQUEMIA MIOCARDICA NO ESFORÃO">
            <a:extLst>
              <a:ext uri="{FF2B5EF4-FFF2-40B4-BE49-F238E27FC236}">
                <a16:creationId xmlns:a16="http://schemas.microsoft.com/office/drawing/2014/main" id="{D925A0F4-680F-4219-9B1D-BBB1656E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2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32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t depression">
            <a:extLst>
              <a:ext uri="{FF2B5EF4-FFF2-40B4-BE49-F238E27FC236}">
                <a16:creationId xmlns:a16="http://schemas.microsoft.com/office/drawing/2014/main" id="{88692800-C23C-4F0D-B30C-BB4C1FE7E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813688"/>
            <a:ext cx="8178799" cy="323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58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51C880-F20C-42F5-ACE3-95B96120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lang="pt-BR" sz="3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OBJETIVOS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A01B23A-4DAB-4916-A37A-F97417C569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001666"/>
              </p:ext>
            </p:extLst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098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st depression">
            <a:extLst>
              <a:ext uri="{FF2B5EF4-FFF2-40B4-BE49-F238E27FC236}">
                <a16:creationId xmlns:a16="http://schemas.microsoft.com/office/drawing/2014/main" id="{73C5B5B0-D662-4945-BC4E-EBCDD0B60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292289"/>
            <a:ext cx="8178799" cy="42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05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8EB724C-4EA1-4BBC-BDD7-6EB266FC9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73150"/>
            <a:ext cx="75438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456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992409F-0CF8-47E0-B153-AB1079953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739775"/>
            <a:ext cx="86106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340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7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53489A47-2DF5-40E3-844E-5A11DAB85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077595"/>
            <a:ext cx="8178799" cy="470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28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19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FD6D3E55-8720-417B-B008-3DF42408B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86" y="643467"/>
            <a:ext cx="550142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212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CA603097-5D12-4C9A-9965-134E1F0C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885252"/>
            <a:ext cx="8178799" cy="308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057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lang="pt-BR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ERGOESPIROMETRIA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00650C3-260F-4060-8C0B-9B9DC4DD61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120972"/>
              </p:ext>
            </p:extLst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9765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ANOS 20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53" y="1268760"/>
            <a:ext cx="633670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83568" y="6021288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itchFamily="34" charset="0"/>
                <a:cs typeface="Arial" pitchFamily="34" charset="0"/>
              </a:rPr>
              <a:t>Benedict, Cady. New York, Blanchard, 1912 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44008" y="6021288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itchFamily="34" charset="0"/>
                <a:cs typeface="Arial" pitchFamily="34" charset="0"/>
              </a:rPr>
              <a:t>Hill, </a:t>
            </a:r>
            <a:r>
              <a:rPr lang="pt-BR" sz="1000" b="1" dirty="0" err="1">
                <a:latin typeface="Arial" pitchFamily="34" charset="0"/>
                <a:cs typeface="Arial" pitchFamily="34" charset="0"/>
              </a:rPr>
              <a:t>Lupton</a:t>
            </a:r>
            <a:r>
              <a:rPr lang="pt-BR" sz="1000" b="1" dirty="0">
                <a:latin typeface="Arial" pitchFamily="34" charset="0"/>
                <a:cs typeface="Arial" pitchFamily="34" charset="0"/>
              </a:rPr>
              <a:t>. Quart J </a:t>
            </a:r>
            <a:r>
              <a:rPr lang="pt-BR" sz="1000" b="1" dirty="0" err="1">
                <a:latin typeface="Arial" pitchFamily="34" charset="0"/>
                <a:cs typeface="Arial" pitchFamily="34" charset="0"/>
              </a:rPr>
              <a:t>Med</a:t>
            </a:r>
            <a:r>
              <a:rPr lang="pt-BR" sz="1000" b="1" dirty="0">
                <a:latin typeface="Arial" pitchFamily="34" charset="0"/>
                <a:cs typeface="Arial" pitchFamily="34" charset="0"/>
              </a:rPr>
              <a:t> 1923;16:135-71 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13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ANOS 40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641851" cy="472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5536" y="6165304"/>
            <a:ext cx="4320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itchFamily="34" charset="0"/>
                <a:cs typeface="Arial" pitchFamily="34" charset="0"/>
              </a:rPr>
              <a:t>Bruce et al. J Clin Invest 1948;27:527 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13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Anos 90 e 2000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0768"/>
            <a:ext cx="2548136" cy="315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2749448" cy="555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48" y="1340572"/>
            <a:ext cx="3838776" cy="315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32" y="4480733"/>
            <a:ext cx="2390232" cy="241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98667"/>
            <a:ext cx="3988296" cy="237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16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27DDEA-F496-4925-9427-50C96696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lang="pt-BR" sz="3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OBJETIVOS</a:t>
            </a:r>
            <a:endParaRPr lang="pt-BR" sz="31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81DAEAB-9466-4D8C-805E-07D90369CB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552583"/>
              </p:ext>
            </p:extLst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709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ttlab.com/wp-content/uploads/2014/10/vo2max-ros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43301"/>
            <a:ext cx="4355975" cy="33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ewoteurope.eu/wp-content/uploads/2014/08/PM00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354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esources3.news.com.au/images/2012/07/16/1226426/636179-nick-walsha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43300"/>
            <a:ext cx="5076056" cy="33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467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11161"/>
            <a:ext cx="2501695" cy="54033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CONSUMO MÁXIMO DE OXIGÊNIO </a:t>
            </a:r>
            <a:br>
              <a:rPr lang="pt-BR" sz="3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pt-BR" sz="3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V02 MÁXIMO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802993E-2520-4100-B84C-B86F2C667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614156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9404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1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CONSUMO MÁXIMO DE OXIGÊNIO </a:t>
            </a:r>
            <a:br>
              <a:rPr lang="pt-BR" sz="31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pt-BR" sz="31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V02 MÁXIMO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863" y="640082"/>
            <a:ext cx="5136536" cy="2484884"/>
          </a:xfrm>
        </p:spPr>
        <p:txBody>
          <a:bodyPr anchor="ctr">
            <a:normAutofit/>
          </a:bodyPr>
          <a:lstStyle/>
          <a:p>
            <a:r>
              <a:rPr lang="pt-BR" sz="1700">
                <a:latin typeface="Arial" pitchFamily="34" charset="0"/>
                <a:cs typeface="Arial" pitchFamily="34" charset="0"/>
              </a:rPr>
              <a:t>É o volume de oxigênio que o corpo consegue captar para dentro dos pulmões por meio do sistema cardiovascular e entregar aos músculos para produzir energia e movimento</a:t>
            </a:r>
          </a:p>
          <a:p>
            <a:endParaRPr lang="pt-BR" sz="170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17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physicaltherapyreviewer.files.wordpress.com/2015/04/cropped-whipp-and-wasser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22" y="3798924"/>
            <a:ext cx="5170677" cy="178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562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intilesjunkcopy">
            <a:extLst>
              <a:ext uri="{FF2B5EF4-FFF2-40B4-BE49-F238E27FC236}">
                <a16:creationId xmlns:a16="http://schemas.microsoft.com/office/drawing/2014/main" id="{53287B68-9941-4AC0-86BC-291D87B2D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0"/>
          <a:stretch>
            <a:fillRect/>
          </a:stretch>
        </p:blipFill>
        <p:spPr bwMode="auto">
          <a:xfrm>
            <a:off x="304800" y="250825"/>
            <a:ext cx="8534400" cy="63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4598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6C33E326-6637-43F5-9B52-224FE736A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0" y="643466"/>
            <a:ext cx="771081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192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orkut.com/orkut/photos/RAAAAL6N_EG4TSviVRH2jlCw82tkfx5mUprUIKtD0dAmr4FH8CePfON9EHWOa9vU0MKkhxb6X3Lek5FCps_g4C97qzG-khLGptYhzXMYfGQLm2zTAJtU9VDU3p0KXsh3vFNxpBM0SE_jw4AvZ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42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346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nsultório 2\Pictures\vo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102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" y="0"/>
            <a:ext cx="91328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2821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9175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4.pictures.zimbio.com/gi/Sean+Crooks+Winter+Games+NZ+Day+3+Cross+Country+TNYLeV2wW6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1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REPOUSO X ESFORÇO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No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repouso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seres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humanos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capazes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homeostase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mesmo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doenças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avançadas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 As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alteracoes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aparecer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alguma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carga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esforco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esforço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avaliamos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reservas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fisiológicas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coração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pulmões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capacidade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funcional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que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determinada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através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das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medidas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repouso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/>
          </a:p>
        </p:txBody>
      </p:sp>
      <p:pic>
        <p:nvPicPr>
          <p:cNvPr id="5" name="Picture 10" descr="E%20Richard%20Relax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376264" cy="222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vo2max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0163" y="4451439"/>
            <a:ext cx="1971930" cy="22835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3631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roxy.bigfooty.com/forum/proxy.php?image=http%3A%2F%2Ffiles.campus.edublogs.org%2Fblogs.yis.ac.jp%2Fdist%2F2%2F633%2Ffiles%2F2011%2F10%2FScreen-shot-2011-10-03-at-12.27.09-PM-m44lzk.png&amp;hash=615d2fc90d4e5423137dfb6ef0a6f2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052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LIMIARES VENTILATÓRIOS</a:t>
            </a:r>
            <a:endParaRPr lang="pt-BR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pt-BR" altLang="pt-BR" sz="26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LIMIAR ANAERÓBIO ( primeiro limiar ) </a:t>
            </a:r>
          </a:p>
          <a:p>
            <a:pPr marL="0" indent="0" algn="just">
              <a:buNone/>
            </a:pPr>
            <a:r>
              <a:rPr lang="pt-BR" altLang="pt-BR" sz="2600">
                <a:latin typeface="Arial" panose="020B0604020202020204" pitchFamily="34" charset="0"/>
                <a:cs typeface="Arial" pitchFamily="34" charset="0"/>
              </a:rPr>
              <a:t>Intensidade do exercício a partir da qual o indivíduo passa do metabolismo predominantemente aeróbio para o anaeróbio compensado.</a:t>
            </a:r>
          </a:p>
          <a:p>
            <a:pPr marL="0" indent="0">
              <a:buNone/>
            </a:pPr>
            <a:endParaRPr lang="pt-BR" altLang="pt-BR" sz="2600">
              <a:latin typeface="Arial" panose="020B0604020202020204" pitchFamily="34" charset="0"/>
              <a:cs typeface="Arial" pitchFamily="34" charset="0"/>
            </a:endParaRPr>
          </a:p>
          <a:p>
            <a:r>
              <a:rPr lang="pt-BR" altLang="pt-BR" sz="26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PONTO DE COMPENSAÇÃO RESPIRATÓRIA </a:t>
            </a:r>
          </a:p>
          <a:p>
            <a:pPr marL="0" indent="0">
              <a:buNone/>
            </a:pPr>
            <a:r>
              <a:rPr lang="pt-BR" altLang="pt-BR" sz="26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segundo limiar )</a:t>
            </a:r>
          </a:p>
          <a:p>
            <a:pPr marL="0" indent="0" algn="just">
              <a:buNone/>
            </a:pPr>
            <a:r>
              <a:rPr lang="pt-BR" altLang="pt-BR" sz="2600">
                <a:latin typeface="Arial" pitchFamily="34" charset="0"/>
                <a:cs typeface="Arial" pitchFamily="34" charset="0"/>
              </a:rPr>
              <a:t>Intensidade do exercício a partir da qual o indivíduo passa do metabolismo predominantemente anaeróbio compensado para o anaeróbio descompensado</a:t>
            </a: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218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438912" indent="-320040">
              <a:lnSpc>
                <a:spcPct val="9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O limiar ventilatório um (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LV</a:t>
            </a:r>
            <a:r>
              <a:rPr lang="pt-BR" sz="19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,) caracteriza o limite inferior (exercício de baixa intensidade), predominantemente aeróbio (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Fase I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buFont typeface="Wingdings 2"/>
              <a:buChar char=""/>
              <a:defRPr/>
            </a:pP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é a fase em que se inicia a acidose metabólica compensada (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Fase II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buFont typeface="Wingdings 2"/>
              <a:buChar char=""/>
              <a:defRPr/>
            </a:pP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Ao ultrapassar o limiar ventilatório dois (LV</a:t>
            </a:r>
            <a:r>
              <a:rPr lang="pt-BR" sz="19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,) ou ponto de compensação respiratória [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], caracteriza o predomínio do metabolismo anaeróbio láctico (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Fase III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buFont typeface="Wingdings 2"/>
              <a:buChar char=""/>
              <a:defRPr/>
            </a:pP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momento a partir do qual a acidose metabólica é descompensada (diminui a capacidade tampão do músculo).</a:t>
            </a:r>
          </a:p>
          <a:p>
            <a:pPr>
              <a:lnSpc>
                <a:spcPct val="90000"/>
              </a:lnSpc>
            </a:pP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65825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7"/>
          <p:cNvSpPr>
            <a:spLocks noChangeShapeType="1"/>
          </p:cNvSpPr>
          <p:nvPr/>
        </p:nvSpPr>
        <p:spPr bwMode="auto">
          <a:xfrm>
            <a:off x="1536701" y="1733551"/>
            <a:ext cx="1411" cy="3738563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59" name="Line 8"/>
          <p:cNvSpPr>
            <a:spLocks noChangeShapeType="1"/>
          </p:cNvSpPr>
          <p:nvPr/>
        </p:nvSpPr>
        <p:spPr bwMode="auto">
          <a:xfrm>
            <a:off x="1463323" y="5472114"/>
            <a:ext cx="73378" cy="1587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0" name="Line 9"/>
          <p:cNvSpPr>
            <a:spLocks noChangeShapeType="1"/>
          </p:cNvSpPr>
          <p:nvPr/>
        </p:nvSpPr>
        <p:spPr bwMode="auto">
          <a:xfrm>
            <a:off x="1463323" y="4938714"/>
            <a:ext cx="73378" cy="1587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1" name="Line 10"/>
          <p:cNvSpPr>
            <a:spLocks noChangeShapeType="1"/>
          </p:cNvSpPr>
          <p:nvPr/>
        </p:nvSpPr>
        <p:spPr bwMode="auto">
          <a:xfrm>
            <a:off x="1463323" y="4405314"/>
            <a:ext cx="73378" cy="1587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2" name="Line 11"/>
          <p:cNvSpPr>
            <a:spLocks noChangeShapeType="1"/>
          </p:cNvSpPr>
          <p:nvPr/>
        </p:nvSpPr>
        <p:spPr bwMode="auto">
          <a:xfrm>
            <a:off x="1463323" y="3871914"/>
            <a:ext cx="73378" cy="1587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3" name="Line 12"/>
          <p:cNvSpPr>
            <a:spLocks noChangeShapeType="1"/>
          </p:cNvSpPr>
          <p:nvPr/>
        </p:nvSpPr>
        <p:spPr bwMode="auto">
          <a:xfrm>
            <a:off x="1463323" y="3335339"/>
            <a:ext cx="73378" cy="1587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4" name="Line 13"/>
          <p:cNvSpPr>
            <a:spLocks noChangeShapeType="1"/>
          </p:cNvSpPr>
          <p:nvPr/>
        </p:nvSpPr>
        <p:spPr bwMode="auto">
          <a:xfrm>
            <a:off x="1463323" y="2800350"/>
            <a:ext cx="73378" cy="1588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5" name="Line 14"/>
          <p:cNvSpPr>
            <a:spLocks noChangeShapeType="1"/>
          </p:cNvSpPr>
          <p:nvPr/>
        </p:nvSpPr>
        <p:spPr bwMode="auto">
          <a:xfrm>
            <a:off x="1463323" y="2266950"/>
            <a:ext cx="73378" cy="1588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6" name="Line 15"/>
          <p:cNvSpPr>
            <a:spLocks noChangeShapeType="1"/>
          </p:cNvSpPr>
          <p:nvPr/>
        </p:nvSpPr>
        <p:spPr bwMode="auto">
          <a:xfrm>
            <a:off x="1463323" y="1733550"/>
            <a:ext cx="73378" cy="1588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7" name="Line 16"/>
          <p:cNvSpPr>
            <a:spLocks noChangeShapeType="1"/>
          </p:cNvSpPr>
          <p:nvPr/>
        </p:nvSpPr>
        <p:spPr bwMode="auto">
          <a:xfrm>
            <a:off x="1536700" y="5472114"/>
            <a:ext cx="5740400" cy="1587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8" name="Line 17"/>
          <p:cNvSpPr>
            <a:spLocks noChangeShapeType="1"/>
          </p:cNvSpPr>
          <p:nvPr/>
        </p:nvSpPr>
        <p:spPr bwMode="auto">
          <a:xfrm flipV="1">
            <a:off x="1536701" y="5472113"/>
            <a:ext cx="1411" cy="82550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9" name="Line 24"/>
          <p:cNvSpPr>
            <a:spLocks noChangeShapeType="1"/>
          </p:cNvSpPr>
          <p:nvPr/>
        </p:nvSpPr>
        <p:spPr bwMode="auto">
          <a:xfrm flipV="1">
            <a:off x="7954434" y="5319713"/>
            <a:ext cx="1411" cy="82550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70" name="Line 25"/>
          <p:cNvSpPr>
            <a:spLocks noChangeShapeType="1"/>
          </p:cNvSpPr>
          <p:nvPr/>
        </p:nvSpPr>
        <p:spPr bwMode="auto">
          <a:xfrm flipV="1">
            <a:off x="1947334" y="4405313"/>
            <a:ext cx="818444" cy="533400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71" name="Line 26"/>
          <p:cNvSpPr>
            <a:spLocks noChangeShapeType="1"/>
          </p:cNvSpPr>
          <p:nvPr/>
        </p:nvSpPr>
        <p:spPr bwMode="auto">
          <a:xfrm flipV="1">
            <a:off x="2765778" y="3871913"/>
            <a:ext cx="821267" cy="533400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72" name="Line 27"/>
          <p:cNvSpPr>
            <a:spLocks noChangeShapeType="1"/>
          </p:cNvSpPr>
          <p:nvPr/>
        </p:nvSpPr>
        <p:spPr bwMode="auto">
          <a:xfrm flipV="1">
            <a:off x="3587045" y="3335339"/>
            <a:ext cx="821267" cy="536575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73" name="Line 28"/>
          <p:cNvSpPr>
            <a:spLocks noChangeShapeType="1"/>
          </p:cNvSpPr>
          <p:nvPr/>
        </p:nvSpPr>
        <p:spPr bwMode="auto">
          <a:xfrm flipV="1">
            <a:off x="4408311" y="2800350"/>
            <a:ext cx="818444" cy="534988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74" name="Line 29"/>
          <p:cNvSpPr>
            <a:spLocks noChangeShapeType="1"/>
          </p:cNvSpPr>
          <p:nvPr/>
        </p:nvSpPr>
        <p:spPr bwMode="auto">
          <a:xfrm flipV="1">
            <a:off x="5226756" y="2266950"/>
            <a:ext cx="821267" cy="533400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75" name="Line 30"/>
          <p:cNvSpPr>
            <a:spLocks noChangeShapeType="1"/>
          </p:cNvSpPr>
          <p:nvPr/>
        </p:nvSpPr>
        <p:spPr bwMode="auto">
          <a:xfrm>
            <a:off x="6048022" y="2266950"/>
            <a:ext cx="818444" cy="1588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76" name="Rectangle 31"/>
          <p:cNvSpPr>
            <a:spLocks noChangeArrowheads="1"/>
          </p:cNvSpPr>
          <p:nvPr/>
        </p:nvSpPr>
        <p:spPr bwMode="auto">
          <a:xfrm>
            <a:off x="1903590" y="4889501"/>
            <a:ext cx="86077" cy="984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477" name="Rectangle 32"/>
          <p:cNvSpPr>
            <a:spLocks noChangeArrowheads="1"/>
          </p:cNvSpPr>
          <p:nvPr/>
        </p:nvSpPr>
        <p:spPr bwMode="auto">
          <a:xfrm>
            <a:off x="2722034" y="4356101"/>
            <a:ext cx="87489" cy="984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478" name="Rectangle 33"/>
          <p:cNvSpPr>
            <a:spLocks noChangeArrowheads="1"/>
          </p:cNvSpPr>
          <p:nvPr/>
        </p:nvSpPr>
        <p:spPr bwMode="auto">
          <a:xfrm>
            <a:off x="3543301" y="3822700"/>
            <a:ext cx="86077" cy="968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479" name="Rectangle 34"/>
          <p:cNvSpPr>
            <a:spLocks noChangeArrowheads="1"/>
          </p:cNvSpPr>
          <p:nvPr/>
        </p:nvSpPr>
        <p:spPr bwMode="auto">
          <a:xfrm>
            <a:off x="4364568" y="3286125"/>
            <a:ext cx="86077" cy="968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480" name="Rectangle 35"/>
          <p:cNvSpPr>
            <a:spLocks noChangeArrowheads="1"/>
          </p:cNvSpPr>
          <p:nvPr/>
        </p:nvSpPr>
        <p:spPr bwMode="auto">
          <a:xfrm>
            <a:off x="5183012" y="2752725"/>
            <a:ext cx="87489" cy="968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481" name="Rectangle 36"/>
          <p:cNvSpPr>
            <a:spLocks noChangeArrowheads="1"/>
          </p:cNvSpPr>
          <p:nvPr/>
        </p:nvSpPr>
        <p:spPr bwMode="auto">
          <a:xfrm>
            <a:off x="6004279" y="2217739"/>
            <a:ext cx="86077" cy="984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482" name="Rectangle 37"/>
          <p:cNvSpPr>
            <a:spLocks noChangeArrowheads="1"/>
          </p:cNvSpPr>
          <p:nvPr/>
        </p:nvSpPr>
        <p:spPr bwMode="auto">
          <a:xfrm>
            <a:off x="6822723" y="2217739"/>
            <a:ext cx="87489" cy="984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483" name="Rectangle 38"/>
          <p:cNvSpPr>
            <a:spLocks noChangeArrowheads="1"/>
          </p:cNvSpPr>
          <p:nvPr/>
        </p:nvSpPr>
        <p:spPr bwMode="auto">
          <a:xfrm>
            <a:off x="1230489" y="5324475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</a:rPr>
              <a:t>0</a:t>
            </a:r>
            <a:endParaRPr lang="pt-BR" altLang="pt-BR" b="0"/>
          </a:p>
        </p:txBody>
      </p:sp>
      <p:sp>
        <p:nvSpPr>
          <p:cNvPr id="19484" name="Rectangle 39"/>
          <p:cNvSpPr>
            <a:spLocks noChangeArrowheads="1"/>
          </p:cNvSpPr>
          <p:nvPr/>
        </p:nvSpPr>
        <p:spPr bwMode="auto">
          <a:xfrm>
            <a:off x="1038578" y="4789488"/>
            <a:ext cx="355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</a:rPr>
              <a:t>0.5</a:t>
            </a:r>
            <a:endParaRPr lang="pt-BR" altLang="pt-BR" b="0"/>
          </a:p>
        </p:txBody>
      </p:sp>
      <p:sp>
        <p:nvSpPr>
          <p:cNvPr id="19485" name="Rectangle 40"/>
          <p:cNvSpPr>
            <a:spLocks noChangeArrowheads="1"/>
          </p:cNvSpPr>
          <p:nvPr/>
        </p:nvSpPr>
        <p:spPr bwMode="auto">
          <a:xfrm>
            <a:off x="1230489" y="4256088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</a:rPr>
              <a:t>1</a:t>
            </a:r>
            <a:endParaRPr lang="pt-BR" altLang="pt-BR" b="0"/>
          </a:p>
        </p:txBody>
      </p:sp>
      <p:sp>
        <p:nvSpPr>
          <p:cNvPr id="19486" name="Rectangle 41"/>
          <p:cNvSpPr>
            <a:spLocks noChangeArrowheads="1"/>
          </p:cNvSpPr>
          <p:nvPr/>
        </p:nvSpPr>
        <p:spPr bwMode="auto">
          <a:xfrm>
            <a:off x="1038578" y="3722688"/>
            <a:ext cx="355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</a:rPr>
              <a:t>1.5</a:t>
            </a:r>
            <a:endParaRPr lang="pt-BR" altLang="pt-BR" b="0"/>
          </a:p>
        </p:txBody>
      </p:sp>
      <p:sp>
        <p:nvSpPr>
          <p:cNvPr id="19487" name="Rectangle 42"/>
          <p:cNvSpPr>
            <a:spLocks noChangeArrowheads="1"/>
          </p:cNvSpPr>
          <p:nvPr/>
        </p:nvSpPr>
        <p:spPr bwMode="auto">
          <a:xfrm>
            <a:off x="1230489" y="31861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</a:rPr>
              <a:t>2</a:t>
            </a:r>
            <a:endParaRPr lang="pt-BR" altLang="pt-BR" b="0"/>
          </a:p>
        </p:txBody>
      </p:sp>
      <p:sp>
        <p:nvSpPr>
          <p:cNvPr id="19488" name="Rectangle 43"/>
          <p:cNvSpPr>
            <a:spLocks noChangeArrowheads="1"/>
          </p:cNvSpPr>
          <p:nvPr/>
        </p:nvSpPr>
        <p:spPr bwMode="auto">
          <a:xfrm>
            <a:off x="1038578" y="2652713"/>
            <a:ext cx="355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</a:rPr>
              <a:t>2.5</a:t>
            </a:r>
            <a:endParaRPr lang="pt-BR" altLang="pt-BR" b="0"/>
          </a:p>
        </p:txBody>
      </p:sp>
      <p:sp>
        <p:nvSpPr>
          <p:cNvPr id="19489" name="Rectangle 44"/>
          <p:cNvSpPr>
            <a:spLocks noChangeArrowheads="1"/>
          </p:cNvSpPr>
          <p:nvPr/>
        </p:nvSpPr>
        <p:spPr bwMode="auto">
          <a:xfrm>
            <a:off x="1230489" y="2117725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</a:rPr>
              <a:t>3</a:t>
            </a:r>
            <a:endParaRPr lang="pt-BR" altLang="pt-BR" b="0"/>
          </a:p>
        </p:txBody>
      </p:sp>
      <p:sp>
        <p:nvSpPr>
          <p:cNvPr id="19490" name="Rectangle 45"/>
          <p:cNvSpPr>
            <a:spLocks noChangeArrowheads="1"/>
          </p:cNvSpPr>
          <p:nvPr/>
        </p:nvSpPr>
        <p:spPr bwMode="auto">
          <a:xfrm>
            <a:off x="1038578" y="1584325"/>
            <a:ext cx="355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</a:rPr>
              <a:t>3.5</a:t>
            </a:r>
            <a:endParaRPr lang="pt-BR" altLang="pt-BR" b="0"/>
          </a:p>
        </p:txBody>
      </p:sp>
      <p:sp>
        <p:nvSpPr>
          <p:cNvPr id="19491" name="Rectangle 53"/>
          <p:cNvSpPr>
            <a:spLocks noChangeArrowheads="1"/>
          </p:cNvSpPr>
          <p:nvPr/>
        </p:nvSpPr>
        <p:spPr bwMode="auto">
          <a:xfrm rot="-5400000">
            <a:off x="429683" y="3448150"/>
            <a:ext cx="7662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</a:rPr>
              <a:t>(l/min)</a:t>
            </a:r>
            <a:endParaRPr lang="pt-BR" altLang="pt-BR" b="0"/>
          </a:p>
        </p:txBody>
      </p:sp>
      <p:sp>
        <p:nvSpPr>
          <p:cNvPr id="19492" name="Text Box 3"/>
          <p:cNvSpPr txBox="1">
            <a:spLocks noChangeArrowheads="1"/>
          </p:cNvSpPr>
          <p:nvPr/>
        </p:nvSpPr>
        <p:spPr bwMode="auto">
          <a:xfrm>
            <a:off x="1770945" y="457199"/>
            <a:ext cx="55563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LIMIARES VENTILATÓRIOS</a:t>
            </a:r>
            <a:endParaRPr lang="pt-BR" altLang="pt-BR" sz="3200" dirty="0">
              <a:solidFill>
                <a:srgbClr val="FFFFFF"/>
              </a:solidFill>
            </a:endParaRPr>
          </a:p>
        </p:txBody>
      </p:sp>
      <p:sp>
        <p:nvSpPr>
          <p:cNvPr id="19493" name="Line 4"/>
          <p:cNvSpPr>
            <a:spLocks noChangeShapeType="1"/>
          </p:cNvSpPr>
          <p:nvPr/>
        </p:nvSpPr>
        <p:spPr bwMode="auto">
          <a:xfrm>
            <a:off x="3578578" y="3886200"/>
            <a:ext cx="0" cy="16002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94" name="Line 5"/>
          <p:cNvSpPr>
            <a:spLocks noChangeShapeType="1"/>
          </p:cNvSpPr>
          <p:nvPr/>
        </p:nvSpPr>
        <p:spPr bwMode="auto">
          <a:xfrm>
            <a:off x="5253567" y="2763838"/>
            <a:ext cx="0" cy="2667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95" name="Text Box 55"/>
          <p:cNvSpPr txBox="1">
            <a:spLocks noChangeArrowheads="1"/>
          </p:cNvSpPr>
          <p:nvPr/>
        </p:nvSpPr>
        <p:spPr bwMode="auto">
          <a:xfrm>
            <a:off x="6897511" y="1981200"/>
            <a:ext cx="1359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FFFF"/>
                </a:solidFill>
              </a:rPr>
              <a:t>VO</a:t>
            </a:r>
            <a:r>
              <a:rPr lang="pt-BR" altLang="pt-BR" baseline="-25000">
                <a:solidFill>
                  <a:srgbClr val="FFFFFF"/>
                </a:solidFill>
              </a:rPr>
              <a:t>2</a:t>
            </a:r>
            <a:r>
              <a:rPr lang="pt-BR" altLang="pt-BR">
                <a:solidFill>
                  <a:srgbClr val="FFFFFF"/>
                </a:solidFill>
              </a:rPr>
              <a:t>max</a:t>
            </a:r>
          </a:p>
        </p:txBody>
      </p:sp>
      <p:sp>
        <p:nvSpPr>
          <p:cNvPr id="19496" name="Text Box 56"/>
          <p:cNvSpPr txBox="1">
            <a:spLocks noChangeArrowheads="1"/>
          </p:cNvSpPr>
          <p:nvPr/>
        </p:nvSpPr>
        <p:spPr bwMode="auto">
          <a:xfrm>
            <a:off x="2156178" y="4876800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FFFF"/>
                </a:solidFill>
              </a:rPr>
              <a:t>Aeróbio</a:t>
            </a:r>
          </a:p>
        </p:txBody>
      </p:sp>
      <p:sp>
        <p:nvSpPr>
          <p:cNvPr id="19497" name="Text Box 57"/>
          <p:cNvSpPr txBox="1">
            <a:spLocks noChangeArrowheads="1"/>
          </p:cNvSpPr>
          <p:nvPr/>
        </p:nvSpPr>
        <p:spPr bwMode="auto">
          <a:xfrm>
            <a:off x="3411530" y="3886200"/>
            <a:ext cx="19752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>
                <a:solidFill>
                  <a:srgbClr val="FFFFFF"/>
                </a:solidFill>
              </a:rPr>
              <a:t>Anaeróbio</a:t>
            </a:r>
          </a:p>
          <a:p>
            <a:pPr algn="ctr" eaLnBrk="1" hangingPunct="1"/>
            <a:r>
              <a:rPr lang="pt-BR" altLang="pt-BR" sz="2200">
                <a:solidFill>
                  <a:srgbClr val="FFFFFF"/>
                </a:solidFill>
              </a:rPr>
              <a:t>Compensado</a:t>
            </a:r>
          </a:p>
        </p:txBody>
      </p:sp>
      <p:sp>
        <p:nvSpPr>
          <p:cNvPr id="19498" name="Text Box 58"/>
          <p:cNvSpPr txBox="1">
            <a:spLocks noChangeArrowheads="1"/>
          </p:cNvSpPr>
          <p:nvPr/>
        </p:nvSpPr>
        <p:spPr bwMode="auto">
          <a:xfrm>
            <a:off x="5193777" y="3429000"/>
            <a:ext cx="24465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solidFill>
                  <a:srgbClr val="FFFFFF"/>
                </a:solidFill>
              </a:rPr>
              <a:t>Anaeróbio</a:t>
            </a:r>
          </a:p>
          <a:p>
            <a:pPr algn="ctr" eaLnBrk="1" hangingPunct="1"/>
            <a:r>
              <a:rPr lang="pt-BR" altLang="pt-BR" sz="2200" dirty="0">
                <a:solidFill>
                  <a:srgbClr val="FFFFFF"/>
                </a:solidFill>
              </a:rPr>
              <a:t>Descompensado</a:t>
            </a:r>
          </a:p>
        </p:txBody>
      </p:sp>
      <p:sp>
        <p:nvSpPr>
          <p:cNvPr id="19499" name="Text Box 59"/>
          <p:cNvSpPr txBox="1">
            <a:spLocks noChangeArrowheads="1"/>
          </p:cNvSpPr>
          <p:nvPr/>
        </p:nvSpPr>
        <p:spPr bwMode="auto">
          <a:xfrm>
            <a:off x="2006600" y="384968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 b="0"/>
          </a:p>
        </p:txBody>
      </p:sp>
      <p:sp>
        <p:nvSpPr>
          <p:cNvPr id="19500" name="Text Box 60"/>
          <p:cNvSpPr txBox="1">
            <a:spLocks noChangeArrowheads="1"/>
          </p:cNvSpPr>
          <p:nvPr/>
        </p:nvSpPr>
        <p:spPr bwMode="auto">
          <a:xfrm>
            <a:off x="1938867" y="3849688"/>
            <a:ext cx="1056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/>
              <a:t>Fase I</a:t>
            </a:r>
          </a:p>
        </p:txBody>
      </p:sp>
      <p:sp>
        <p:nvSpPr>
          <p:cNvPr id="19501" name="Text Box 61"/>
          <p:cNvSpPr txBox="1">
            <a:spLocks noChangeArrowheads="1"/>
          </p:cNvSpPr>
          <p:nvPr/>
        </p:nvSpPr>
        <p:spPr bwMode="auto">
          <a:xfrm>
            <a:off x="3485444" y="2667000"/>
            <a:ext cx="1141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/>
              <a:t>Fase II</a:t>
            </a:r>
          </a:p>
        </p:txBody>
      </p:sp>
      <p:sp>
        <p:nvSpPr>
          <p:cNvPr id="19502" name="Text Box 62"/>
          <p:cNvSpPr txBox="1">
            <a:spLocks noChangeArrowheads="1"/>
          </p:cNvSpPr>
          <p:nvPr/>
        </p:nvSpPr>
        <p:spPr bwMode="auto">
          <a:xfrm>
            <a:off x="5271912" y="1752600"/>
            <a:ext cx="12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/>
              <a:t>Fase III</a:t>
            </a:r>
          </a:p>
        </p:txBody>
      </p:sp>
      <p:sp>
        <p:nvSpPr>
          <p:cNvPr id="19503" name="Text Box 63"/>
          <p:cNvSpPr txBox="1">
            <a:spLocks noChangeArrowheads="1"/>
          </p:cNvSpPr>
          <p:nvPr/>
        </p:nvSpPr>
        <p:spPr bwMode="auto">
          <a:xfrm>
            <a:off x="7141805" y="5260976"/>
            <a:ext cx="16097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000"/>
              <a:t>Intensidade</a:t>
            </a:r>
          </a:p>
          <a:p>
            <a:pPr algn="ctr" eaLnBrk="1" hangingPunct="1"/>
            <a:r>
              <a:rPr lang="pt-BR" altLang="pt-BR" sz="2000">
                <a:solidFill>
                  <a:srgbClr val="FFFFFF"/>
                </a:solidFill>
              </a:rPr>
              <a:t>VO</a:t>
            </a:r>
            <a:r>
              <a:rPr lang="pt-BR" altLang="pt-BR" sz="2000" baseline="-25000">
                <a:solidFill>
                  <a:srgbClr val="FFFFFF"/>
                </a:solidFill>
              </a:rPr>
              <a:t>2</a:t>
            </a:r>
          </a:p>
          <a:p>
            <a:pPr algn="ctr" eaLnBrk="1" hangingPunct="1"/>
            <a:r>
              <a:rPr lang="pt-BR" altLang="pt-BR" sz="2000">
                <a:solidFill>
                  <a:srgbClr val="FFFFFF"/>
                </a:solidFill>
              </a:rPr>
              <a:t>FC</a:t>
            </a:r>
          </a:p>
          <a:p>
            <a:pPr algn="ctr" eaLnBrk="1" hangingPunct="1"/>
            <a:r>
              <a:rPr lang="pt-BR" altLang="pt-BR" sz="2000">
                <a:solidFill>
                  <a:srgbClr val="FFFFFF"/>
                </a:solidFill>
              </a:rPr>
              <a:t>%VO</a:t>
            </a:r>
            <a:r>
              <a:rPr lang="pt-BR" altLang="pt-BR" sz="2000" baseline="-25000">
                <a:solidFill>
                  <a:srgbClr val="FFFFFF"/>
                </a:solidFill>
              </a:rPr>
              <a:t>2</a:t>
            </a:r>
            <a:r>
              <a:rPr lang="pt-BR" altLang="pt-BR" sz="2000">
                <a:solidFill>
                  <a:srgbClr val="FFFFFF"/>
                </a:solidFill>
              </a:rPr>
              <a:t>max</a:t>
            </a:r>
          </a:p>
        </p:txBody>
      </p:sp>
      <p:sp>
        <p:nvSpPr>
          <p:cNvPr id="19504" name="Text Box 64"/>
          <p:cNvSpPr txBox="1">
            <a:spLocks noChangeArrowheads="1"/>
          </p:cNvSpPr>
          <p:nvPr/>
        </p:nvSpPr>
        <p:spPr bwMode="auto">
          <a:xfrm>
            <a:off x="3195046" y="5449888"/>
            <a:ext cx="782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dirty="0">
                <a:solidFill>
                  <a:srgbClr val="FF0000"/>
                </a:solidFill>
              </a:rPr>
              <a:t>LV1</a:t>
            </a:r>
          </a:p>
          <a:p>
            <a:pPr algn="ctr" eaLnBrk="1" hangingPunct="1"/>
            <a:r>
              <a:rPr lang="pt-BR" altLang="pt-BR" dirty="0" err="1">
                <a:solidFill>
                  <a:srgbClr val="FF0000"/>
                </a:solidFill>
              </a:rPr>
              <a:t>LAn</a:t>
            </a:r>
            <a:endParaRPr lang="pt-BR" altLang="pt-BR" dirty="0">
              <a:solidFill>
                <a:srgbClr val="FF0000"/>
              </a:solidFill>
            </a:endParaRPr>
          </a:p>
        </p:txBody>
      </p:sp>
      <p:sp>
        <p:nvSpPr>
          <p:cNvPr id="19505" name="Text Box 65"/>
          <p:cNvSpPr txBox="1">
            <a:spLocks noChangeArrowheads="1"/>
          </p:cNvSpPr>
          <p:nvPr/>
        </p:nvSpPr>
        <p:spPr bwMode="auto">
          <a:xfrm>
            <a:off x="4849935" y="5480050"/>
            <a:ext cx="8354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dirty="0">
                <a:solidFill>
                  <a:srgbClr val="FF0000"/>
                </a:solidFill>
              </a:rPr>
              <a:t>LV2</a:t>
            </a:r>
          </a:p>
          <a:p>
            <a:pPr algn="ctr" eaLnBrk="1" hangingPunct="1"/>
            <a:r>
              <a:rPr lang="pt-BR" altLang="pt-BR" dirty="0">
                <a:solidFill>
                  <a:srgbClr val="FF0000"/>
                </a:solidFill>
              </a:rPr>
              <a:t>PCR</a:t>
            </a:r>
          </a:p>
        </p:txBody>
      </p:sp>
    </p:spTree>
    <p:extLst>
      <p:ext uri="{BB962C8B-B14F-4D97-AF65-F5344CB8AC3E}">
        <p14:creationId xmlns:p14="http://schemas.microsoft.com/office/powerpoint/2010/main" val="9097528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8965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ESCALA DE PERCEPÇÃO DE ESFORÇO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3761829" cy="5515694"/>
          </a:xfrm>
        </p:spPr>
      </p:pic>
      <p:pic>
        <p:nvPicPr>
          <p:cNvPr id="6154" name="Picture 10" descr="http://www.ivyrehab.com/wp-content/uploads/2013/10/Borg-scale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5004048" cy="551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200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188890" y="331788"/>
            <a:ext cx="48339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200" dirty="0">
                <a:solidFill>
                  <a:srgbClr val="FFFF00"/>
                </a:solidFill>
              </a:rPr>
              <a:t>LIMIARES DE LACTATO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1567745" y="1822451"/>
            <a:ext cx="1411" cy="35544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1498600" y="5376864"/>
            <a:ext cx="69145" cy="15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498600" y="5021264"/>
            <a:ext cx="69145" cy="15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498600" y="4667250"/>
            <a:ext cx="69145" cy="15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1498600" y="4311650"/>
            <a:ext cx="69145" cy="15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1498600" y="3954464"/>
            <a:ext cx="69145" cy="15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498600" y="3598864"/>
            <a:ext cx="69145" cy="15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1498600" y="3244850"/>
            <a:ext cx="69145" cy="15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498600" y="2887664"/>
            <a:ext cx="69145" cy="15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1498600" y="2532064"/>
            <a:ext cx="69145" cy="15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1498600" y="2178050"/>
            <a:ext cx="69145" cy="15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1498600" y="1822450"/>
            <a:ext cx="69145" cy="15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567745" y="5376864"/>
            <a:ext cx="5520267" cy="15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567745" y="5376864"/>
            <a:ext cx="1411" cy="777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V="1">
            <a:off x="1962856" y="5376864"/>
            <a:ext cx="1411" cy="777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V="1">
            <a:off x="2652889" y="5376864"/>
            <a:ext cx="1412" cy="777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342923" y="5376864"/>
            <a:ext cx="1411" cy="777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V="1">
            <a:off x="4034367" y="5376864"/>
            <a:ext cx="1411" cy="777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V="1">
            <a:off x="4724400" y="5376864"/>
            <a:ext cx="1412" cy="777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414434" y="5376864"/>
            <a:ext cx="1411" cy="777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 flipV="1">
            <a:off x="6104466" y="5376864"/>
            <a:ext cx="1412" cy="777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 flipV="1">
            <a:off x="6793089" y="5376864"/>
            <a:ext cx="1412" cy="777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1913467" y="5129213"/>
            <a:ext cx="690034" cy="698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 flipV="1">
            <a:off x="2603501" y="5021263"/>
            <a:ext cx="688622" cy="1079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flipV="1">
            <a:off x="3292123" y="4879975"/>
            <a:ext cx="690033" cy="1412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 flipV="1">
            <a:off x="3982156" y="4667251"/>
            <a:ext cx="692856" cy="2127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 flipV="1">
            <a:off x="4675012" y="4311650"/>
            <a:ext cx="688622" cy="355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V="1">
            <a:off x="5363634" y="3776664"/>
            <a:ext cx="690033" cy="5349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 flipV="1">
            <a:off x="6053667" y="2178051"/>
            <a:ext cx="690034" cy="15986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1872546" y="5153026"/>
            <a:ext cx="81844" cy="920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2561167" y="5081588"/>
            <a:ext cx="83255" cy="936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3251200" y="4975226"/>
            <a:ext cx="83256" cy="920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3941234" y="4833939"/>
            <a:ext cx="81844" cy="920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4632678" y="4621214"/>
            <a:ext cx="83255" cy="920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322712" y="4264026"/>
            <a:ext cx="83256" cy="936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5960534" y="3810001"/>
            <a:ext cx="81844" cy="920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6702778" y="2132014"/>
            <a:ext cx="81844" cy="920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60" name="Rectangle 40"/>
          <p:cNvSpPr>
            <a:spLocks noChangeArrowheads="1"/>
          </p:cNvSpPr>
          <p:nvPr/>
        </p:nvSpPr>
        <p:spPr bwMode="auto">
          <a:xfrm>
            <a:off x="1277056" y="5235576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0</a:t>
            </a:r>
            <a:endParaRPr lang="pt-BR" altLang="pt-BR"/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1277056" y="4879976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1</a:t>
            </a:r>
            <a:endParaRPr lang="pt-BR" altLang="pt-BR"/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1277056" y="4525964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2</a:t>
            </a:r>
            <a:endParaRPr lang="pt-BR" altLang="pt-BR"/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1277056" y="4168776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3</a:t>
            </a:r>
            <a:endParaRPr lang="pt-BR" altLang="pt-BR"/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1277056" y="3813176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4</a:t>
            </a:r>
            <a:endParaRPr lang="pt-BR" altLang="pt-BR"/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auto">
          <a:xfrm>
            <a:off x="1277056" y="3457576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5</a:t>
            </a:r>
            <a:endParaRPr lang="pt-BR" altLang="pt-BR"/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auto">
          <a:xfrm>
            <a:off x="1277056" y="3103564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6</a:t>
            </a:r>
            <a:endParaRPr lang="pt-BR" altLang="pt-BR"/>
          </a:p>
        </p:txBody>
      </p:sp>
      <p:sp>
        <p:nvSpPr>
          <p:cNvPr id="30767" name="Rectangle 47"/>
          <p:cNvSpPr>
            <a:spLocks noChangeArrowheads="1"/>
          </p:cNvSpPr>
          <p:nvPr/>
        </p:nvSpPr>
        <p:spPr bwMode="auto">
          <a:xfrm>
            <a:off x="1277056" y="2746376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7</a:t>
            </a:r>
            <a:endParaRPr lang="pt-BR" altLang="pt-BR"/>
          </a:p>
        </p:txBody>
      </p:sp>
      <p:sp>
        <p:nvSpPr>
          <p:cNvPr id="30768" name="Rectangle 48"/>
          <p:cNvSpPr>
            <a:spLocks noChangeArrowheads="1"/>
          </p:cNvSpPr>
          <p:nvPr/>
        </p:nvSpPr>
        <p:spPr bwMode="auto">
          <a:xfrm>
            <a:off x="1277056" y="2390776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8</a:t>
            </a:r>
            <a:endParaRPr lang="pt-BR" altLang="pt-BR"/>
          </a:p>
        </p:txBody>
      </p:sp>
      <p:sp>
        <p:nvSpPr>
          <p:cNvPr id="30769" name="Rectangle 49"/>
          <p:cNvSpPr>
            <a:spLocks noChangeArrowheads="1"/>
          </p:cNvSpPr>
          <p:nvPr/>
        </p:nvSpPr>
        <p:spPr bwMode="auto">
          <a:xfrm>
            <a:off x="1277056" y="2036764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9</a:t>
            </a:r>
            <a:endParaRPr lang="pt-BR" altLang="pt-BR"/>
          </a:p>
        </p:txBody>
      </p:sp>
      <p:sp>
        <p:nvSpPr>
          <p:cNvPr id="30770" name="Rectangle 50"/>
          <p:cNvSpPr>
            <a:spLocks noChangeArrowheads="1"/>
          </p:cNvSpPr>
          <p:nvPr/>
        </p:nvSpPr>
        <p:spPr bwMode="auto">
          <a:xfrm>
            <a:off x="1155701" y="1681164"/>
            <a:ext cx="27251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10</a:t>
            </a:r>
            <a:endParaRPr lang="pt-BR" altLang="pt-BR"/>
          </a:p>
        </p:txBody>
      </p:sp>
      <p:sp>
        <p:nvSpPr>
          <p:cNvPr id="30771" name="Rectangle 51"/>
          <p:cNvSpPr>
            <a:spLocks noChangeArrowheads="1"/>
          </p:cNvSpPr>
          <p:nvPr/>
        </p:nvSpPr>
        <p:spPr bwMode="auto">
          <a:xfrm>
            <a:off x="1557867" y="5594351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0</a:t>
            </a:r>
            <a:endParaRPr lang="pt-BR" altLang="pt-BR"/>
          </a:p>
        </p:txBody>
      </p:sp>
      <p:sp>
        <p:nvSpPr>
          <p:cNvPr id="30772" name="Rectangle 52"/>
          <p:cNvSpPr>
            <a:spLocks noChangeArrowheads="1"/>
          </p:cNvSpPr>
          <p:nvPr/>
        </p:nvSpPr>
        <p:spPr bwMode="auto">
          <a:xfrm>
            <a:off x="1859845" y="5594351"/>
            <a:ext cx="27251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50</a:t>
            </a:r>
            <a:endParaRPr lang="pt-BR" altLang="pt-BR"/>
          </a:p>
        </p:txBody>
      </p:sp>
      <p:sp>
        <p:nvSpPr>
          <p:cNvPr id="30773" name="Rectangle 53"/>
          <p:cNvSpPr>
            <a:spLocks noChangeArrowheads="1"/>
          </p:cNvSpPr>
          <p:nvPr/>
        </p:nvSpPr>
        <p:spPr bwMode="auto">
          <a:xfrm>
            <a:off x="2487789" y="5594351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100</a:t>
            </a:r>
            <a:endParaRPr lang="pt-BR" altLang="pt-BR"/>
          </a:p>
        </p:txBody>
      </p:sp>
      <p:sp>
        <p:nvSpPr>
          <p:cNvPr id="30774" name="Rectangle 54"/>
          <p:cNvSpPr>
            <a:spLocks noChangeArrowheads="1"/>
          </p:cNvSpPr>
          <p:nvPr/>
        </p:nvSpPr>
        <p:spPr bwMode="auto">
          <a:xfrm>
            <a:off x="3177823" y="5594351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150</a:t>
            </a:r>
            <a:endParaRPr lang="pt-BR" altLang="pt-BR"/>
          </a:p>
        </p:txBody>
      </p:sp>
      <p:sp>
        <p:nvSpPr>
          <p:cNvPr id="30775" name="Rectangle 55"/>
          <p:cNvSpPr>
            <a:spLocks noChangeArrowheads="1"/>
          </p:cNvSpPr>
          <p:nvPr/>
        </p:nvSpPr>
        <p:spPr bwMode="auto">
          <a:xfrm>
            <a:off x="3869267" y="5594351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200</a:t>
            </a:r>
            <a:endParaRPr lang="pt-BR" altLang="pt-BR"/>
          </a:p>
        </p:txBody>
      </p:sp>
      <p:sp>
        <p:nvSpPr>
          <p:cNvPr id="30776" name="Rectangle 57"/>
          <p:cNvSpPr>
            <a:spLocks noChangeArrowheads="1"/>
          </p:cNvSpPr>
          <p:nvPr/>
        </p:nvSpPr>
        <p:spPr bwMode="auto">
          <a:xfrm>
            <a:off x="5249334" y="5594351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300</a:t>
            </a:r>
            <a:endParaRPr lang="pt-BR" altLang="pt-BR"/>
          </a:p>
        </p:txBody>
      </p:sp>
      <p:sp>
        <p:nvSpPr>
          <p:cNvPr id="30777" name="Rectangle 58"/>
          <p:cNvSpPr>
            <a:spLocks noChangeArrowheads="1"/>
          </p:cNvSpPr>
          <p:nvPr/>
        </p:nvSpPr>
        <p:spPr bwMode="auto">
          <a:xfrm>
            <a:off x="5939367" y="5594351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350</a:t>
            </a:r>
            <a:endParaRPr lang="pt-BR" altLang="pt-BR"/>
          </a:p>
        </p:txBody>
      </p:sp>
      <p:sp>
        <p:nvSpPr>
          <p:cNvPr id="30778" name="Rectangle 59"/>
          <p:cNvSpPr>
            <a:spLocks noChangeArrowheads="1"/>
          </p:cNvSpPr>
          <p:nvPr/>
        </p:nvSpPr>
        <p:spPr bwMode="auto">
          <a:xfrm rot="-5400000">
            <a:off x="575728" y="3452669"/>
            <a:ext cx="73096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(l/min)</a:t>
            </a:r>
            <a:endParaRPr lang="pt-BR" altLang="pt-BR"/>
          </a:p>
        </p:txBody>
      </p:sp>
      <p:sp>
        <p:nvSpPr>
          <p:cNvPr id="30779" name="Text Box 60"/>
          <p:cNvSpPr txBox="1">
            <a:spLocks noChangeArrowheads="1"/>
          </p:cNvSpPr>
          <p:nvPr/>
        </p:nvSpPr>
        <p:spPr bwMode="auto">
          <a:xfrm>
            <a:off x="7148689" y="5297488"/>
            <a:ext cx="1058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/>
              <a:t>Carga</a:t>
            </a:r>
          </a:p>
        </p:txBody>
      </p:sp>
      <p:sp>
        <p:nvSpPr>
          <p:cNvPr id="30780" name="Line 61"/>
          <p:cNvSpPr>
            <a:spLocks noChangeShapeType="1"/>
          </p:cNvSpPr>
          <p:nvPr/>
        </p:nvSpPr>
        <p:spPr bwMode="auto">
          <a:xfrm>
            <a:off x="1557867" y="3886200"/>
            <a:ext cx="433493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81" name="Line 62"/>
          <p:cNvSpPr>
            <a:spLocks noChangeShapeType="1"/>
          </p:cNvSpPr>
          <p:nvPr/>
        </p:nvSpPr>
        <p:spPr bwMode="auto">
          <a:xfrm>
            <a:off x="6028267" y="3886200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82" name="Rectangle 63"/>
          <p:cNvSpPr>
            <a:spLocks noChangeArrowheads="1"/>
          </p:cNvSpPr>
          <p:nvPr/>
        </p:nvSpPr>
        <p:spPr bwMode="auto">
          <a:xfrm>
            <a:off x="6616700" y="5603876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400</a:t>
            </a:r>
            <a:endParaRPr lang="pt-BR" altLang="pt-BR"/>
          </a:p>
        </p:txBody>
      </p:sp>
      <p:sp>
        <p:nvSpPr>
          <p:cNvPr id="30783" name="Text Box 64"/>
          <p:cNvSpPr txBox="1">
            <a:spLocks noChangeArrowheads="1"/>
          </p:cNvSpPr>
          <p:nvPr/>
        </p:nvSpPr>
        <p:spPr bwMode="auto">
          <a:xfrm>
            <a:off x="5607756" y="5907088"/>
            <a:ext cx="731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FFFF"/>
                </a:solidFill>
              </a:rPr>
              <a:t>LL2</a:t>
            </a:r>
          </a:p>
        </p:txBody>
      </p:sp>
      <p:sp>
        <p:nvSpPr>
          <p:cNvPr id="30784" name="Text Box 65"/>
          <p:cNvSpPr txBox="1">
            <a:spLocks noChangeArrowheads="1"/>
          </p:cNvSpPr>
          <p:nvPr/>
        </p:nvSpPr>
        <p:spPr bwMode="auto">
          <a:xfrm>
            <a:off x="2830689" y="3468688"/>
            <a:ext cx="1261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FFFF"/>
                </a:solidFill>
              </a:rPr>
              <a:t>4 mmol</a:t>
            </a:r>
          </a:p>
        </p:txBody>
      </p:sp>
      <p:sp>
        <p:nvSpPr>
          <p:cNvPr id="30785" name="Rectangle 66"/>
          <p:cNvSpPr>
            <a:spLocks noChangeArrowheads="1"/>
          </p:cNvSpPr>
          <p:nvPr/>
        </p:nvSpPr>
        <p:spPr bwMode="auto">
          <a:xfrm>
            <a:off x="541867" y="1447800"/>
            <a:ext cx="8128000" cy="4876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86" name="Line 68"/>
          <p:cNvSpPr>
            <a:spLocks noChangeShapeType="1"/>
          </p:cNvSpPr>
          <p:nvPr/>
        </p:nvSpPr>
        <p:spPr bwMode="auto">
          <a:xfrm>
            <a:off x="5825067" y="5486400"/>
            <a:ext cx="0" cy="381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87" name="Line 69"/>
          <p:cNvSpPr>
            <a:spLocks noChangeShapeType="1"/>
          </p:cNvSpPr>
          <p:nvPr/>
        </p:nvSpPr>
        <p:spPr bwMode="auto">
          <a:xfrm>
            <a:off x="1625600" y="4648200"/>
            <a:ext cx="298026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88" name="Line 70"/>
          <p:cNvSpPr>
            <a:spLocks noChangeShapeType="1"/>
          </p:cNvSpPr>
          <p:nvPr/>
        </p:nvSpPr>
        <p:spPr bwMode="auto">
          <a:xfrm>
            <a:off x="4642556" y="4648200"/>
            <a:ext cx="0" cy="782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89" name="Text Box 71"/>
          <p:cNvSpPr txBox="1">
            <a:spLocks noChangeArrowheads="1"/>
          </p:cNvSpPr>
          <p:nvPr/>
        </p:nvSpPr>
        <p:spPr bwMode="auto">
          <a:xfrm>
            <a:off x="4435123" y="5943600"/>
            <a:ext cx="731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FFFF"/>
                </a:solidFill>
              </a:rPr>
              <a:t>LL1</a:t>
            </a:r>
          </a:p>
        </p:txBody>
      </p:sp>
      <p:sp>
        <p:nvSpPr>
          <p:cNvPr id="30790" name="Line 72"/>
          <p:cNvSpPr>
            <a:spLocks noChangeShapeType="1"/>
          </p:cNvSpPr>
          <p:nvPr/>
        </p:nvSpPr>
        <p:spPr bwMode="auto">
          <a:xfrm>
            <a:off x="4652434" y="5522913"/>
            <a:ext cx="0" cy="381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91" name="Rectangle 73"/>
          <p:cNvSpPr>
            <a:spLocks noChangeArrowheads="1"/>
          </p:cNvSpPr>
          <p:nvPr/>
        </p:nvSpPr>
        <p:spPr bwMode="auto">
          <a:xfrm>
            <a:off x="4559300" y="5594351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900">
                <a:solidFill>
                  <a:srgbClr val="FFFF00"/>
                </a:solidFill>
              </a:rPr>
              <a:t>250</a:t>
            </a:r>
            <a:endParaRPr lang="pt-BR" altLang="pt-BR"/>
          </a:p>
        </p:txBody>
      </p:sp>
      <p:sp>
        <p:nvSpPr>
          <p:cNvPr id="30792" name="Text Box 74"/>
          <p:cNvSpPr txBox="1">
            <a:spLocks noChangeArrowheads="1"/>
          </p:cNvSpPr>
          <p:nvPr/>
        </p:nvSpPr>
        <p:spPr bwMode="auto">
          <a:xfrm>
            <a:off x="2559755" y="4154488"/>
            <a:ext cx="1261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FFFF"/>
                </a:solidFill>
              </a:rPr>
              <a:t>2 mmol</a:t>
            </a:r>
          </a:p>
        </p:txBody>
      </p:sp>
    </p:spTree>
    <p:extLst>
      <p:ext uri="{BB962C8B-B14F-4D97-AF65-F5344CB8AC3E}">
        <p14:creationId xmlns:p14="http://schemas.microsoft.com/office/powerpoint/2010/main" val="42766091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21267" y="304800"/>
            <a:ext cx="8589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3200">
                <a:solidFill>
                  <a:srgbClr val="FFFFFF"/>
                </a:solidFill>
              </a:rPr>
              <a:t>TREINAMENTO COM BASE NOS LIMIARES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536701" y="1276351"/>
            <a:ext cx="1411" cy="3738563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463323" y="5014914"/>
            <a:ext cx="73378" cy="1587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463323" y="4481514"/>
            <a:ext cx="73378" cy="1587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463323" y="3948114"/>
            <a:ext cx="73378" cy="1587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1463323" y="3414714"/>
            <a:ext cx="73378" cy="1587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463323" y="2878139"/>
            <a:ext cx="73378" cy="1587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1463323" y="2343150"/>
            <a:ext cx="73378" cy="1588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1463323" y="1809750"/>
            <a:ext cx="73378" cy="1588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1463323" y="1276350"/>
            <a:ext cx="73378" cy="1588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1536700" y="5014914"/>
            <a:ext cx="5740400" cy="1587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1536701" y="5014913"/>
            <a:ext cx="1411" cy="82550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V="1">
            <a:off x="1947334" y="3948113"/>
            <a:ext cx="818444" cy="533400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V="1">
            <a:off x="2765778" y="3414713"/>
            <a:ext cx="821267" cy="533400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V="1">
            <a:off x="3587045" y="2878139"/>
            <a:ext cx="821267" cy="536575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4408311" y="2343150"/>
            <a:ext cx="818444" cy="534988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5226756" y="1809750"/>
            <a:ext cx="821267" cy="533400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6048022" y="1809750"/>
            <a:ext cx="818444" cy="1588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903590" y="4432301"/>
            <a:ext cx="86077" cy="984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22034" y="3898900"/>
            <a:ext cx="87489" cy="984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543301" y="3365500"/>
            <a:ext cx="86077" cy="968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4364568" y="2828925"/>
            <a:ext cx="86077" cy="968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5183012" y="2295525"/>
            <a:ext cx="87489" cy="968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6004279" y="1760539"/>
            <a:ext cx="86077" cy="984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6822723" y="1760539"/>
            <a:ext cx="87489" cy="984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1230489" y="4867275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</a:rPr>
              <a:t>0</a:t>
            </a:r>
            <a:endParaRPr lang="pt-BR" altLang="pt-BR" b="0"/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1038578" y="4332288"/>
            <a:ext cx="355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</a:rPr>
              <a:t>0.5</a:t>
            </a:r>
            <a:endParaRPr lang="pt-BR" altLang="pt-BR" b="0"/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1230489" y="3798888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</a:rPr>
              <a:t>1</a:t>
            </a:r>
            <a:endParaRPr lang="pt-BR" altLang="pt-BR" b="0"/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1038578" y="3265488"/>
            <a:ext cx="355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</a:rPr>
              <a:t>1.5</a:t>
            </a:r>
            <a:endParaRPr lang="pt-BR" altLang="pt-BR" b="0"/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1230489" y="27289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</a:rPr>
              <a:t>2</a:t>
            </a:r>
            <a:endParaRPr lang="pt-BR" altLang="pt-BR" b="0"/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1038578" y="2195513"/>
            <a:ext cx="355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</a:rPr>
              <a:t>2.5</a:t>
            </a:r>
            <a:endParaRPr lang="pt-BR" altLang="pt-BR" b="0"/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1230489" y="1660525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</a:rPr>
              <a:t>3</a:t>
            </a:r>
            <a:endParaRPr lang="pt-BR" altLang="pt-BR" b="0"/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1038578" y="1127125"/>
            <a:ext cx="355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</a:rPr>
              <a:t>3.5</a:t>
            </a:r>
            <a:endParaRPr lang="pt-BR" altLang="pt-BR" b="0"/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 rot="-5400000">
            <a:off x="429683" y="2990950"/>
            <a:ext cx="7662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</a:rPr>
              <a:t>(l/min)</a:t>
            </a:r>
            <a:endParaRPr lang="pt-BR" altLang="pt-BR" b="0"/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>
            <a:off x="3578578" y="3429000"/>
            <a:ext cx="0" cy="16002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>
            <a:off x="5253567" y="2306638"/>
            <a:ext cx="0" cy="2667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6897511" y="1524000"/>
            <a:ext cx="1359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FFFF"/>
                </a:solidFill>
              </a:rPr>
              <a:t>VO</a:t>
            </a:r>
            <a:r>
              <a:rPr lang="pt-BR" altLang="pt-BR" baseline="-25000">
                <a:solidFill>
                  <a:srgbClr val="FFFFFF"/>
                </a:solidFill>
              </a:rPr>
              <a:t>2</a:t>
            </a:r>
            <a:r>
              <a:rPr lang="pt-BR" altLang="pt-BR">
                <a:solidFill>
                  <a:srgbClr val="FFFFFF"/>
                </a:solidFill>
              </a:rPr>
              <a:t>max</a:t>
            </a:r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2156178" y="4419600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/>
              <a:t>Aeróbio</a:t>
            </a:r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3411530" y="3810000"/>
            <a:ext cx="19752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/>
              <a:t>Anaeróbio</a:t>
            </a:r>
          </a:p>
          <a:p>
            <a:pPr algn="ctr" eaLnBrk="1" hangingPunct="1"/>
            <a:r>
              <a:rPr lang="pt-BR" altLang="pt-BR" sz="2200"/>
              <a:t>Compensado</a:t>
            </a: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5193777" y="2971800"/>
            <a:ext cx="24465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/>
              <a:t>Anaeróbio</a:t>
            </a:r>
          </a:p>
          <a:p>
            <a:pPr algn="ctr" eaLnBrk="1" hangingPunct="1"/>
            <a:r>
              <a:rPr lang="pt-BR" altLang="pt-BR" sz="2200"/>
              <a:t>Descompensado</a:t>
            </a:r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2006600" y="339248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 b="0"/>
          </a:p>
        </p:txBody>
      </p:sp>
      <p:sp>
        <p:nvSpPr>
          <p:cNvPr id="28715" name="Text Box 43"/>
          <p:cNvSpPr txBox="1">
            <a:spLocks noChangeArrowheads="1"/>
          </p:cNvSpPr>
          <p:nvPr/>
        </p:nvSpPr>
        <p:spPr bwMode="auto">
          <a:xfrm>
            <a:off x="2438400" y="4038600"/>
            <a:ext cx="1056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/>
              <a:t>Fase I</a:t>
            </a: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4102101" y="3352800"/>
            <a:ext cx="1141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/>
              <a:t>Fase II</a:t>
            </a:r>
          </a:p>
        </p:txBody>
      </p:sp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5757334" y="2514600"/>
            <a:ext cx="12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/>
              <a:t>Fase III</a:t>
            </a:r>
          </a:p>
        </p:txBody>
      </p:sp>
      <p:sp>
        <p:nvSpPr>
          <p:cNvPr id="28718" name="Text Box 46"/>
          <p:cNvSpPr txBox="1">
            <a:spLocks noChangeArrowheads="1"/>
          </p:cNvSpPr>
          <p:nvPr/>
        </p:nvSpPr>
        <p:spPr bwMode="auto">
          <a:xfrm>
            <a:off x="7354883" y="4800601"/>
            <a:ext cx="1609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000">
                <a:solidFill>
                  <a:srgbClr val="FFFFFF"/>
                </a:solidFill>
              </a:rPr>
              <a:t>Intensidade</a:t>
            </a:r>
          </a:p>
        </p:txBody>
      </p:sp>
      <p:sp>
        <p:nvSpPr>
          <p:cNvPr id="28719" name="Text Box 47"/>
          <p:cNvSpPr txBox="1">
            <a:spLocks noChangeArrowheads="1"/>
          </p:cNvSpPr>
          <p:nvPr/>
        </p:nvSpPr>
        <p:spPr bwMode="auto">
          <a:xfrm>
            <a:off x="3195046" y="5075238"/>
            <a:ext cx="78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rgbClr val="FF0000"/>
                </a:solidFill>
              </a:rPr>
              <a:t>LAn</a:t>
            </a:r>
          </a:p>
        </p:txBody>
      </p: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4849935" y="5105400"/>
            <a:ext cx="835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rgbClr val="FF0000"/>
                </a:solidFill>
              </a:rPr>
              <a:t>PCR</a:t>
            </a:r>
          </a:p>
        </p:txBody>
      </p:sp>
      <p:sp>
        <p:nvSpPr>
          <p:cNvPr id="28721" name="Line 57"/>
          <p:cNvSpPr>
            <a:spLocks noChangeShapeType="1"/>
          </p:cNvSpPr>
          <p:nvPr/>
        </p:nvSpPr>
        <p:spPr bwMode="auto">
          <a:xfrm>
            <a:off x="3589867" y="5638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22" name="Line 58"/>
          <p:cNvSpPr>
            <a:spLocks noChangeShapeType="1"/>
          </p:cNvSpPr>
          <p:nvPr/>
        </p:nvSpPr>
        <p:spPr bwMode="auto">
          <a:xfrm>
            <a:off x="3589867" y="5791200"/>
            <a:ext cx="162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23" name="Line 59"/>
          <p:cNvSpPr>
            <a:spLocks noChangeShapeType="1"/>
          </p:cNvSpPr>
          <p:nvPr/>
        </p:nvSpPr>
        <p:spPr bwMode="auto">
          <a:xfrm>
            <a:off x="5215467" y="5638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24" name="Text Box 60"/>
          <p:cNvSpPr txBox="1">
            <a:spLocks noChangeArrowheads="1"/>
          </p:cNvSpPr>
          <p:nvPr/>
        </p:nvSpPr>
        <p:spPr bwMode="auto">
          <a:xfrm>
            <a:off x="2709334" y="5867400"/>
            <a:ext cx="2856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FFFF"/>
                </a:solidFill>
              </a:rPr>
              <a:t>TREINO AERÓBIO</a:t>
            </a:r>
          </a:p>
        </p:txBody>
      </p:sp>
      <p:sp>
        <p:nvSpPr>
          <p:cNvPr id="28725" name="Text Box 61"/>
          <p:cNvSpPr txBox="1">
            <a:spLocks noChangeArrowheads="1"/>
          </p:cNvSpPr>
          <p:nvPr/>
        </p:nvSpPr>
        <p:spPr bwMode="auto">
          <a:xfrm>
            <a:off x="5350933" y="5867400"/>
            <a:ext cx="3302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FFFF"/>
                </a:solidFill>
              </a:rPr>
              <a:t>TREINO ANAERÓBIO</a:t>
            </a:r>
          </a:p>
        </p:txBody>
      </p:sp>
      <p:sp>
        <p:nvSpPr>
          <p:cNvPr id="28726" name="Line 62"/>
          <p:cNvSpPr>
            <a:spLocks noChangeShapeType="1"/>
          </p:cNvSpPr>
          <p:nvPr/>
        </p:nvSpPr>
        <p:spPr bwMode="auto">
          <a:xfrm>
            <a:off x="5283200" y="5638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27" name="Line 63"/>
          <p:cNvSpPr>
            <a:spLocks noChangeShapeType="1"/>
          </p:cNvSpPr>
          <p:nvPr/>
        </p:nvSpPr>
        <p:spPr bwMode="auto">
          <a:xfrm>
            <a:off x="5283200" y="5791200"/>
            <a:ext cx="18965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28" name="Line 64"/>
          <p:cNvSpPr>
            <a:spLocks noChangeShapeType="1"/>
          </p:cNvSpPr>
          <p:nvPr/>
        </p:nvSpPr>
        <p:spPr bwMode="auto">
          <a:xfrm flipV="1">
            <a:off x="4408311" y="2343150"/>
            <a:ext cx="818444" cy="534988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29" name="Rectangle 65"/>
          <p:cNvSpPr>
            <a:spLocks noChangeArrowheads="1"/>
          </p:cNvSpPr>
          <p:nvPr/>
        </p:nvSpPr>
        <p:spPr bwMode="auto">
          <a:xfrm>
            <a:off x="4364568" y="2828925"/>
            <a:ext cx="86077" cy="968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730" name="Line 66"/>
          <p:cNvSpPr>
            <a:spLocks noChangeShapeType="1"/>
          </p:cNvSpPr>
          <p:nvPr/>
        </p:nvSpPr>
        <p:spPr bwMode="auto">
          <a:xfrm>
            <a:off x="3589867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31" name="Line 67"/>
          <p:cNvSpPr>
            <a:spLocks noChangeShapeType="1"/>
          </p:cNvSpPr>
          <p:nvPr/>
        </p:nvSpPr>
        <p:spPr bwMode="auto">
          <a:xfrm>
            <a:off x="3996267" y="2362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32" name="Line 68"/>
          <p:cNvSpPr>
            <a:spLocks noChangeShapeType="1"/>
          </p:cNvSpPr>
          <p:nvPr/>
        </p:nvSpPr>
        <p:spPr bwMode="auto">
          <a:xfrm>
            <a:off x="4402667" y="1828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33" name="Line 69"/>
          <p:cNvSpPr>
            <a:spLocks noChangeShapeType="1"/>
          </p:cNvSpPr>
          <p:nvPr/>
        </p:nvSpPr>
        <p:spPr bwMode="auto">
          <a:xfrm>
            <a:off x="4944533" y="1447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34" name="Text Box 70"/>
          <p:cNvSpPr txBox="1">
            <a:spLocks noChangeArrowheads="1"/>
          </p:cNvSpPr>
          <p:nvPr/>
        </p:nvSpPr>
        <p:spPr bwMode="auto">
          <a:xfrm>
            <a:off x="2602089" y="2438401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800">
                <a:solidFill>
                  <a:srgbClr val="FFFFFF"/>
                </a:solidFill>
              </a:rPr>
              <a:t>cardiopata</a:t>
            </a:r>
          </a:p>
        </p:txBody>
      </p:sp>
      <p:sp>
        <p:nvSpPr>
          <p:cNvPr id="28735" name="Text Box 71"/>
          <p:cNvSpPr txBox="1">
            <a:spLocks noChangeArrowheads="1"/>
          </p:cNvSpPr>
          <p:nvPr/>
        </p:nvSpPr>
        <p:spPr bwMode="auto">
          <a:xfrm>
            <a:off x="2912533" y="1981201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800">
                <a:solidFill>
                  <a:srgbClr val="FFFFFF"/>
                </a:solidFill>
              </a:rPr>
              <a:t>sedentário</a:t>
            </a:r>
          </a:p>
        </p:txBody>
      </p:sp>
      <p:sp>
        <p:nvSpPr>
          <p:cNvPr id="28736" name="Text Box 72"/>
          <p:cNvSpPr txBox="1">
            <a:spLocks noChangeArrowheads="1"/>
          </p:cNvSpPr>
          <p:nvPr/>
        </p:nvSpPr>
        <p:spPr bwMode="auto">
          <a:xfrm>
            <a:off x="3121378" y="1447801"/>
            <a:ext cx="1685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800">
                <a:solidFill>
                  <a:srgbClr val="FFFFFF"/>
                </a:solidFill>
              </a:rPr>
              <a:t>condicionado</a:t>
            </a:r>
          </a:p>
        </p:txBody>
      </p:sp>
      <p:sp>
        <p:nvSpPr>
          <p:cNvPr id="28737" name="Text Box 73"/>
          <p:cNvSpPr txBox="1">
            <a:spLocks noChangeArrowheads="1"/>
          </p:cNvSpPr>
          <p:nvPr/>
        </p:nvSpPr>
        <p:spPr bwMode="auto">
          <a:xfrm>
            <a:off x="4258733" y="1066801"/>
            <a:ext cx="787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800">
                <a:solidFill>
                  <a:srgbClr val="FFFFFF"/>
                </a:solidFill>
              </a:rPr>
              <a:t>atleta</a:t>
            </a:r>
          </a:p>
        </p:txBody>
      </p:sp>
    </p:spTree>
    <p:extLst>
      <p:ext uri="{BB962C8B-B14F-4D97-AF65-F5344CB8AC3E}">
        <p14:creationId xmlns:p14="http://schemas.microsoft.com/office/powerpoint/2010/main" val="42549971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7B1C7A-4256-4830-9A8E-5D1AAA51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pt-BR"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ICC E MIOCARDIOPATIAS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ED2372-6615-41E0-98C0-037904AFB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pt-BR" altLang="pt-BR" sz="2100">
                <a:latin typeface="Arial" panose="020B0604020202020204" pitchFamily="34" charset="0"/>
                <a:cs typeface="Arial" panose="020B0604020202020204" pitchFamily="34" charset="0"/>
              </a:rPr>
              <a:t>Na IC esta mais indicada a ergometria associada a análise dos gases respiratórios – Ergoespirometria.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BR" altLang="pt-BR"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pt-BR" sz="2100">
                <a:latin typeface="Arial" panose="020B0604020202020204" pitchFamily="34" charset="0"/>
                <a:cs typeface="Arial" panose="020B0604020202020204" pitchFamily="34" charset="0"/>
              </a:rPr>
              <a:t>Avalia : isquemia, classe funcional, indicação de transplante, reabilitação cardíaca, diagnóstioco diferencial da dispnéia ao esforço, com medida direta do VO2 máximo.</a:t>
            </a:r>
          </a:p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5067247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11161"/>
            <a:ext cx="2501695" cy="5403370"/>
          </a:xfrm>
        </p:spPr>
        <p:txBody>
          <a:bodyPr>
            <a:normAutofit/>
          </a:bodyPr>
          <a:lstStyle/>
          <a:p>
            <a:r>
              <a:rPr lang="pt-BR" sz="1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TESTE CARDIOPULMONAR DE ESFORÇO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D9625CC-F081-47C0-95FC-38E8EEE3A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65079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524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itchFamily="34" charset="0"/>
              </a:rPr>
              <a:t>PRINCIPAIS ERGÔMETROS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ESTEIRA ROLANTE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Brasil e EUA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Mais dependente do peso e eficiência biomecânica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Mais fácil adaptação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Dificil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transporte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Risco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quedas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CICLOERGÔMETRO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Europa e Canadá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Quantificação exata da potência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Fácil  medição da PA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Eletrocardiograma melhor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Mais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seguro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062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70" y="15974"/>
            <a:ext cx="3377030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7892"/>
            <a:ext cx="3284279" cy="372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4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88" y="3156942"/>
            <a:ext cx="2922995" cy="370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156942"/>
            <a:ext cx="2915817" cy="367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wimm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62" y="24358"/>
            <a:ext cx="3855613" cy="31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TIPOS DE PROTOCOLOS</a:t>
            </a:r>
            <a:endParaRPr lang="pt-BR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 	</a:t>
            </a:r>
          </a:p>
        </p:txBody>
      </p:sp>
      <p:sp>
        <p:nvSpPr>
          <p:cNvPr id="55299" name="Line 1027"/>
          <p:cNvSpPr>
            <a:spLocks noChangeShapeType="1"/>
          </p:cNvSpPr>
          <p:nvPr/>
        </p:nvSpPr>
        <p:spPr bwMode="auto">
          <a:xfrm>
            <a:off x="5943600" y="2819400"/>
            <a:ext cx="0" cy="2286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0" name="Line 1028"/>
          <p:cNvSpPr>
            <a:spLocks noChangeShapeType="1"/>
          </p:cNvSpPr>
          <p:nvPr/>
        </p:nvSpPr>
        <p:spPr bwMode="auto">
          <a:xfrm>
            <a:off x="5867400" y="5105400"/>
            <a:ext cx="2514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1" name="Line 1029"/>
          <p:cNvSpPr>
            <a:spLocks noChangeShapeType="1"/>
          </p:cNvSpPr>
          <p:nvPr/>
        </p:nvSpPr>
        <p:spPr bwMode="auto">
          <a:xfrm>
            <a:off x="5943600" y="5105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2" name="Line 1030"/>
          <p:cNvSpPr>
            <a:spLocks noChangeShapeType="1"/>
          </p:cNvSpPr>
          <p:nvPr/>
        </p:nvSpPr>
        <p:spPr bwMode="auto">
          <a:xfrm flipV="1">
            <a:off x="6629400" y="2971800"/>
            <a:ext cx="152400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3" name="Text Box 1031"/>
          <p:cNvSpPr txBox="1">
            <a:spLocks noChangeArrowheads="1"/>
          </p:cNvSpPr>
          <p:nvPr/>
        </p:nvSpPr>
        <p:spPr bwMode="auto">
          <a:xfrm>
            <a:off x="4551363" y="4221163"/>
            <a:ext cx="125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WORK </a:t>
            </a:r>
          </a:p>
        </p:txBody>
      </p:sp>
      <p:sp>
        <p:nvSpPr>
          <p:cNvPr id="55304" name="Text Box 1032"/>
          <p:cNvSpPr txBox="1">
            <a:spLocks noChangeArrowheads="1"/>
          </p:cNvSpPr>
          <p:nvPr/>
        </p:nvSpPr>
        <p:spPr bwMode="auto">
          <a:xfrm>
            <a:off x="6324600" y="533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TIME </a:t>
            </a:r>
            <a:endParaRPr lang="en-US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5305" name="Line 1033"/>
          <p:cNvSpPr>
            <a:spLocks noChangeShapeType="1"/>
          </p:cNvSpPr>
          <p:nvPr/>
        </p:nvSpPr>
        <p:spPr bwMode="auto">
          <a:xfrm>
            <a:off x="7467600" y="5562600"/>
            <a:ext cx="457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6" name="Line 1034"/>
          <p:cNvSpPr>
            <a:spLocks noChangeShapeType="1"/>
          </p:cNvSpPr>
          <p:nvPr/>
        </p:nvSpPr>
        <p:spPr bwMode="auto">
          <a:xfrm flipV="1">
            <a:off x="5105400" y="3429000"/>
            <a:ext cx="0" cy="457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7" name="WordArt 1035"/>
          <p:cNvSpPr>
            <a:spLocks noChangeArrowheads="1" noChangeShapeType="1" noTextEdit="1"/>
          </p:cNvSpPr>
          <p:nvPr/>
        </p:nvSpPr>
        <p:spPr bwMode="auto">
          <a:xfrm rot="-2631320">
            <a:off x="6400800" y="3048000"/>
            <a:ext cx="1427163" cy="903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sz="3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FF00">
                        <a:gamma/>
                        <a:tint val="0"/>
                        <a:invGamma/>
                      </a:srgbClr>
                    </a:gs>
                  </a:gsLst>
                  <a:lin ang="803132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RAMP</a:t>
            </a:r>
          </a:p>
        </p:txBody>
      </p:sp>
      <p:sp>
        <p:nvSpPr>
          <p:cNvPr id="55308" name="Line 1036"/>
          <p:cNvSpPr>
            <a:spLocks noChangeShapeType="1"/>
          </p:cNvSpPr>
          <p:nvPr/>
        </p:nvSpPr>
        <p:spPr bwMode="auto">
          <a:xfrm>
            <a:off x="1600200" y="2819400"/>
            <a:ext cx="0" cy="2286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9" name="Line 1037"/>
          <p:cNvSpPr>
            <a:spLocks noChangeShapeType="1"/>
          </p:cNvSpPr>
          <p:nvPr/>
        </p:nvSpPr>
        <p:spPr bwMode="auto">
          <a:xfrm>
            <a:off x="1600200" y="5105400"/>
            <a:ext cx="2514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10" name="Text Box 1038"/>
          <p:cNvSpPr txBox="1">
            <a:spLocks noChangeArrowheads="1"/>
          </p:cNvSpPr>
          <p:nvPr/>
        </p:nvSpPr>
        <p:spPr bwMode="auto">
          <a:xfrm>
            <a:off x="1905000" y="5257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TIME </a:t>
            </a:r>
            <a:endParaRPr lang="en-US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5311" name="Text Box 1039"/>
          <p:cNvSpPr txBox="1">
            <a:spLocks noChangeArrowheads="1"/>
          </p:cNvSpPr>
          <p:nvPr/>
        </p:nvSpPr>
        <p:spPr bwMode="auto">
          <a:xfrm>
            <a:off x="55563" y="4297363"/>
            <a:ext cx="125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WORK </a:t>
            </a:r>
          </a:p>
        </p:txBody>
      </p:sp>
      <p:sp>
        <p:nvSpPr>
          <p:cNvPr id="55312" name="Line 1040"/>
          <p:cNvSpPr>
            <a:spLocks noChangeShapeType="1"/>
          </p:cNvSpPr>
          <p:nvPr/>
        </p:nvSpPr>
        <p:spPr bwMode="auto">
          <a:xfrm flipV="1">
            <a:off x="609600" y="3505200"/>
            <a:ext cx="0" cy="457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13" name="Line 1041"/>
          <p:cNvSpPr>
            <a:spLocks noChangeShapeType="1"/>
          </p:cNvSpPr>
          <p:nvPr/>
        </p:nvSpPr>
        <p:spPr bwMode="auto">
          <a:xfrm>
            <a:off x="3048000" y="5486400"/>
            <a:ext cx="457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14" name="Line 1042"/>
          <p:cNvSpPr>
            <a:spLocks noChangeShapeType="1"/>
          </p:cNvSpPr>
          <p:nvPr/>
        </p:nvSpPr>
        <p:spPr bwMode="auto">
          <a:xfrm>
            <a:off x="1600200" y="51054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15" name="Line 1043"/>
          <p:cNvSpPr>
            <a:spLocks noChangeShapeType="1"/>
          </p:cNvSpPr>
          <p:nvPr/>
        </p:nvSpPr>
        <p:spPr bwMode="auto">
          <a:xfrm flipH="1">
            <a:off x="2057400" y="45720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16" name="Line 1044"/>
          <p:cNvSpPr>
            <a:spLocks noChangeShapeType="1"/>
          </p:cNvSpPr>
          <p:nvPr/>
        </p:nvSpPr>
        <p:spPr bwMode="auto">
          <a:xfrm>
            <a:off x="2057400" y="45720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17" name="Line 1045"/>
          <p:cNvSpPr>
            <a:spLocks noChangeShapeType="1"/>
          </p:cNvSpPr>
          <p:nvPr/>
        </p:nvSpPr>
        <p:spPr bwMode="auto">
          <a:xfrm flipV="1">
            <a:off x="2819400" y="4114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18" name="Line 1046"/>
          <p:cNvSpPr>
            <a:spLocks noChangeShapeType="1"/>
          </p:cNvSpPr>
          <p:nvPr/>
        </p:nvSpPr>
        <p:spPr bwMode="auto">
          <a:xfrm flipV="1">
            <a:off x="2819400" y="4114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19" name="Line 1047"/>
          <p:cNvSpPr>
            <a:spLocks noChangeShapeType="1"/>
          </p:cNvSpPr>
          <p:nvPr/>
        </p:nvSpPr>
        <p:spPr bwMode="auto">
          <a:xfrm flipV="1">
            <a:off x="3505200" y="35814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20" name="Line 1048"/>
          <p:cNvSpPr>
            <a:spLocks noChangeShapeType="1"/>
          </p:cNvSpPr>
          <p:nvPr/>
        </p:nvSpPr>
        <p:spPr bwMode="auto">
          <a:xfrm>
            <a:off x="3505200" y="3581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728725"/>
      </p:ext>
    </p:extLst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2CE6EE6-E8F5-4117-B2CC-BD76FA63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lang="pt-BR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DC3EE910-FBAC-4C8E-8DBF-3DD411124322}"/>
              </a:ext>
            </a:extLst>
          </p:cNvPr>
          <p:cNvSpPr/>
          <p:nvPr/>
        </p:nvSpPr>
        <p:spPr>
          <a:xfrm>
            <a:off x="2286000" y="21363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/>
          </a:p>
        </p:txBody>
      </p: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E024E47B-C572-4DC3-B7C6-10FC80968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633673"/>
              </p:ext>
            </p:extLst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073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C2F676-E652-4FB4-9B34-4D6041CA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1161"/>
            <a:ext cx="2501695" cy="5403370"/>
          </a:xfrm>
        </p:spPr>
        <p:txBody>
          <a:bodyPr>
            <a:normAutofit/>
          </a:bodyPr>
          <a:lstStyle/>
          <a:p>
            <a:r>
              <a:rPr lang="pt-BR" sz="3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PRESSÃO ARTERIAL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ED1BC00-9BF4-4BCD-9588-DC30CEF4D4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335651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404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1209</Words>
  <Application>Microsoft Office PowerPoint</Application>
  <PresentationFormat>Apresentação na tela (4:3)</PresentationFormat>
  <Paragraphs>271</Paragraphs>
  <Slides>60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8" baseType="lpstr">
      <vt:lpstr>Arial</vt:lpstr>
      <vt:lpstr>Calibri</vt:lpstr>
      <vt:lpstr>Impact</vt:lpstr>
      <vt:lpstr>Monotype Sorts</vt:lpstr>
      <vt:lpstr>Tahoma</vt:lpstr>
      <vt:lpstr>Wingdings</vt:lpstr>
      <vt:lpstr>Wingdings 2</vt:lpstr>
      <vt:lpstr>Tema do Office</vt:lpstr>
      <vt:lpstr>TESTE DE ESFORÇO</vt:lpstr>
      <vt:lpstr>IMPORTANTE</vt:lpstr>
      <vt:lpstr>PRINCIPAIS OBJETIVOS</vt:lpstr>
      <vt:lpstr>PRINCIPAIS OBJETIVOS</vt:lpstr>
      <vt:lpstr>REPOUSO X ESFORÇO</vt:lpstr>
      <vt:lpstr>PRINCIPAIS ERGÔMETROS</vt:lpstr>
      <vt:lpstr>TIPOS DE PROTOCOLOS</vt:lpstr>
      <vt:lpstr>PROTOCOLO</vt:lpstr>
      <vt:lpstr>PRESSÃO ARTERIAL</vt:lpstr>
      <vt:lpstr>RESPOSTA HIPERREATIVA AO ESFORÇO</vt:lpstr>
      <vt:lpstr>RESPOSTA PRESSÓRICA DEPRIMIDA</vt:lpstr>
      <vt:lpstr>FREQÊNCIA CARDÍACA DE REPOUSO</vt:lpstr>
      <vt:lpstr>FREQUÊNCIA CARDÍACA MÁXIMA</vt:lpstr>
      <vt:lpstr>Apresentação do PowerPoint</vt:lpstr>
      <vt:lpstr>FREQUÊNCIA CARDÍACA MÁXIMA</vt:lpstr>
      <vt:lpstr>Apresentação do PowerPoint</vt:lpstr>
      <vt:lpstr> A FREQUÊNCIA CARDÍACA MÁXIMA NÃO DEVE SER ESTIMADA POR FÓRMULAS E SIM MEDIDA EM UM TESTE DE ESFORÇO MÁXIMO.</vt:lpstr>
      <vt:lpstr>FREQUÊNCIA CARDÍACA SUB-MÁXIMA</vt:lpstr>
      <vt:lpstr>RECUPERAÇÃO DA FC</vt:lpstr>
      <vt:lpstr>RECUPERAÇÃO DA FREQUÊNCIA CARDÍACA</vt:lpstr>
      <vt:lpstr>Apresentação do PowerPoint</vt:lpstr>
      <vt:lpstr>RECUPERAÇÃO DA FC</vt:lpstr>
      <vt:lpstr>RECUPERAÇÃO LENTA DA FC</vt:lpstr>
      <vt:lpstr>INCOMPETÊNCIA CRONOTRÓPICA</vt:lpstr>
      <vt:lpstr>INCOMPETÊNCIA CRONOTRÓPICA</vt:lpstr>
      <vt:lpstr>FATORES QUE PODEM MODIFICAR A FC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ERGOESPIROMETRIA</vt:lpstr>
      <vt:lpstr>ANOS 20 </vt:lpstr>
      <vt:lpstr>ANOS 40</vt:lpstr>
      <vt:lpstr>Anos 90 e 2000</vt:lpstr>
      <vt:lpstr>Apresentação do PowerPoint</vt:lpstr>
      <vt:lpstr>CONSUMO MÁXIMO DE OXIGÊNIO   V02 MÁXIMO</vt:lpstr>
      <vt:lpstr>CONSUMO MÁXIMO DE OXIGÊNIO   V02 MÁXIMO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LIMIARES VENTILATÓRIOS</vt:lpstr>
      <vt:lpstr>Apresentação do PowerPoint</vt:lpstr>
      <vt:lpstr>Apresentação do PowerPoint</vt:lpstr>
      <vt:lpstr>Apresentação do PowerPoint</vt:lpstr>
      <vt:lpstr>ESCALA DE PERCEPÇÃO DE ESFORÇO</vt:lpstr>
      <vt:lpstr>Apresentação do PowerPoint</vt:lpstr>
      <vt:lpstr>Apresentação do PowerPoint</vt:lpstr>
      <vt:lpstr>ICC E MIOCARDIOPATIAS</vt:lpstr>
      <vt:lpstr>TESTE CARDIOPULMONAR DE ESFORÇO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TESTE DE ESFORÇO</dc:title>
  <dc:creator>FELIPE</dc:creator>
  <cp:lastModifiedBy>FELIPE</cp:lastModifiedBy>
  <cp:revision>2</cp:revision>
  <dcterms:created xsi:type="dcterms:W3CDTF">2018-07-29T10:29:57Z</dcterms:created>
  <dcterms:modified xsi:type="dcterms:W3CDTF">2018-07-29T10:32:22Z</dcterms:modified>
</cp:coreProperties>
</file>