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8"/>
  </p:notesMasterIdLst>
  <p:handoutMasterIdLst>
    <p:handoutMasterId r:id="rId49"/>
  </p:handoutMasterIdLst>
  <p:sldIdLst>
    <p:sldId id="257" r:id="rId2"/>
    <p:sldId id="258" r:id="rId3"/>
    <p:sldId id="416" r:id="rId4"/>
    <p:sldId id="467" r:id="rId5"/>
    <p:sldId id="468" r:id="rId6"/>
    <p:sldId id="469" r:id="rId7"/>
    <p:sldId id="399" r:id="rId8"/>
    <p:sldId id="401" r:id="rId9"/>
    <p:sldId id="403" r:id="rId10"/>
    <p:sldId id="262" r:id="rId11"/>
    <p:sldId id="470" r:id="rId12"/>
    <p:sldId id="445" r:id="rId13"/>
    <p:sldId id="417" r:id="rId14"/>
    <p:sldId id="418" r:id="rId15"/>
    <p:sldId id="419" r:id="rId16"/>
    <p:sldId id="420" r:id="rId17"/>
    <p:sldId id="421" r:id="rId18"/>
    <p:sldId id="422" r:id="rId19"/>
    <p:sldId id="471" r:id="rId20"/>
    <p:sldId id="429" r:id="rId21"/>
    <p:sldId id="430" r:id="rId22"/>
    <p:sldId id="472" r:id="rId23"/>
    <p:sldId id="423" r:id="rId24"/>
    <p:sldId id="409" r:id="rId25"/>
    <p:sldId id="473" r:id="rId26"/>
    <p:sldId id="474" r:id="rId27"/>
    <p:sldId id="405" r:id="rId28"/>
    <p:sldId id="459" r:id="rId29"/>
    <p:sldId id="443" r:id="rId30"/>
    <p:sldId id="454" r:id="rId31"/>
    <p:sldId id="396" r:id="rId32"/>
    <p:sldId id="444" r:id="rId33"/>
    <p:sldId id="437" r:id="rId34"/>
    <p:sldId id="438" r:id="rId35"/>
    <p:sldId id="458" r:id="rId36"/>
    <p:sldId id="440" r:id="rId37"/>
    <p:sldId id="392" r:id="rId38"/>
    <p:sldId id="442" r:id="rId39"/>
    <p:sldId id="386" r:id="rId40"/>
    <p:sldId id="387" r:id="rId41"/>
    <p:sldId id="383" r:id="rId42"/>
    <p:sldId id="381" r:id="rId43"/>
    <p:sldId id="384" r:id="rId44"/>
    <p:sldId id="299" r:id="rId45"/>
    <p:sldId id="316" r:id="rId46"/>
    <p:sldId id="305" r:id="rId4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4660"/>
  </p:normalViewPr>
  <p:slideViewPr>
    <p:cSldViewPr>
      <p:cViewPr>
        <p:scale>
          <a:sx n="70" d="100"/>
          <a:sy n="70" d="100"/>
        </p:scale>
        <p:origin x="931" y="21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D95E5-0962-43EA-86D2-A7CC8C59CD7E}"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4B3B27A6-E156-4EE7-92E8-88AC7C8058A3}">
      <dgm:prSet/>
      <dgm:spPr/>
      <dgm:t>
        <a:bodyPr/>
        <a:lstStyle/>
        <a:p>
          <a:r>
            <a:rPr lang="pt-BR"/>
            <a:t>Segunda causa de mortalidade no mundo</a:t>
          </a:r>
          <a:endParaRPr lang="en-US"/>
        </a:p>
      </dgm:t>
    </dgm:pt>
    <dgm:pt modelId="{E078A7E4-353E-4245-9CB5-3DCAD7EE4DF2}" type="parTrans" cxnId="{5687A3C2-9C82-40AE-88F9-0A82F13D7B8E}">
      <dgm:prSet/>
      <dgm:spPr/>
      <dgm:t>
        <a:bodyPr/>
        <a:lstStyle/>
        <a:p>
          <a:endParaRPr lang="en-US"/>
        </a:p>
      </dgm:t>
    </dgm:pt>
    <dgm:pt modelId="{C4FA81CD-EFC0-4F02-B68B-DFE2524BE797}" type="sibTrans" cxnId="{5687A3C2-9C82-40AE-88F9-0A82F13D7B8E}">
      <dgm:prSet/>
      <dgm:spPr/>
      <dgm:t>
        <a:bodyPr/>
        <a:lstStyle/>
        <a:p>
          <a:endParaRPr lang="en-US"/>
        </a:p>
      </dgm:t>
    </dgm:pt>
    <dgm:pt modelId="{DA087E03-1099-486D-A9E3-E640460BD80F}">
      <dgm:prSet/>
      <dgm:spPr/>
      <dgm:t>
        <a:bodyPr/>
        <a:lstStyle/>
        <a:p>
          <a:r>
            <a:rPr lang="pt-BR"/>
            <a:t>EUA – Prevalência 4,9 milhões / Mortalidade 250.000</a:t>
          </a:r>
          <a:endParaRPr lang="en-US"/>
        </a:p>
      </dgm:t>
    </dgm:pt>
    <dgm:pt modelId="{46C0D05D-8D29-495E-8C00-FFD91DC2EBBE}" type="parTrans" cxnId="{2101AB75-9280-4663-AE38-258B486D71F8}">
      <dgm:prSet/>
      <dgm:spPr/>
      <dgm:t>
        <a:bodyPr/>
        <a:lstStyle/>
        <a:p>
          <a:endParaRPr lang="en-US"/>
        </a:p>
      </dgm:t>
    </dgm:pt>
    <dgm:pt modelId="{4C89694A-94B1-4930-BBCE-90C14E777D20}" type="sibTrans" cxnId="{2101AB75-9280-4663-AE38-258B486D71F8}">
      <dgm:prSet/>
      <dgm:spPr/>
      <dgm:t>
        <a:bodyPr/>
        <a:lstStyle/>
        <a:p>
          <a:endParaRPr lang="en-US"/>
        </a:p>
      </dgm:t>
    </dgm:pt>
    <dgm:pt modelId="{9717ADFD-5F63-422B-A5DA-58BBB2798E73}">
      <dgm:prSet/>
      <dgm:spPr/>
      <dgm:t>
        <a:bodyPr/>
        <a:lstStyle/>
        <a:p>
          <a:r>
            <a:rPr lang="pt-BR"/>
            <a:t>Europa – Prevalência 6,6 milhões / Mortalidade 300.000</a:t>
          </a:r>
          <a:endParaRPr lang="en-US"/>
        </a:p>
      </dgm:t>
    </dgm:pt>
    <dgm:pt modelId="{C217AC2C-C65D-4339-8ABC-DBBFF5BD899A}" type="parTrans" cxnId="{8A718C9B-410B-4959-BDA9-0D62694D3859}">
      <dgm:prSet/>
      <dgm:spPr/>
      <dgm:t>
        <a:bodyPr/>
        <a:lstStyle/>
        <a:p>
          <a:endParaRPr lang="en-US"/>
        </a:p>
      </dgm:t>
    </dgm:pt>
    <dgm:pt modelId="{EE73B890-2483-4C00-87FF-8A24D5438068}" type="sibTrans" cxnId="{8A718C9B-410B-4959-BDA9-0D62694D3859}">
      <dgm:prSet/>
      <dgm:spPr/>
      <dgm:t>
        <a:bodyPr/>
        <a:lstStyle/>
        <a:p>
          <a:endParaRPr lang="en-US"/>
        </a:p>
      </dgm:t>
    </dgm:pt>
    <dgm:pt modelId="{14BB539C-A0AB-43E9-97EE-015613520ADF}" type="pres">
      <dgm:prSet presAssocID="{951D95E5-0962-43EA-86D2-A7CC8C59CD7E}" presName="outerComposite" presStyleCnt="0">
        <dgm:presLayoutVars>
          <dgm:chMax val="5"/>
          <dgm:dir/>
          <dgm:resizeHandles val="exact"/>
        </dgm:presLayoutVars>
      </dgm:prSet>
      <dgm:spPr/>
    </dgm:pt>
    <dgm:pt modelId="{8813252D-68AB-4AA2-969C-5D04903140E3}" type="pres">
      <dgm:prSet presAssocID="{951D95E5-0962-43EA-86D2-A7CC8C59CD7E}" presName="dummyMaxCanvas" presStyleCnt="0">
        <dgm:presLayoutVars/>
      </dgm:prSet>
      <dgm:spPr/>
    </dgm:pt>
    <dgm:pt modelId="{1C061D31-8650-45DA-8C1E-FE7107A34D2E}" type="pres">
      <dgm:prSet presAssocID="{951D95E5-0962-43EA-86D2-A7CC8C59CD7E}" presName="ThreeNodes_1" presStyleLbl="node1" presStyleIdx="0" presStyleCnt="3">
        <dgm:presLayoutVars>
          <dgm:bulletEnabled val="1"/>
        </dgm:presLayoutVars>
      </dgm:prSet>
      <dgm:spPr/>
    </dgm:pt>
    <dgm:pt modelId="{5E07BAC3-68CB-474E-BF56-B8A818CE1DF1}" type="pres">
      <dgm:prSet presAssocID="{951D95E5-0962-43EA-86D2-A7CC8C59CD7E}" presName="ThreeNodes_2" presStyleLbl="node1" presStyleIdx="1" presStyleCnt="3">
        <dgm:presLayoutVars>
          <dgm:bulletEnabled val="1"/>
        </dgm:presLayoutVars>
      </dgm:prSet>
      <dgm:spPr/>
    </dgm:pt>
    <dgm:pt modelId="{8E6E3445-E30A-4DD7-84A6-1194D5F7B83B}" type="pres">
      <dgm:prSet presAssocID="{951D95E5-0962-43EA-86D2-A7CC8C59CD7E}" presName="ThreeNodes_3" presStyleLbl="node1" presStyleIdx="2" presStyleCnt="3">
        <dgm:presLayoutVars>
          <dgm:bulletEnabled val="1"/>
        </dgm:presLayoutVars>
      </dgm:prSet>
      <dgm:spPr/>
    </dgm:pt>
    <dgm:pt modelId="{79A7B17E-5B15-4253-B49A-FB55B1059468}" type="pres">
      <dgm:prSet presAssocID="{951D95E5-0962-43EA-86D2-A7CC8C59CD7E}" presName="ThreeConn_1-2" presStyleLbl="fgAccFollowNode1" presStyleIdx="0" presStyleCnt="2">
        <dgm:presLayoutVars>
          <dgm:bulletEnabled val="1"/>
        </dgm:presLayoutVars>
      </dgm:prSet>
      <dgm:spPr/>
    </dgm:pt>
    <dgm:pt modelId="{E754962A-0653-440D-91BA-406676A094B7}" type="pres">
      <dgm:prSet presAssocID="{951D95E5-0962-43EA-86D2-A7CC8C59CD7E}" presName="ThreeConn_2-3" presStyleLbl="fgAccFollowNode1" presStyleIdx="1" presStyleCnt="2">
        <dgm:presLayoutVars>
          <dgm:bulletEnabled val="1"/>
        </dgm:presLayoutVars>
      </dgm:prSet>
      <dgm:spPr/>
    </dgm:pt>
    <dgm:pt modelId="{26E6071C-1987-4146-90B7-631AA8B2C660}" type="pres">
      <dgm:prSet presAssocID="{951D95E5-0962-43EA-86D2-A7CC8C59CD7E}" presName="ThreeNodes_1_text" presStyleLbl="node1" presStyleIdx="2" presStyleCnt="3">
        <dgm:presLayoutVars>
          <dgm:bulletEnabled val="1"/>
        </dgm:presLayoutVars>
      </dgm:prSet>
      <dgm:spPr/>
    </dgm:pt>
    <dgm:pt modelId="{18773033-E15E-4919-AD6D-20B653B8B609}" type="pres">
      <dgm:prSet presAssocID="{951D95E5-0962-43EA-86D2-A7CC8C59CD7E}" presName="ThreeNodes_2_text" presStyleLbl="node1" presStyleIdx="2" presStyleCnt="3">
        <dgm:presLayoutVars>
          <dgm:bulletEnabled val="1"/>
        </dgm:presLayoutVars>
      </dgm:prSet>
      <dgm:spPr/>
    </dgm:pt>
    <dgm:pt modelId="{A551591D-D0E1-44D4-BBA0-A5E2474C716F}" type="pres">
      <dgm:prSet presAssocID="{951D95E5-0962-43EA-86D2-A7CC8C59CD7E}" presName="ThreeNodes_3_text" presStyleLbl="node1" presStyleIdx="2" presStyleCnt="3">
        <dgm:presLayoutVars>
          <dgm:bulletEnabled val="1"/>
        </dgm:presLayoutVars>
      </dgm:prSet>
      <dgm:spPr/>
    </dgm:pt>
  </dgm:ptLst>
  <dgm:cxnLst>
    <dgm:cxn modelId="{21B8E23C-6EFE-4A74-85D3-4BC98B0E4485}" type="presOf" srcId="{C4FA81CD-EFC0-4F02-B68B-DFE2524BE797}" destId="{79A7B17E-5B15-4253-B49A-FB55B1059468}" srcOrd="0" destOrd="0" presId="urn:microsoft.com/office/officeart/2005/8/layout/vProcess5"/>
    <dgm:cxn modelId="{B0680342-986D-429C-89DE-D25E54DB4A4C}" type="presOf" srcId="{9717ADFD-5F63-422B-A5DA-58BBB2798E73}" destId="{A551591D-D0E1-44D4-BBA0-A5E2474C716F}" srcOrd="1" destOrd="0" presId="urn:microsoft.com/office/officeart/2005/8/layout/vProcess5"/>
    <dgm:cxn modelId="{F64B014A-902F-42BB-8448-B54A98D0193B}" type="presOf" srcId="{951D95E5-0962-43EA-86D2-A7CC8C59CD7E}" destId="{14BB539C-A0AB-43E9-97EE-015613520ADF}" srcOrd="0" destOrd="0" presId="urn:microsoft.com/office/officeart/2005/8/layout/vProcess5"/>
    <dgm:cxn modelId="{7A545C4B-E1E1-4E11-8C58-DA841B1B08DC}" type="presOf" srcId="{4B3B27A6-E156-4EE7-92E8-88AC7C8058A3}" destId="{1C061D31-8650-45DA-8C1E-FE7107A34D2E}" srcOrd="0" destOrd="0" presId="urn:microsoft.com/office/officeart/2005/8/layout/vProcess5"/>
    <dgm:cxn modelId="{2101AB75-9280-4663-AE38-258B486D71F8}" srcId="{951D95E5-0962-43EA-86D2-A7CC8C59CD7E}" destId="{DA087E03-1099-486D-A9E3-E640460BD80F}" srcOrd="1" destOrd="0" parTransId="{46C0D05D-8D29-495E-8C00-FFD91DC2EBBE}" sibTransId="{4C89694A-94B1-4930-BBCE-90C14E777D20}"/>
    <dgm:cxn modelId="{8A6C0580-E649-490D-9935-AD12E6EB6913}" type="presOf" srcId="{9717ADFD-5F63-422B-A5DA-58BBB2798E73}" destId="{8E6E3445-E30A-4DD7-84A6-1194D5F7B83B}" srcOrd="0" destOrd="0" presId="urn:microsoft.com/office/officeart/2005/8/layout/vProcess5"/>
    <dgm:cxn modelId="{0CDA0B87-D4CA-4267-9AC6-546D945B637C}" type="presOf" srcId="{4B3B27A6-E156-4EE7-92E8-88AC7C8058A3}" destId="{26E6071C-1987-4146-90B7-631AA8B2C660}" srcOrd="1" destOrd="0" presId="urn:microsoft.com/office/officeart/2005/8/layout/vProcess5"/>
    <dgm:cxn modelId="{0E562199-23C6-40A6-AACD-BC94D154512E}" type="presOf" srcId="{DA087E03-1099-486D-A9E3-E640460BD80F}" destId="{5E07BAC3-68CB-474E-BF56-B8A818CE1DF1}" srcOrd="0" destOrd="0" presId="urn:microsoft.com/office/officeart/2005/8/layout/vProcess5"/>
    <dgm:cxn modelId="{8A718C9B-410B-4959-BDA9-0D62694D3859}" srcId="{951D95E5-0962-43EA-86D2-A7CC8C59CD7E}" destId="{9717ADFD-5F63-422B-A5DA-58BBB2798E73}" srcOrd="2" destOrd="0" parTransId="{C217AC2C-C65D-4339-8ABC-DBBFF5BD899A}" sibTransId="{EE73B890-2483-4C00-87FF-8A24D5438068}"/>
    <dgm:cxn modelId="{93EE45BF-C8DC-4477-A992-91A9C34D393D}" type="presOf" srcId="{4C89694A-94B1-4930-BBCE-90C14E777D20}" destId="{E754962A-0653-440D-91BA-406676A094B7}" srcOrd="0" destOrd="0" presId="urn:microsoft.com/office/officeart/2005/8/layout/vProcess5"/>
    <dgm:cxn modelId="{5687A3C2-9C82-40AE-88F9-0A82F13D7B8E}" srcId="{951D95E5-0962-43EA-86D2-A7CC8C59CD7E}" destId="{4B3B27A6-E156-4EE7-92E8-88AC7C8058A3}" srcOrd="0" destOrd="0" parTransId="{E078A7E4-353E-4245-9CB5-3DCAD7EE4DF2}" sibTransId="{C4FA81CD-EFC0-4F02-B68B-DFE2524BE797}"/>
    <dgm:cxn modelId="{F0CD23DC-910A-4432-AACC-D7BDDB66C484}" type="presOf" srcId="{DA087E03-1099-486D-A9E3-E640460BD80F}" destId="{18773033-E15E-4919-AD6D-20B653B8B609}" srcOrd="1" destOrd="0" presId="urn:microsoft.com/office/officeart/2005/8/layout/vProcess5"/>
    <dgm:cxn modelId="{A43CC739-C0BC-4E1B-A11C-70B780195F5D}" type="presParOf" srcId="{14BB539C-A0AB-43E9-97EE-015613520ADF}" destId="{8813252D-68AB-4AA2-969C-5D04903140E3}" srcOrd="0" destOrd="0" presId="urn:microsoft.com/office/officeart/2005/8/layout/vProcess5"/>
    <dgm:cxn modelId="{FD791EAC-30D3-48B2-8A40-AB35C4C7AABA}" type="presParOf" srcId="{14BB539C-A0AB-43E9-97EE-015613520ADF}" destId="{1C061D31-8650-45DA-8C1E-FE7107A34D2E}" srcOrd="1" destOrd="0" presId="urn:microsoft.com/office/officeart/2005/8/layout/vProcess5"/>
    <dgm:cxn modelId="{16792708-3916-470E-BD29-0071AB3F5405}" type="presParOf" srcId="{14BB539C-A0AB-43E9-97EE-015613520ADF}" destId="{5E07BAC3-68CB-474E-BF56-B8A818CE1DF1}" srcOrd="2" destOrd="0" presId="urn:microsoft.com/office/officeart/2005/8/layout/vProcess5"/>
    <dgm:cxn modelId="{C6D2A3D8-8127-4302-95FC-D46109F147C7}" type="presParOf" srcId="{14BB539C-A0AB-43E9-97EE-015613520ADF}" destId="{8E6E3445-E30A-4DD7-84A6-1194D5F7B83B}" srcOrd="3" destOrd="0" presId="urn:microsoft.com/office/officeart/2005/8/layout/vProcess5"/>
    <dgm:cxn modelId="{9405F978-2525-4EAF-8503-AD25B642DCC6}" type="presParOf" srcId="{14BB539C-A0AB-43E9-97EE-015613520ADF}" destId="{79A7B17E-5B15-4253-B49A-FB55B1059468}" srcOrd="4" destOrd="0" presId="urn:microsoft.com/office/officeart/2005/8/layout/vProcess5"/>
    <dgm:cxn modelId="{0D9BAEA5-BAD6-44C4-B228-DEA798328D8C}" type="presParOf" srcId="{14BB539C-A0AB-43E9-97EE-015613520ADF}" destId="{E754962A-0653-440D-91BA-406676A094B7}" srcOrd="5" destOrd="0" presId="urn:microsoft.com/office/officeart/2005/8/layout/vProcess5"/>
    <dgm:cxn modelId="{42A96D9A-ACEC-4C78-91EB-24AE8DCB61BD}" type="presParOf" srcId="{14BB539C-A0AB-43E9-97EE-015613520ADF}" destId="{26E6071C-1987-4146-90B7-631AA8B2C660}" srcOrd="6" destOrd="0" presId="urn:microsoft.com/office/officeart/2005/8/layout/vProcess5"/>
    <dgm:cxn modelId="{C117631C-C0C2-4781-B321-B375AC377D15}" type="presParOf" srcId="{14BB539C-A0AB-43E9-97EE-015613520ADF}" destId="{18773033-E15E-4919-AD6D-20B653B8B609}" srcOrd="7" destOrd="0" presId="urn:microsoft.com/office/officeart/2005/8/layout/vProcess5"/>
    <dgm:cxn modelId="{E417D048-C872-4776-AE2F-C392DC3D731E}" type="presParOf" srcId="{14BB539C-A0AB-43E9-97EE-015613520ADF}" destId="{A551591D-D0E1-44D4-BBA0-A5E2474C716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B02B94-23FF-4F9F-9460-A73B7E3FB212}"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9854A9BB-EE3D-4579-94BD-79FDBDE92186}">
      <dgm:prSet/>
      <dgm:spPr/>
      <dgm:t>
        <a:bodyPr/>
        <a:lstStyle/>
        <a:p>
          <a:r>
            <a:rPr lang="pt-BR"/>
            <a:t>É a força ou carga exercida no miocárdio no final da diástole (estiramento das fibras). Pode dizer que se refere a quantidade de volume sanguíneo no ventrículo no final da diástole. </a:t>
          </a:r>
          <a:endParaRPr lang="en-US"/>
        </a:p>
      </dgm:t>
    </dgm:pt>
    <dgm:pt modelId="{97DFE1D6-0256-41C4-AC3D-CB6E07B87BD3}" type="parTrans" cxnId="{B5B93C42-2D35-4523-A288-30E48F10D658}">
      <dgm:prSet/>
      <dgm:spPr/>
      <dgm:t>
        <a:bodyPr/>
        <a:lstStyle/>
        <a:p>
          <a:endParaRPr lang="en-US"/>
        </a:p>
      </dgm:t>
    </dgm:pt>
    <dgm:pt modelId="{5C389427-792A-4133-BE5A-A99FC01E4094}" type="sibTrans" cxnId="{B5B93C42-2D35-4523-A288-30E48F10D658}">
      <dgm:prSet/>
      <dgm:spPr/>
      <dgm:t>
        <a:bodyPr/>
        <a:lstStyle/>
        <a:p>
          <a:endParaRPr lang="en-US"/>
        </a:p>
      </dgm:t>
    </dgm:pt>
    <dgm:pt modelId="{E91BFFFD-BE0C-4902-9485-5EC704C16FD5}">
      <dgm:prSet/>
      <dgm:spPr/>
      <dgm:t>
        <a:bodyPr/>
        <a:lstStyle/>
        <a:p>
          <a:r>
            <a:rPr lang="pt-BR"/>
            <a:t>Refere-se ao máximo de estresse da parede do ventrículo, quando está cheio de sangue (pressão diastólica final).</a:t>
          </a:r>
          <a:endParaRPr lang="en-US"/>
        </a:p>
      </dgm:t>
    </dgm:pt>
    <dgm:pt modelId="{682FE86C-3BE2-4806-8AE5-2C5A8BD013EB}" type="parTrans" cxnId="{5E12C27D-FD4D-498E-9DE6-16AB80C5827F}">
      <dgm:prSet/>
      <dgm:spPr/>
      <dgm:t>
        <a:bodyPr/>
        <a:lstStyle/>
        <a:p>
          <a:endParaRPr lang="en-US"/>
        </a:p>
      </dgm:t>
    </dgm:pt>
    <dgm:pt modelId="{7C88063C-7776-4F77-B395-877D836AD172}" type="sibTrans" cxnId="{5E12C27D-FD4D-498E-9DE6-16AB80C5827F}">
      <dgm:prSet/>
      <dgm:spPr/>
      <dgm:t>
        <a:bodyPr/>
        <a:lstStyle/>
        <a:p>
          <a:endParaRPr lang="en-US"/>
        </a:p>
      </dgm:t>
    </dgm:pt>
    <dgm:pt modelId="{97B46521-3CA9-44B8-8773-C6A3D9A26E09}" type="pres">
      <dgm:prSet presAssocID="{59B02B94-23FF-4F9F-9460-A73B7E3FB212}" presName="vert0" presStyleCnt="0">
        <dgm:presLayoutVars>
          <dgm:dir/>
          <dgm:animOne val="branch"/>
          <dgm:animLvl val="lvl"/>
        </dgm:presLayoutVars>
      </dgm:prSet>
      <dgm:spPr/>
    </dgm:pt>
    <dgm:pt modelId="{9B8CA374-5336-4D6B-9A29-8E0B15662533}" type="pres">
      <dgm:prSet presAssocID="{9854A9BB-EE3D-4579-94BD-79FDBDE92186}" presName="thickLine" presStyleLbl="alignNode1" presStyleIdx="0" presStyleCnt="2"/>
      <dgm:spPr/>
    </dgm:pt>
    <dgm:pt modelId="{D7482157-994C-4379-A911-2B523A010BB6}" type="pres">
      <dgm:prSet presAssocID="{9854A9BB-EE3D-4579-94BD-79FDBDE92186}" presName="horz1" presStyleCnt="0"/>
      <dgm:spPr/>
    </dgm:pt>
    <dgm:pt modelId="{7A1A5D7A-A5DE-4EF3-AB72-67074420D496}" type="pres">
      <dgm:prSet presAssocID="{9854A9BB-EE3D-4579-94BD-79FDBDE92186}" presName="tx1" presStyleLbl="revTx" presStyleIdx="0" presStyleCnt="2"/>
      <dgm:spPr/>
    </dgm:pt>
    <dgm:pt modelId="{53381839-FF3D-4EF3-A53C-B47286A7A075}" type="pres">
      <dgm:prSet presAssocID="{9854A9BB-EE3D-4579-94BD-79FDBDE92186}" presName="vert1" presStyleCnt="0"/>
      <dgm:spPr/>
    </dgm:pt>
    <dgm:pt modelId="{CDB6DED6-BED4-4A5A-8C19-C02AA4CF05D1}" type="pres">
      <dgm:prSet presAssocID="{E91BFFFD-BE0C-4902-9485-5EC704C16FD5}" presName="thickLine" presStyleLbl="alignNode1" presStyleIdx="1" presStyleCnt="2"/>
      <dgm:spPr/>
    </dgm:pt>
    <dgm:pt modelId="{F688DE32-DDD6-49FE-8734-3298AF20150A}" type="pres">
      <dgm:prSet presAssocID="{E91BFFFD-BE0C-4902-9485-5EC704C16FD5}" presName="horz1" presStyleCnt="0"/>
      <dgm:spPr/>
    </dgm:pt>
    <dgm:pt modelId="{F69B738B-DA93-4DCC-ACE6-F524BB56F40E}" type="pres">
      <dgm:prSet presAssocID="{E91BFFFD-BE0C-4902-9485-5EC704C16FD5}" presName="tx1" presStyleLbl="revTx" presStyleIdx="1" presStyleCnt="2"/>
      <dgm:spPr/>
    </dgm:pt>
    <dgm:pt modelId="{B4DB3D5F-7D70-4F7F-9644-27A230145C27}" type="pres">
      <dgm:prSet presAssocID="{E91BFFFD-BE0C-4902-9485-5EC704C16FD5}" presName="vert1" presStyleCnt="0"/>
      <dgm:spPr/>
    </dgm:pt>
  </dgm:ptLst>
  <dgm:cxnLst>
    <dgm:cxn modelId="{591DE526-0BAA-4F1A-86DF-EED6AE701BF4}" type="presOf" srcId="{9854A9BB-EE3D-4579-94BD-79FDBDE92186}" destId="{7A1A5D7A-A5DE-4EF3-AB72-67074420D496}" srcOrd="0" destOrd="0" presId="urn:microsoft.com/office/officeart/2008/layout/LinedList"/>
    <dgm:cxn modelId="{C506DB61-CB52-4FDF-9E9C-D1B2D0437F64}" type="presOf" srcId="{E91BFFFD-BE0C-4902-9485-5EC704C16FD5}" destId="{F69B738B-DA93-4DCC-ACE6-F524BB56F40E}" srcOrd="0" destOrd="0" presId="urn:microsoft.com/office/officeart/2008/layout/LinedList"/>
    <dgm:cxn modelId="{B5B93C42-2D35-4523-A288-30E48F10D658}" srcId="{59B02B94-23FF-4F9F-9460-A73B7E3FB212}" destId="{9854A9BB-EE3D-4579-94BD-79FDBDE92186}" srcOrd="0" destOrd="0" parTransId="{97DFE1D6-0256-41C4-AC3D-CB6E07B87BD3}" sibTransId="{5C389427-792A-4133-BE5A-A99FC01E4094}"/>
    <dgm:cxn modelId="{D9699C51-E44E-40D4-8427-674B1F83732B}" type="presOf" srcId="{59B02B94-23FF-4F9F-9460-A73B7E3FB212}" destId="{97B46521-3CA9-44B8-8773-C6A3D9A26E09}" srcOrd="0" destOrd="0" presId="urn:microsoft.com/office/officeart/2008/layout/LinedList"/>
    <dgm:cxn modelId="{5E12C27D-FD4D-498E-9DE6-16AB80C5827F}" srcId="{59B02B94-23FF-4F9F-9460-A73B7E3FB212}" destId="{E91BFFFD-BE0C-4902-9485-5EC704C16FD5}" srcOrd="1" destOrd="0" parTransId="{682FE86C-3BE2-4806-8AE5-2C5A8BD013EB}" sibTransId="{7C88063C-7776-4F77-B395-877D836AD172}"/>
    <dgm:cxn modelId="{47FF4228-82C5-4B5B-B967-2C8FDD504A52}" type="presParOf" srcId="{97B46521-3CA9-44B8-8773-C6A3D9A26E09}" destId="{9B8CA374-5336-4D6B-9A29-8E0B15662533}" srcOrd="0" destOrd="0" presId="urn:microsoft.com/office/officeart/2008/layout/LinedList"/>
    <dgm:cxn modelId="{5F568B96-42A2-4574-8838-A295B6933898}" type="presParOf" srcId="{97B46521-3CA9-44B8-8773-C6A3D9A26E09}" destId="{D7482157-994C-4379-A911-2B523A010BB6}" srcOrd="1" destOrd="0" presId="urn:microsoft.com/office/officeart/2008/layout/LinedList"/>
    <dgm:cxn modelId="{F09C584F-C53E-4269-8760-5773A8D09F0F}" type="presParOf" srcId="{D7482157-994C-4379-A911-2B523A010BB6}" destId="{7A1A5D7A-A5DE-4EF3-AB72-67074420D496}" srcOrd="0" destOrd="0" presId="urn:microsoft.com/office/officeart/2008/layout/LinedList"/>
    <dgm:cxn modelId="{810CA862-3E13-4B41-917A-C8A7F8ABE91C}" type="presParOf" srcId="{D7482157-994C-4379-A911-2B523A010BB6}" destId="{53381839-FF3D-4EF3-A53C-B47286A7A075}" srcOrd="1" destOrd="0" presId="urn:microsoft.com/office/officeart/2008/layout/LinedList"/>
    <dgm:cxn modelId="{8087657C-1604-4B27-8320-36BE97C128D2}" type="presParOf" srcId="{97B46521-3CA9-44B8-8773-C6A3D9A26E09}" destId="{CDB6DED6-BED4-4A5A-8C19-C02AA4CF05D1}" srcOrd="2" destOrd="0" presId="urn:microsoft.com/office/officeart/2008/layout/LinedList"/>
    <dgm:cxn modelId="{A3F36DFD-462D-49DE-8502-3437BA52D101}" type="presParOf" srcId="{97B46521-3CA9-44B8-8773-C6A3D9A26E09}" destId="{F688DE32-DDD6-49FE-8734-3298AF20150A}" srcOrd="3" destOrd="0" presId="urn:microsoft.com/office/officeart/2008/layout/LinedList"/>
    <dgm:cxn modelId="{4FC3988B-2E65-47EE-9278-F0868F35D7E8}" type="presParOf" srcId="{F688DE32-DDD6-49FE-8734-3298AF20150A}" destId="{F69B738B-DA93-4DCC-ACE6-F524BB56F40E}" srcOrd="0" destOrd="0" presId="urn:microsoft.com/office/officeart/2008/layout/LinedList"/>
    <dgm:cxn modelId="{648E3B7B-A0E7-466C-9150-CA776AE65FBD}" type="presParOf" srcId="{F688DE32-DDD6-49FE-8734-3298AF20150A}" destId="{B4DB3D5F-7D70-4F7F-9644-27A230145C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130D8B-3531-4B2A-854E-02F6C4719E79}"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39CC0723-3358-4C5D-8C8A-B20B7B48FA19}">
      <dgm:prSet/>
      <dgm:spPr/>
      <dgm:t>
        <a:bodyPr/>
        <a:lstStyle/>
        <a:p>
          <a:r>
            <a:rPr lang="pt-BR"/>
            <a:t>A pós-carga se refere a resistência, impedância ou pressão que os ventrículos tem que exercer para ejetar seu volume sanguíneo.</a:t>
          </a:r>
          <a:endParaRPr lang="en-US"/>
        </a:p>
      </dgm:t>
    </dgm:pt>
    <dgm:pt modelId="{FD2F62F4-56A0-4B02-8902-D73470C8A750}" type="parTrans" cxnId="{130E82ED-F1B1-4A74-883C-CA9682F84F68}">
      <dgm:prSet/>
      <dgm:spPr/>
      <dgm:t>
        <a:bodyPr/>
        <a:lstStyle/>
        <a:p>
          <a:endParaRPr lang="en-US"/>
        </a:p>
      </dgm:t>
    </dgm:pt>
    <dgm:pt modelId="{D212268C-47EC-487B-B1E7-8BBC5A9D7C14}" type="sibTrans" cxnId="{130E82ED-F1B1-4A74-883C-CA9682F84F68}">
      <dgm:prSet/>
      <dgm:spPr/>
      <dgm:t>
        <a:bodyPr/>
        <a:lstStyle/>
        <a:p>
          <a:endParaRPr lang="en-US"/>
        </a:p>
      </dgm:t>
    </dgm:pt>
    <dgm:pt modelId="{53C2713B-D1FE-4531-8A03-497102E6E79C}">
      <dgm:prSet/>
      <dgm:spPr/>
      <dgm:t>
        <a:bodyPr/>
        <a:lstStyle/>
        <a:p>
          <a:r>
            <a:rPr lang="pt-BR"/>
            <a:t>É a dificuldade enfrentada pelo ventrículo durante o processo de ejeção.</a:t>
          </a:r>
          <a:endParaRPr lang="en-US"/>
        </a:p>
      </dgm:t>
    </dgm:pt>
    <dgm:pt modelId="{0F0ADE41-2AA6-4D95-8BCA-A4907B3453FC}" type="parTrans" cxnId="{F967D948-04DF-4966-84F4-82ED19F04AE6}">
      <dgm:prSet/>
      <dgm:spPr/>
      <dgm:t>
        <a:bodyPr/>
        <a:lstStyle/>
        <a:p>
          <a:endParaRPr lang="en-US"/>
        </a:p>
      </dgm:t>
    </dgm:pt>
    <dgm:pt modelId="{97892F40-F27F-49F3-956B-9AFA69E53E30}" type="sibTrans" cxnId="{F967D948-04DF-4966-84F4-82ED19F04AE6}">
      <dgm:prSet/>
      <dgm:spPr/>
      <dgm:t>
        <a:bodyPr/>
        <a:lstStyle/>
        <a:p>
          <a:endParaRPr lang="en-US"/>
        </a:p>
      </dgm:t>
    </dgm:pt>
    <dgm:pt modelId="{6E6089C9-66B4-4080-ABD5-2C6A7BFE859C}">
      <dgm:prSet/>
      <dgm:spPr/>
      <dgm:t>
        <a:bodyPr/>
        <a:lstStyle/>
        <a:p>
          <a:r>
            <a:rPr lang="pt-BR"/>
            <a:t>O fator que mais interfere na pós-carga é a resistência vascular periférica.</a:t>
          </a:r>
          <a:endParaRPr lang="en-US"/>
        </a:p>
      </dgm:t>
    </dgm:pt>
    <dgm:pt modelId="{FCAC5C64-7705-4F85-8ACB-35A6FA86874C}" type="parTrans" cxnId="{68D32980-2F84-46BB-9911-977FC7AAEC18}">
      <dgm:prSet/>
      <dgm:spPr/>
      <dgm:t>
        <a:bodyPr/>
        <a:lstStyle/>
        <a:p>
          <a:endParaRPr lang="en-US"/>
        </a:p>
      </dgm:t>
    </dgm:pt>
    <dgm:pt modelId="{D9CDDD88-0930-4ED4-A535-B35D8563E87F}" type="sibTrans" cxnId="{68D32980-2F84-46BB-9911-977FC7AAEC18}">
      <dgm:prSet/>
      <dgm:spPr/>
      <dgm:t>
        <a:bodyPr/>
        <a:lstStyle/>
        <a:p>
          <a:endParaRPr lang="en-US"/>
        </a:p>
      </dgm:t>
    </dgm:pt>
    <dgm:pt modelId="{14BAFC97-BBE6-4404-BE89-06AD9810AB6E}" type="pres">
      <dgm:prSet presAssocID="{CA130D8B-3531-4B2A-854E-02F6C4719E79}" presName="vert0" presStyleCnt="0">
        <dgm:presLayoutVars>
          <dgm:dir/>
          <dgm:animOne val="branch"/>
          <dgm:animLvl val="lvl"/>
        </dgm:presLayoutVars>
      </dgm:prSet>
      <dgm:spPr/>
    </dgm:pt>
    <dgm:pt modelId="{FCF0B068-524D-4AF8-98C9-EB2A68D5D5F9}" type="pres">
      <dgm:prSet presAssocID="{39CC0723-3358-4C5D-8C8A-B20B7B48FA19}" presName="thickLine" presStyleLbl="alignNode1" presStyleIdx="0" presStyleCnt="3"/>
      <dgm:spPr/>
    </dgm:pt>
    <dgm:pt modelId="{76BCCD48-D8A7-4176-87F5-AEB2094B110D}" type="pres">
      <dgm:prSet presAssocID="{39CC0723-3358-4C5D-8C8A-B20B7B48FA19}" presName="horz1" presStyleCnt="0"/>
      <dgm:spPr/>
    </dgm:pt>
    <dgm:pt modelId="{AF536241-7C1B-4ABA-A580-9C27BB21B8AB}" type="pres">
      <dgm:prSet presAssocID="{39CC0723-3358-4C5D-8C8A-B20B7B48FA19}" presName="tx1" presStyleLbl="revTx" presStyleIdx="0" presStyleCnt="3"/>
      <dgm:spPr/>
    </dgm:pt>
    <dgm:pt modelId="{0ADCEE5E-0AAF-4FDC-9DF7-B0323AA6913F}" type="pres">
      <dgm:prSet presAssocID="{39CC0723-3358-4C5D-8C8A-B20B7B48FA19}" presName="vert1" presStyleCnt="0"/>
      <dgm:spPr/>
    </dgm:pt>
    <dgm:pt modelId="{A7080645-D5BE-43B2-890F-CDEC7830092F}" type="pres">
      <dgm:prSet presAssocID="{53C2713B-D1FE-4531-8A03-497102E6E79C}" presName="thickLine" presStyleLbl="alignNode1" presStyleIdx="1" presStyleCnt="3"/>
      <dgm:spPr/>
    </dgm:pt>
    <dgm:pt modelId="{2C8F0C77-A268-484C-A31F-41858B65EF36}" type="pres">
      <dgm:prSet presAssocID="{53C2713B-D1FE-4531-8A03-497102E6E79C}" presName="horz1" presStyleCnt="0"/>
      <dgm:spPr/>
    </dgm:pt>
    <dgm:pt modelId="{C9B12AFB-BF7A-4192-8BFC-64380A2F912F}" type="pres">
      <dgm:prSet presAssocID="{53C2713B-D1FE-4531-8A03-497102E6E79C}" presName="tx1" presStyleLbl="revTx" presStyleIdx="1" presStyleCnt="3"/>
      <dgm:spPr/>
    </dgm:pt>
    <dgm:pt modelId="{AB1F6741-1649-44E6-A6C8-6874F24008C3}" type="pres">
      <dgm:prSet presAssocID="{53C2713B-D1FE-4531-8A03-497102E6E79C}" presName="vert1" presStyleCnt="0"/>
      <dgm:spPr/>
    </dgm:pt>
    <dgm:pt modelId="{97BAE818-17CD-4FEC-9B62-205579880642}" type="pres">
      <dgm:prSet presAssocID="{6E6089C9-66B4-4080-ABD5-2C6A7BFE859C}" presName="thickLine" presStyleLbl="alignNode1" presStyleIdx="2" presStyleCnt="3"/>
      <dgm:spPr/>
    </dgm:pt>
    <dgm:pt modelId="{18D71732-A6F7-4E41-ADBD-52B7C8671AB0}" type="pres">
      <dgm:prSet presAssocID="{6E6089C9-66B4-4080-ABD5-2C6A7BFE859C}" presName="horz1" presStyleCnt="0"/>
      <dgm:spPr/>
    </dgm:pt>
    <dgm:pt modelId="{96AAD26E-E95B-4BC1-806D-FC31F217BA90}" type="pres">
      <dgm:prSet presAssocID="{6E6089C9-66B4-4080-ABD5-2C6A7BFE859C}" presName="tx1" presStyleLbl="revTx" presStyleIdx="2" presStyleCnt="3"/>
      <dgm:spPr/>
    </dgm:pt>
    <dgm:pt modelId="{A24D4B12-E906-469B-AA3F-39014A486328}" type="pres">
      <dgm:prSet presAssocID="{6E6089C9-66B4-4080-ABD5-2C6A7BFE859C}" presName="vert1" presStyleCnt="0"/>
      <dgm:spPr/>
    </dgm:pt>
  </dgm:ptLst>
  <dgm:cxnLst>
    <dgm:cxn modelId="{85F9FD20-B6FC-4E8F-B115-DFBCC0F4872B}" type="presOf" srcId="{39CC0723-3358-4C5D-8C8A-B20B7B48FA19}" destId="{AF536241-7C1B-4ABA-A580-9C27BB21B8AB}" srcOrd="0" destOrd="0" presId="urn:microsoft.com/office/officeart/2008/layout/LinedList"/>
    <dgm:cxn modelId="{B9E6953B-92C3-43D0-8523-0971A4DB5470}" type="presOf" srcId="{6E6089C9-66B4-4080-ABD5-2C6A7BFE859C}" destId="{96AAD26E-E95B-4BC1-806D-FC31F217BA90}" srcOrd="0" destOrd="0" presId="urn:microsoft.com/office/officeart/2008/layout/LinedList"/>
    <dgm:cxn modelId="{EB81B85D-B3F8-418A-9DA7-4D46A7CF1FA7}" type="presOf" srcId="{53C2713B-D1FE-4531-8A03-497102E6E79C}" destId="{C9B12AFB-BF7A-4192-8BFC-64380A2F912F}" srcOrd="0" destOrd="0" presId="urn:microsoft.com/office/officeart/2008/layout/LinedList"/>
    <dgm:cxn modelId="{F967D948-04DF-4966-84F4-82ED19F04AE6}" srcId="{CA130D8B-3531-4B2A-854E-02F6C4719E79}" destId="{53C2713B-D1FE-4531-8A03-497102E6E79C}" srcOrd="1" destOrd="0" parTransId="{0F0ADE41-2AA6-4D95-8BCA-A4907B3453FC}" sibTransId="{97892F40-F27F-49F3-956B-9AFA69E53E30}"/>
    <dgm:cxn modelId="{68D32980-2F84-46BB-9911-977FC7AAEC18}" srcId="{CA130D8B-3531-4B2A-854E-02F6C4719E79}" destId="{6E6089C9-66B4-4080-ABD5-2C6A7BFE859C}" srcOrd="2" destOrd="0" parTransId="{FCAC5C64-7705-4F85-8ACB-35A6FA86874C}" sibTransId="{D9CDDD88-0930-4ED4-A535-B35D8563E87F}"/>
    <dgm:cxn modelId="{51B022B9-169F-4850-96C8-57469DA46256}" type="presOf" srcId="{CA130D8B-3531-4B2A-854E-02F6C4719E79}" destId="{14BAFC97-BBE6-4404-BE89-06AD9810AB6E}" srcOrd="0" destOrd="0" presId="urn:microsoft.com/office/officeart/2008/layout/LinedList"/>
    <dgm:cxn modelId="{130E82ED-F1B1-4A74-883C-CA9682F84F68}" srcId="{CA130D8B-3531-4B2A-854E-02F6C4719E79}" destId="{39CC0723-3358-4C5D-8C8A-B20B7B48FA19}" srcOrd="0" destOrd="0" parTransId="{FD2F62F4-56A0-4B02-8902-D73470C8A750}" sibTransId="{D212268C-47EC-487B-B1E7-8BBC5A9D7C14}"/>
    <dgm:cxn modelId="{2F2AD349-005A-440A-9354-B1115ACFCFE3}" type="presParOf" srcId="{14BAFC97-BBE6-4404-BE89-06AD9810AB6E}" destId="{FCF0B068-524D-4AF8-98C9-EB2A68D5D5F9}" srcOrd="0" destOrd="0" presId="urn:microsoft.com/office/officeart/2008/layout/LinedList"/>
    <dgm:cxn modelId="{C6DD1846-D7D9-475A-B2D3-259104BB6C74}" type="presParOf" srcId="{14BAFC97-BBE6-4404-BE89-06AD9810AB6E}" destId="{76BCCD48-D8A7-4176-87F5-AEB2094B110D}" srcOrd="1" destOrd="0" presId="urn:microsoft.com/office/officeart/2008/layout/LinedList"/>
    <dgm:cxn modelId="{EDE70C8A-C2DE-4EF9-B5A7-196944889704}" type="presParOf" srcId="{76BCCD48-D8A7-4176-87F5-AEB2094B110D}" destId="{AF536241-7C1B-4ABA-A580-9C27BB21B8AB}" srcOrd="0" destOrd="0" presId="urn:microsoft.com/office/officeart/2008/layout/LinedList"/>
    <dgm:cxn modelId="{2160E3C6-31D7-4BEF-8117-76529ADB0AD4}" type="presParOf" srcId="{76BCCD48-D8A7-4176-87F5-AEB2094B110D}" destId="{0ADCEE5E-0AAF-4FDC-9DF7-B0323AA6913F}" srcOrd="1" destOrd="0" presId="urn:microsoft.com/office/officeart/2008/layout/LinedList"/>
    <dgm:cxn modelId="{2509960A-80FE-4E77-9374-35DCE9668EDD}" type="presParOf" srcId="{14BAFC97-BBE6-4404-BE89-06AD9810AB6E}" destId="{A7080645-D5BE-43B2-890F-CDEC7830092F}" srcOrd="2" destOrd="0" presId="urn:microsoft.com/office/officeart/2008/layout/LinedList"/>
    <dgm:cxn modelId="{8ECDE5E4-B806-4A81-BE8D-BB08A100EC6F}" type="presParOf" srcId="{14BAFC97-BBE6-4404-BE89-06AD9810AB6E}" destId="{2C8F0C77-A268-484C-A31F-41858B65EF36}" srcOrd="3" destOrd="0" presId="urn:microsoft.com/office/officeart/2008/layout/LinedList"/>
    <dgm:cxn modelId="{C9648BD9-680E-4955-BC1B-BEDE98831587}" type="presParOf" srcId="{2C8F0C77-A268-484C-A31F-41858B65EF36}" destId="{C9B12AFB-BF7A-4192-8BFC-64380A2F912F}" srcOrd="0" destOrd="0" presId="urn:microsoft.com/office/officeart/2008/layout/LinedList"/>
    <dgm:cxn modelId="{45265C9A-FA3F-4645-9C90-40C401137422}" type="presParOf" srcId="{2C8F0C77-A268-484C-A31F-41858B65EF36}" destId="{AB1F6741-1649-44E6-A6C8-6874F24008C3}" srcOrd="1" destOrd="0" presId="urn:microsoft.com/office/officeart/2008/layout/LinedList"/>
    <dgm:cxn modelId="{4FB41C0C-02EF-4725-9480-BACFC1EFD4CC}" type="presParOf" srcId="{14BAFC97-BBE6-4404-BE89-06AD9810AB6E}" destId="{97BAE818-17CD-4FEC-9B62-205579880642}" srcOrd="4" destOrd="0" presId="urn:microsoft.com/office/officeart/2008/layout/LinedList"/>
    <dgm:cxn modelId="{F67D17E2-4B22-427A-8A89-D84A5A247805}" type="presParOf" srcId="{14BAFC97-BBE6-4404-BE89-06AD9810AB6E}" destId="{18D71732-A6F7-4E41-ADBD-52B7C8671AB0}" srcOrd="5" destOrd="0" presId="urn:microsoft.com/office/officeart/2008/layout/LinedList"/>
    <dgm:cxn modelId="{6F6D9962-9B0C-4F24-866A-2E290B950E02}" type="presParOf" srcId="{18D71732-A6F7-4E41-ADBD-52B7C8671AB0}" destId="{96AAD26E-E95B-4BC1-806D-FC31F217BA90}" srcOrd="0" destOrd="0" presId="urn:microsoft.com/office/officeart/2008/layout/LinedList"/>
    <dgm:cxn modelId="{74F47447-8D27-4977-981B-E6E78038211E}" type="presParOf" srcId="{18D71732-A6F7-4E41-ADBD-52B7C8671AB0}" destId="{A24D4B12-E906-469B-AA3F-39014A4863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010123-628E-4BC8-98FF-26A20490A4FD}" type="doc">
      <dgm:prSet loTypeId="urn:microsoft.com/office/officeart/2005/8/layout/process5" loCatId="process" qsTypeId="urn:microsoft.com/office/officeart/2005/8/quickstyle/simple4" qsCatId="simple" csTypeId="urn:microsoft.com/office/officeart/2005/8/colors/colorful5" csCatId="colorful"/>
      <dgm:spPr/>
      <dgm:t>
        <a:bodyPr/>
        <a:lstStyle/>
        <a:p>
          <a:endParaRPr lang="en-US"/>
        </a:p>
      </dgm:t>
    </dgm:pt>
    <dgm:pt modelId="{10D37BF0-0D1D-4685-8198-1F8D24D6CCBD}">
      <dgm:prSet/>
      <dgm:spPr/>
      <dgm:t>
        <a:bodyPr/>
        <a:lstStyle/>
        <a:p>
          <a:r>
            <a:rPr lang="pt-BR"/>
            <a:t>VDF = 100 mL</a:t>
          </a:r>
          <a:endParaRPr lang="en-US"/>
        </a:p>
      </dgm:t>
    </dgm:pt>
    <dgm:pt modelId="{78B4CC4B-BC8C-4473-ABB4-858FFE20C2F5}" type="parTrans" cxnId="{C1ACE2A2-2FA5-4BBF-87C4-C1704472789C}">
      <dgm:prSet/>
      <dgm:spPr/>
      <dgm:t>
        <a:bodyPr/>
        <a:lstStyle/>
        <a:p>
          <a:endParaRPr lang="en-US"/>
        </a:p>
      </dgm:t>
    </dgm:pt>
    <dgm:pt modelId="{26A08A49-F890-4EC5-94C4-8BD54766CB86}" type="sibTrans" cxnId="{C1ACE2A2-2FA5-4BBF-87C4-C1704472789C}">
      <dgm:prSet/>
      <dgm:spPr/>
      <dgm:t>
        <a:bodyPr/>
        <a:lstStyle/>
        <a:p>
          <a:endParaRPr lang="en-US"/>
        </a:p>
      </dgm:t>
    </dgm:pt>
    <dgm:pt modelId="{E9C5C4F5-5B2E-4908-81CD-277CF24078AB}">
      <dgm:prSet/>
      <dgm:spPr/>
      <dgm:t>
        <a:bodyPr/>
        <a:lstStyle/>
        <a:p>
          <a:r>
            <a:rPr lang="pt-BR"/>
            <a:t>VSF = 40 mL</a:t>
          </a:r>
          <a:endParaRPr lang="en-US"/>
        </a:p>
      </dgm:t>
    </dgm:pt>
    <dgm:pt modelId="{E3073345-F66D-43A9-985F-C5CBDABFE143}" type="parTrans" cxnId="{0ED7B078-D34E-46C8-93F7-A83120650711}">
      <dgm:prSet/>
      <dgm:spPr/>
      <dgm:t>
        <a:bodyPr/>
        <a:lstStyle/>
        <a:p>
          <a:endParaRPr lang="en-US"/>
        </a:p>
      </dgm:t>
    </dgm:pt>
    <dgm:pt modelId="{C427B991-5FAA-4576-8A88-954AEE0BF0B0}" type="sibTrans" cxnId="{0ED7B078-D34E-46C8-93F7-A83120650711}">
      <dgm:prSet/>
      <dgm:spPr/>
      <dgm:t>
        <a:bodyPr/>
        <a:lstStyle/>
        <a:p>
          <a:endParaRPr lang="en-US"/>
        </a:p>
      </dgm:t>
    </dgm:pt>
    <dgm:pt modelId="{5FECC08C-1976-43E5-A1D5-84010088554A}">
      <dgm:prSet/>
      <dgm:spPr/>
      <dgm:t>
        <a:bodyPr/>
        <a:lstStyle/>
        <a:p>
          <a:r>
            <a:rPr lang="pt-BR"/>
            <a:t>FE = (100 – 40) / 100 = 60 / 100 = 60%</a:t>
          </a:r>
          <a:endParaRPr lang="en-US"/>
        </a:p>
      </dgm:t>
    </dgm:pt>
    <dgm:pt modelId="{365E3E90-7EB6-4D23-970F-E4E2FE418C9E}" type="parTrans" cxnId="{687FEC33-EE10-4B2F-8BCF-F49FF94D308E}">
      <dgm:prSet/>
      <dgm:spPr/>
      <dgm:t>
        <a:bodyPr/>
        <a:lstStyle/>
        <a:p>
          <a:endParaRPr lang="en-US"/>
        </a:p>
      </dgm:t>
    </dgm:pt>
    <dgm:pt modelId="{F8713D3F-0373-4F85-9EEF-AA3385E7D349}" type="sibTrans" cxnId="{687FEC33-EE10-4B2F-8BCF-F49FF94D308E}">
      <dgm:prSet/>
      <dgm:spPr/>
      <dgm:t>
        <a:bodyPr/>
        <a:lstStyle/>
        <a:p>
          <a:endParaRPr lang="en-US"/>
        </a:p>
      </dgm:t>
    </dgm:pt>
    <dgm:pt modelId="{94C97C27-6068-472A-BA40-0FFE97FC529B}">
      <dgm:prSet/>
      <dgm:spPr/>
      <dgm:t>
        <a:bodyPr/>
        <a:lstStyle/>
        <a:p>
          <a:r>
            <a:rPr lang="pt-BR"/>
            <a:t>Valor normal: &gt; 52%</a:t>
          </a:r>
          <a:endParaRPr lang="en-US"/>
        </a:p>
      </dgm:t>
    </dgm:pt>
    <dgm:pt modelId="{F0AFFBAD-1B7A-44E8-BFC4-E7FEACAB3C4E}" type="parTrans" cxnId="{BE88F1B0-539D-4553-97D4-E32972A2C438}">
      <dgm:prSet/>
      <dgm:spPr/>
      <dgm:t>
        <a:bodyPr/>
        <a:lstStyle/>
        <a:p>
          <a:endParaRPr lang="en-US"/>
        </a:p>
      </dgm:t>
    </dgm:pt>
    <dgm:pt modelId="{B74F1633-7CBE-4DB6-83D9-BCB962A00026}" type="sibTrans" cxnId="{BE88F1B0-539D-4553-97D4-E32972A2C438}">
      <dgm:prSet/>
      <dgm:spPr/>
      <dgm:t>
        <a:bodyPr/>
        <a:lstStyle/>
        <a:p>
          <a:endParaRPr lang="en-US"/>
        </a:p>
      </dgm:t>
    </dgm:pt>
    <dgm:pt modelId="{6A1A6C63-98A6-4966-AF60-48642768D3B0}" type="pres">
      <dgm:prSet presAssocID="{30010123-628E-4BC8-98FF-26A20490A4FD}" presName="diagram" presStyleCnt="0">
        <dgm:presLayoutVars>
          <dgm:dir/>
          <dgm:resizeHandles val="exact"/>
        </dgm:presLayoutVars>
      </dgm:prSet>
      <dgm:spPr/>
    </dgm:pt>
    <dgm:pt modelId="{C8304BFB-ED21-4A83-996D-EF835A9AC51C}" type="pres">
      <dgm:prSet presAssocID="{10D37BF0-0D1D-4685-8198-1F8D24D6CCBD}" presName="node" presStyleLbl="node1" presStyleIdx="0" presStyleCnt="4">
        <dgm:presLayoutVars>
          <dgm:bulletEnabled val="1"/>
        </dgm:presLayoutVars>
      </dgm:prSet>
      <dgm:spPr/>
    </dgm:pt>
    <dgm:pt modelId="{774F1F55-2C73-4243-9E45-042857860F12}" type="pres">
      <dgm:prSet presAssocID="{26A08A49-F890-4EC5-94C4-8BD54766CB86}" presName="sibTrans" presStyleLbl="sibTrans2D1" presStyleIdx="0" presStyleCnt="3"/>
      <dgm:spPr/>
    </dgm:pt>
    <dgm:pt modelId="{35E966EB-AE42-4CE6-AB05-190997318042}" type="pres">
      <dgm:prSet presAssocID="{26A08A49-F890-4EC5-94C4-8BD54766CB86}" presName="connectorText" presStyleLbl="sibTrans2D1" presStyleIdx="0" presStyleCnt="3"/>
      <dgm:spPr/>
    </dgm:pt>
    <dgm:pt modelId="{91D11CF7-A785-4ECB-8750-C0CA1C46CCAD}" type="pres">
      <dgm:prSet presAssocID="{E9C5C4F5-5B2E-4908-81CD-277CF24078AB}" presName="node" presStyleLbl="node1" presStyleIdx="1" presStyleCnt="4">
        <dgm:presLayoutVars>
          <dgm:bulletEnabled val="1"/>
        </dgm:presLayoutVars>
      </dgm:prSet>
      <dgm:spPr/>
    </dgm:pt>
    <dgm:pt modelId="{CC4390D2-65EF-474C-83B5-A293E360A019}" type="pres">
      <dgm:prSet presAssocID="{C427B991-5FAA-4576-8A88-954AEE0BF0B0}" presName="sibTrans" presStyleLbl="sibTrans2D1" presStyleIdx="1" presStyleCnt="3"/>
      <dgm:spPr/>
    </dgm:pt>
    <dgm:pt modelId="{1DCFD87D-3D3F-4234-BEFE-E2EAAEDC115C}" type="pres">
      <dgm:prSet presAssocID="{C427B991-5FAA-4576-8A88-954AEE0BF0B0}" presName="connectorText" presStyleLbl="sibTrans2D1" presStyleIdx="1" presStyleCnt="3"/>
      <dgm:spPr/>
    </dgm:pt>
    <dgm:pt modelId="{8812CDD6-E2E7-4A00-8678-ACB27DA97026}" type="pres">
      <dgm:prSet presAssocID="{5FECC08C-1976-43E5-A1D5-84010088554A}" presName="node" presStyleLbl="node1" presStyleIdx="2" presStyleCnt="4">
        <dgm:presLayoutVars>
          <dgm:bulletEnabled val="1"/>
        </dgm:presLayoutVars>
      </dgm:prSet>
      <dgm:spPr/>
    </dgm:pt>
    <dgm:pt modelId="{CECCF070-1C86-4C09-BD6D-D4F809BC683C}" type="pres">
      <dgm:prSet presAssocID="{F8713D3F-0373-4F85-9EEF-AA3385E7D349}" presName="sibTrans" presStyleLbl="sibTrans2D1" presStyleIdx="2" presStyleCnt="3"/>
      <dgm:spPr/>
    </dgm:pt>
    <dgm:pt modelId="{2BCFCCA7-C832-4140-97D2-4D8581EC717D}" type="pres">
      <dgm:prSet presAssocID="{F8713D3F-0373-4F85-9EEF-AA3385E7D349}" presName="connectorText" presStyleLbl="sibTrans2D1" presStyleIdx="2" presStyleCnt="3"/>
      <dgm:spPr/>
    </dgm:pt>
    <dgm:pt modelId="{4EE1DA46-27B2-4D91-9E0D-643D86C0BA31}" type="pres">
      <dgm:prSet presAssocID="{94C97C27-6068-472A-BA40-0FFE97FC529B}" presName="node" presStyleLbl="node1" presStyleIdx="3" presStyleCnt="4">
        <dgm:presLayoutVars>
          <dgm:bulletEnabled val="1"/>
        </dgm:presLayoutVars>
      </dgm:prSet>
      <dgm:spPr/>
    </dgm:pt>
  </dgm:ptLst>
  <dgm:cxnLst>
    <dgm:cxn modelId="{4C744D2E-4E6E-4655-82BF-C50F139B782D}" type="presOf" srcId="{30010123-628E-4BC8-98FF-26A20490A4FD}" destId="{6A1A6C63-98A6-4966-AF60-48642768D3B0}" srcOrd="0" destOrd="0" presId="urn:microsoft.com/office/officeart/2005/8/layout/process5"/>
    <dgm:cxn modelId="{687FEC33-EE10-4B2F-8BCF-F49FF94D308E}" srcId="{30010123-628E-4BC8-98FF-26A20490A4FD}" destId="{5FECC08C-1976-43E5-A1D5-84010088554A}" srcOrd="2" destOrd="0" parTransId="{365E3E90-7EB6-4D23-970F-E4E2FE418C9E}" sibTransId="{F8713D3F-0373-4F85-9EEF-AA3385E7D349}"/>
    <dgm:cxn modelId="{17E0B43F-338A-438C-BD09-5F7C2A396BDC}" type="presOf" srcId="{5FECC08C-1976-43E5-A1D5-84010088554A}" destId="{8812CDD6-E2E7-4A00-8678-ACB27DA97026}" srcOrd="0" destOrd="0" presId="urn:microsoft.com/office/officeart/2005/8/layout/process5"/>
    <dgm:cxn modelId="{5924A55B-3B31-4B1E-83F2-08B10450D88D}" type="presOf" srcId="{E9C5C4F5-5B2E-4908-81CD-277CF24078AB}" destId="{91D11CF7-A785-4ECB-8750-C0CA1C46CCAD}" srcOrd="0" destOrd="0" presId="urn:microsoft.com/office/officeart/2005/8/layout/process5"/>
    <dgm:cxn modelId="{A6205A6E-323A-4E00-B097-2FCAC5CD56BB}" type="presOf" srcId="{26A08A49-F890-4EC5-94C4-8BD54766CB86}" destId="{774F1F55-2C73-4243-9E45-042857860F12}" srcOrd="0" destOrd="0" presId="urn:microsoft.com/office/officeart/2005/8/layout/process5"/>
    <dgm:cxn modelId="{08C25F4F-3F17-4BEA-BE5B-DA58E7DC8075}" type="presOf" srcId="{C427B991-5FAA-4576-8A88-954AEE0BF0B0}" destId="{1DCFD87D-3D3F-4234-BEFE-E2EAAEDC115C}" srcOrd="1" destOrd="0" presId="urn:microsoft.com/office/officeart/2005/8/layout/process5"/>
    <dgm:cxn modelId="{0ED7B078-D34E-46C8-93F7-A83120650711}" srcId="{30010123-628E-4BC8-98FF-26A20490A4FD}" destId="{E9C5C4F5-5B2E-4908-81CD-277CF24078AB}" srcOrd="1" destOrd="0" parTransId="{E3073345-F66D-43A9-985F-C5CBDABFE143}" sibTransId="{C427B991-5FAA-4576-8A88-954AEE0BF0B0}"/>
    <dgm:cxn modelId="{68B19983-FA30-43DB-8882-73D490920C2F}" type="presOf" srcId="{F8713D3F-0373-4F85-9EEF-AA3385E7D349}" destId="{2BCFCCA7-C832-4140-97D2-4D8581EC717D}" srcOrd="1" destOrd="0" presId="urn:microsoft.com/office/officeart/2005/8/layout/process5"/>
    <dgm:cxn modelId="{F0AD778D-A096-4764-AF92-C4B45BE24034}" type="presOf" srcId="{94C97C27-6068-472A-BA40-0FFE97FC529B}" destId="{4EE1DA46-27B2-4D91-9E0D-643D86C0BA31}" srcOrd="0" destOrd="0" presId="urn:microsoft.com/office/officeart/2005/8/layout/process5"/>
    <dgm:cxn modelId="{C1ACE2A2-2FA5-4BBF-87C4-C1704472789C}" srcId="{30010123-628E-4BC8-98FF-26A20490A4FD}" destId="{10D37BF0-0D1D-4685-8198-1F8D24D6CCBD}" srcOrd="0" destOrd="0" parTransId="{78B4CC4B-BC8C-4473-ABB4-858FFE20C2F5}" sibTransId="{26A08A49-F890-4EC5-94C4-8BD54766CB86}"/>
    <dgm:cxn modelId="{C312C4AC-7223-42C9-B046-E7275881BB78}" type="presOf" srcId="{10D37BF0-0D1D-4685-8198-1F8D24D6CCBD}" destId="{C8304BFB-ED21-4A83-996D-EF835A9AC51C}" srcOrd="0" destOrd="0" presId="urn:microsoft.com/office/officeart/2005/8/layout/process5"/>
    <dgm:cxn modelId="{BE88F1B0-539D-4553-97D4-E32972A2C438}" srcId="{30010123-628E-4BC8-98FF-26A20490A4FD}" destId="{94C97C27-6068-472A-BA40-0FFE97FC529B}" srcOrd="3" destOrd="0" parTransId="{F0AFFBAD-1B7A-44E8-BFC4-E7FEACAB3C4E}" sibTransId="{B74F1633-7CBE-4DB6-83D9-BCB962A00026}"/>
    <dgm:cxn modelId="{6D3049BD-A284-44C5-BD0E-4B434B234D9D}" type="presOf" srcId="{C427B991-5FAA-4576-8A88-954AEE0BF0B0}" destId="{CC4390D2-65EF-474C-83B5-A293E360A019}" srcOrd="0" destOrd="0" presId="urn:microsoft.com/office/officeart/2005/8/layout/process5"/>
    <dgm:cxn modelId="{BFA98FE1-7117-4A1B-B996-524D1D220756}" type="presOf" srcId="{26A08A49-F890-4EC5-94C4-8BD54766CB86}" destId="{35E966EB-AE42-4CE6-AB05-190997318042}" srcOrd="1" destOrd="0" presId="urn:microsoft.com/office/officeart/2005/8/layout/process5"/>
    <dgm:cxn modelId="{FBCF0AE5-CE4F-47A2-AA36-E48025C72214}" type="presOf" srcId="{F8713D3F-0373-4F85-9EEF-AA3385E7D349}" destId="{CECCF070-1C86-4C09-BD6D-D4F809BC683C}" srcOrd="0" destOrd="0" presId="urn:microsoft.com/office/officeart/2005/8/layout/process5"/>
    <dgm:cxn modelId="{AB192D78-217C-4ED7-924E-3590993CA636}" type="presParOf" srcId="{6A1A6C63-98A6-4966-AF60-48642768D3B0}" destId="{C8304BFB-ED21-4A83-996D-EF835A9AC51C}" srcOrd="0" destOrd="0" presId="urn:microsoft.com/office/officeart/2005/8/layout/process5"/>
    <dgm:cxn modelId="{DC9D99CB-B31E-43AC-B35D-1837ABD2ECE3}" type="presParOf" srcId="{6A1A6C63-98A6-4966-AF60-48642768D3B0}" destId="{774F1F55-2C73-4243-9E45-042857860F12}" srcOrd="1" destOrd="0" presId="urn:microsoft.com/office/officeart/2005/8/layout/process5"/>
    <dgm:cxn modelId="{8F28FF18-EEAA-474C-B5F6-927CB1B7D940}" type="presParOf" srcId="{774F1F55-2C73-4243-9E45-042857860F12}" destId="{35E966EB-AE42-4CE6-AB05-190997318042}" srcOrd="0" destOrd="0" presId="urn:microsoft.com/office/officeart/2005/8/layout/process5"/>
    <dgm:cxn modelId="{72B0E286-EC82-4C47-A05B-4016F4AE46A2}" type="presParOf" srcId="{6A1A6C63-98A6-4966-AF60-48642768D3B0}" destId="{91D11CF7-A785-4ECB-8750-C0CA1C46CCAD}" srcOrd="2" destOrd="0" presId="urn:microsoft.com/office/officeart/2005/8/layout/process5"/>
    <dgm:cxn modelId="{6AFE1208-95F1-431A-ABEA-AD20572C2B1E}" type="presParOf" srcId="{6A1A6C63-98A6-4966-AF60-48642768D3B0}" destId="{CC4390D2-65EF-474C-83B5-A293E360A019}" srcOrd="3" destOrd="0" presId="urn:microsoft.com/office/officeart/2005/8/layout/process5"/>
    <dgm:cxn modelId="{EDF427B3-AF91-48D2-ACCC-AB25D34468F4}" type="presParOf" srcId="{CC4390D2-65EF-474C-83B5-A293E360A019}" destId="{1DCFD87D-3D3F-4234-BEFE-E2EAAEDC115C}" srcOrd="0" destOrd="0" presId="urn:microsoft.com/office/officeart/2005/8/layout/process5"/>
    <dgm:cxn modelId="{7AE0E241-749E-41E6-BE75-29A3245BF1DF}" type="presParOf" srcId="{6A1A6C63-98A6-4966-AF60-48642768D3B0}" destId="{8812CDD6-E2E7-4A00-8678-ACB27DA97026}" srcOrd="4" destOrd="0" presId="urn:microsoft.com/office/officeart/2005/8/layout/process5"/>
    <dgm:cxn modelId="{72EB6002-9931-44FA-8923-CF4BCD8E9243}" type="presParOf" srcId="{6A1A6C63-98A6-4966-AF60-48642768D3B0}" destId="{CECCF070-1C86-4C09-BD6D-D4F809BC683C}" srcOrd="5" destOrd="0" presId="urn:microsoft.com/office/officeart/2005/8/layout/process5"/>
    <dgm:cxn modelId="{233D4446-3015-429C-A30E-D98A399C5CF7}" type="presParOf" srcId="{CECCF070-1C86-4C09-BD6D-D4F809BC683C}" destId="{2BCFCCA7-C832-4140-97D2-4D8581EC717D}" srcOrd="0" destOrd="0" presId="urn:microsoft.com/office/officeart/2005/8/layout/process5"/>
    <dgm:cxn modelId="{584EA8E2-E383-4850-BFCE-E4222A31A135}" type="presParOf" srcId="{6A1A6C63-98A6-4966-AF60-48642768D3B0}" destId="{4EE1DA46-27B2-4D91-9E0D-643D86C0BA31}"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ABD18D-3617-4EE9-9F93-B59597918F4E}" type="doc">
      <dgm:prSet loTypeId="urn:microsoft.com/office/officeart/2005/8/layout/vList2" loCatId="list" qsTypeId="urn:microsoft.com/office/officeart/2005/8/quickstyle/simple3" qsCatId="simple" csTypeId="urn:microsoft.com/office/officeart/2005/8/colors/accent0_3" csCatId="mainScheme"/>
      <dgm:spPr/>
      <dgm:t>
        <a:bodyPr/>
        <a:lstStyle/>
        <a:p>
          <a:endParaRPr lang="en-US"/>
        </a:p>
      </dgm:t>
    </dgm:pt>
    <dgm:pt modelId="{B12D0DEC-A97F-4E7F-A638-78A66A1F0E5B}">
      <dgm:prSet/>
      <dgm:spPr/>
      <dgm:t>
        <a:bodyPr/>
        <a:lstStyle/>
        <a:p>
          <a:r>
            <a:rPr lang="pt-BR"/>
            <a:t>Agressão miocárdica crônica</a:t>
          </a:r>
          <a:endParaRPr lang="en-US"/>
        </a:p>
      </dgm:t>
    </dgm:pt>
    <dgm:pt modelId="{F9F126CA-A153-4985-A19E-AEC945904909}" type="parTrans" cxnId="{019AAD9B-A47E-4916-8AC1-04ADAB280C60}">
      <dgm:prSet/>
      <dgm:spPr/>
      <dgm:t>
        <a:bodyPr/>
        <a:lstStyle/>
        <a:p>
          <a:endParaRPr lang="en-US"/>
        </a:p>
      </dgm:t>
    </dgm:pt>
    <dgm:pt modelId="{AFF63F31-710F-4727-B92B-EB4084DB30DC}" type="sibTrans" cxnId="{019AAD9B-A47E-4916-8AC1-04ADAB280C60}">
      <dgm:prSet/>
      <dgm:spPr/>
      <dgm:t>
        <a:bodyPr/>
        <a:lstStyle/>
        <a:p>
          <a:endParaRPr lang="en-US"/>
        </a:p>
      </dgm:t>
    </dgm:pt>
    <dgm:pt modelId="{D2BF6B71-25EB-41C4-B9F6-80A60304A0A2}">
      <dgm:prSet/>
      <dgm:spPr/>
      <dgm:t>
        <a:bodyPr/>
        <a:lstStyle/>
        <a:p>
          <a:r>
            <a:rPr lang="pt-BR"/>
            <a:t>Diminuição progressiva do débito cardíaco</a:t>
          </a:r>
          <a:endParaRPr lang="en-US"/>
        </a:p>
      </dgm:t>
    </dgm:pt>
    <dgm:pt modelId="{6E727112-152E-4959-BD1E-729381C8B1EC}" type="parTrans" cxnId="{19540D5C-33DB-4EC6-AF85-82D67A2D45AC}">
      <dgm:prSet/>
      <dgm:spPr/>
      <dgm:t>
        <a:bodyPr/>
        <a:lstStyle/>
        <a:p>
          <a:endParaRPr lang="en-US"/>
        </a:p>
      </dgm:t>
    </dgm:pt>
    <dgm:pt modelId="{5957A4DE-373A-457C-9E63-E9ACF5A82051}" type="sibTrans" cxnId="{19540D5C-33DB-4EC6-AF85-82D67A2D45AC}">
      <dgm:prSet/>
      <dgm:spPr/>
      <dgm:t>
        <a:bodyPr/>
        <a:lstStyle/>
        <a:p>
          <a:endParaRPr lang="en-US"/>
        </a:p>
      </dgm:t>
    </dgm:pt>
    <dgm:pt modelId="{DD08802E-5422-47D1-9B30-B0682CFF2827}">
      <dgm:prSet/>
      <dgm:spPr/>
      <dgm:t>
        <a:bodyPr/>
        <a:lstStyle/>
        <a:p>
          <a:r>
            <a:rPr lang="pt-BR"/>
            <a:t>Ativação de mecanismos neuro-hormonais na tentativa de preservar a homeostase</a:t>
          </a:r>
          <a:endParaRPr lang="en-US"/>
        </a:p>
      </dgm:t>
    </dgm:pt>
    <dgm:pt modelId="{224DF9F9-DDB6-46AD-B27E-F55C44F113D0}" type="parTrans" cxnId="{5E747AC0-96FC-400F-BCFE-A27996758D26}">
      <dgm:prSet/>
      <dgm:spPr/>
      <dgm:t>
        <a:bodyPr/>
        <a:lstStyle/>
        <a:p>
          <a:endParaRPr lang="en-US"/>
        </a:p>
      </dgm:t>
    </dgm:pt>
    <dgm:pt modelId="{6DB1867A-2E47-4C63-9442-CFD2C6B5D837}" type="sibTrans" cxnId="{5E747AC0-96FC-400F-BCFE-A27996758D26}">
      <dgm:prSet/>
      <dgm:spPr/>
      <dgm:t>
        <a:bodyPr/>
        <a:lstStyle/>
        <a:p>
          <a:endParaRPr lang="en-US"/>
        </a:p>
      </dgm:t>
    </dgm:pt>
    <dgm:pt modelId="{E74AAD2A-528D-4D79-811A-4C96B9FE19C6}">
      <dgm:prSet/>
      <dgm:spPr/>
      <dgm:t>
        <a:bodyPr/>
        <a:lstStyle/>
        <a:p>
          <a:r>
            <a:rPr lang="pt-BR"/>
            <a:t>Aumento da sobrecarga de volume</a:t>
          </a:r>
          <a:endParaRPr lang="en-US"/>
        </a:p>
      </dgm:t>
    </dgm:pt>
    <dgm:pt modelId="{AF67E477-37BA-41D9-9B19-96E4D9C164B1}" type="parTrans" cxnId="{610F9B15-FECC-49CE-B2DB-D0EFF6DFB217}">
      <dgm:prSet/>
      <dgm:spPr/>
      <dgm:t>
        <a:bodyPr/>
        <a:lstStyle/>
        <a:p>
          <a:endParaRPr lang="en-US"/>
        </a:p>
      </dgm:t>
    </dgm:pt>
    <dgm:pt modelId="{D9A741BB-DBAF-469A-B254-DC0AB15CE9BF}" type="sibTrans" cxnId="{610F9B15-FECC-49CE-B2DB-D0EFF6DFB217}">
      <dgm:prSet/>
      <dgm:spPr/>
      <dgm:t>
        <a:bodyPr/>
        <a:lstStyle/>
        <a:p>
          <a:endParaRPr lang="en-US"/>
        </a:p>
      </dgm:t>
    </dgm:pt>
    <dgm:pt modelId="{FEAAC861-2404-46AB-974F-1714C0156EFB}">
      <dgm:prSet/>
      <dgm:spPr/>
      <dgm:t>
        <a:bodyPr/>
        <a:lstStyle/>
        <a:p>
          <a:r>
            <a:rPr lang="pt-BR"/>
            <a:t>Aumento da pós-carga</a:t>
          </a:r>
          <a:endParaRPr lang="en-US"/>
        </a:p>
      </dgm:t>
    </dgm:pt>
    <dgm:pt modelId="{3ED27B69-4308-4667-8493-C54490C4B203}" type="parTrans" cxnId="{8DB7C097-5488-4036-9A24-FCF8B1D7B8DF}">
      <dgm:prSet/>
      <dgm:spPr/>
      <dgm:t>
        <a:bodyPr/>
        <a:lstStyle/>
        <a:p>
          <a:endParaRPr lang="en-US"/>
        </a:p>
      </dgm:t>
    </dgm:pt>
    <dgm:pt modelId="{4EBFC96B-6489-4772-9B18-838BB4A82254}" type="sibTrans" cxnId="{8DB7C097-5488-4036-9A24-FCF8B1D7B8DF}">
      <dgm:prSet/>
      <dgm:spPr/>
      <dgm:t>
        <a:bodyPr/>
        <a:lstStyle/>
        <a:p>
          <a:endParaRPr lang="en-US"/>
        </a:p>
      </dgm:t>
    </dgm:pt>
    <dgm:pt modelId="{26A88365-8B30-41DA-BA02-7A1F565B9B49}">
      <dgm:prSet/>
      <dgm:spPr/>
      <dgm:t>
        <a:bodyPr/>
        <a:lstStyle/>
        <a:p>
          <a:r>
            <a:rPr lang="pt-BR"/>
            <a:t>Progressão da IC</a:t>
          </a:r>
          <a:endParaRPr lang="en-US"/>
        </a:p>
      </dgm:t>
    </dgm:pt>
    <dgm:pt modelId="{903283E3-E297-46E7-969C-C839062B2A80}" type="parTrans" cxnId="{FE75FF18-4F67-4C2E-99D0-59A67A99BF17}">
      <dgm:prSet/>
      <dgm:spPr/>
      <dgm:t>
        <a:bodyPr/>
        <a:lstStyle/>
        <a:p>
          <a:endParaRPr lang="en-US"/>
        </a:p>
      </dgm:t>
    </dgm:pt>
    <dgm:pt modelId="{8A9D7551-3DD2-4A39-AF6B-FCA9B91B4924}" type="sibTrans" cxnId="{FE75FF18-4F67-4C2E-99D0-59A67A99BF17}">
      <dgm:prSet/>
      <dgm:spPr/>
      <dgm:t>
        <a:bodyPr/>
        <a:lstStyle/>
        <a:p>
          <a:endParaRPr lang="en-US"/>
        </a:p>
      </dgm:t>
    </dgm:pt>
    <dgm:pt modelId="{00149AC8-728F-496C-B85D-AAFED802F6C1}" type="pres">
      <dgm:prSet presAssocID="{9DABD18D-3617-4EE9-9F93-B59597918F4E}" presName="linear" presStyleCnt="0">
        <dgm:presLayoutVars>
          <dgm:animLvl val="lvl"/>
          <dgm:resizeHandles val="exact"/>
        </dgm:presLayoutVars>
      </dgm:prSet>
      <dgm:spPr/>
    </dgm:pt>
    <dgm:pt modelId="{E8E9EAE8-C77C-455D-8B3E-509B465A9ABD}" type="pres">
      <dgm:prSet presAssocID="{B12D0DEC-A97F-4E7F-A638-78A66A1F0E5B}" presName="parentText" presStyleLbl="node1" presStyleIdx="0" presStyleCnt="6">
        <dgm:presLayoutVars>
          <dgm:chMax val="0"/>
          <dgm:bulletEnabled val="1"/>
        </dgm:presLayoutVars>
      </dgm:prSet>
      <dgm:spPr/>
    </dgm:pt>
    <dgm:pt modelId="{22E64538-FA63-4A7D-BA0F-616FE6AE4E3D}" type="pres">
      <dgm:prSet presAssocID="{AFF63F31-710F-4727-B92B-EB4084DB30DC}" presName="spacer" presStyleCnt="0"/>
      <dgm:spPr/>
    </dgm:pt>
    <dgm:pt modelId="{9B924659-CA9E-49F0-B77D-9A692939A47A}" type="pres">
      <dgm:prSet presAssocID="{D2BF6B71-25EB-41C4-B9F6-80A60304A0A2}" presName="parentText" presStyleLbl="node1" presStyleIdx="1" presStyleCnt="6">
        <dgm:presLayoutVars>
          <dgm:chMax val="0"/>
          <dgm:bulletEnabled val="1"/>
        </dgm:presLayoutVars>
      </dgm:prSet>
      <dgm:spPr/>
    </dgm:pt>
    <dgm:pt modelId="{EFE92AA1-45E2-4C14-AB22-2094E1710FEF}" type="pres">
      <dgm:prSet presAssocID="{5957A4DE-373A-457C-9E63-E9ACF5A82051}" presName="spacer" presStyleCnt="0"/>
      <dgm:spPr/>
    </dgm:pt>
    <dgm:pt modelId="{C421564E-CC3D-4A7E-ADA6-E47BE05665C4}" type="pres">
      <dgm:prSet presAssocID="{DD08802E-5422-47D1-9B30-B0682CFF2827}" presName="parentText" presStyleLbl="node1" presStyleIdx="2" presStyleCnt="6">
        <dgm:presLayoutVars>
          <dgm:chMax val="0"/>
          <dgm:bulletEnabled val="1"/>
        </dgm:presLayoutVars>
      </dgm:prSet>
      <dgm:spPr/>
    </dgm:pt>
    <dgm:pt modelId="{70DC4088-21C1-45CA-8CAB-5811B20B6906}" type="pres">
      <dgm:prSet presAssocID="{6DB1867A-2E47-4C63-9442-CFD2C6B5D837}" presName="spacer" presStyleCnt="0"/>
      <dgm:spPr/>
    </dgm:pt>
    <dgm:pt modelId="{E0C73915-4015-43AC-A5E5-70A155EC4D31}" type="pres">
      <dgm:prSet presAssocID="{E74AAD2A-528D-4D79-811A-4C96B9FE19C6}" presName="parentText" presStyleLbl="node1" presStyleIdx="3" presStyleCnt="6">
        <dgm:presLayoutVars>
          <dgm:chMax val="0"/>
          <dgm:bulletEnabled val="1"/>
        </dgm:presLayoutVars>
      </dgm:prSet>
      <dgm:spPr/>
    </dgm:pt>
    <dgm:pt modelId="{FE58FD23-E722-4629-854E-8B88C74256F0}" type="pres">
      <dgm:prSet presAssocID="{D9A741BB-DBAF-469A-B254-DC0AB15CE9BF}" presName="spacer" presStyleCnt="0"/>
      <dgm:spPr/>
    </dgm:pt>
    <dgm:pt modelId="{F68F7F5F-F4D9-4E6B-B4D8-AAB873DFFD95}" type="pres">
      <dgm:prSet presAssocID="{FEAAC861-2404-46AB-974F-1714C0156EFB}" presName="parentText" presStyleLbl="node1" presStyleIdx="4" presStyleCnt="6">
        <dgm:presLayoutVars>
          <dgm:chMax val="0"/>
          <dgm:bulletEnabled val="1"/>
        </dgm:presLayoutVars>
      </dgm:prSet>
      <dgm:spPr/>
    </dgm:pt>
    <dgm:pt modelId="{C98EA59A-8884-46DC-ABF2-27BC6FBA77F7}" type="pres">
      <dgm:prSet presAssocID="{4EBFC96B-6489-4772-9B18-838BB4A82254}" presName="spacer" presStyleCnt="0"/>
      <dgm:spPr/>
    </dgm:pt>
    <dgm:pt modelId="{345C8F63-B85F-4ABC-B445-7FDFC29798AB}" type="pres">
      <dgm:prSet presAssocID="{26A88365-8B30-41DA-BA02-7A1F565B9B49}" presName="parentText" presStyleLbl="node1" presStyleIdx="5" presStyleCnt="6">
        <dgm:presLayoutVars>
          <dgm:chMax val="0"/>
          <dgm:bulletEnabled val="1"/>
        </dgm:presLayoutVars>
      </dgm:prSet>
      <dgm:spPr/>
    </dgm:pt>
  </dgm:ptLst>
  <dgm:cxnLst>
    <dgm:cxn modelId="{108AB801-F300-428D-8093-F3B1439D13DD}" type="presOf" srcId="{FEAAC861-2404-46AB-974F-1714C0156EFB}" destId="{F68F7F5F-F4D9-4E6B-B4D8-AAB873DFFD95}" srcOrd="0" destOrd="0" presId="urn:microsoft.com/office/officeart/2005/8/layout/vList2"/>
    <dgm:cxn modelId="{610F9B15-FECC-49CE-B2DB-D0EFF6DFB217}" srcId="{9DABD18D-3617-4EE9-9F93-B59597918F4E}" destId="{E74AAD2A-528D-4D79-811A-4C96B9FE19C6}" srcOrd="3" destOrd="0" parTransId="{AF67E477-37BA-41D9-9B19-96E4D9C164B1}" sibTransId="{D9A741BB-DBAF-469A-B254-DC0AB15CE9BF}"/>
    <dgm:cxn modelId="{FE75FF18-4F67-4C2E-99D0-59A67A99BF17}" srcId="{9DABD18D-3617-4EE9-9F93-B59597918F4E}" destId="{26A88365-8B30-41DA-BA02-7A1F565B9B49}" srcOrd="5" destOrd="0" parTransId="{903283E3-E297-46E7-969C-C839062B2A80}" sibTransId="{8A9D7551-3DD2-4A39-AF6B-FCA9B91B4924}"/>
    <dgm:cxn modelId="{BB57B621-AF39-4109-92BA-DF34BDCADF46}" type="presOf" srcId="{E74AAD2A-528D-4D79-811A-4C96B9FE19C6}" destId="{E0C73915-4015-43AC-A5E5-70A155EC4D31}" srcOrd="0" destOrd="0" presId="urn:microsoft.com/office/officeart/2005/8/layout/vList2"/>
    <dgm:cxn modelId="{19540D5C-33DB-4EC6-AF85-82D67A2D45AC}" srcId="{9DABD18D-3617-4EE9-9F93-B59597918F4E}" destId="{D2BF6B71-25EB-41C4-B9F6-80A60304A0A2}" srcOrd="1" destOrd="0" parTransId="{6E727112-152E-4959-BD1E-729381C8B1EC}" sibTransId="{5957A4DE-373A-457C-9E63-E9ACF5A82051}"/>
    <dgm:cxn modelId="{D5A03496-5912-4735-A8D2-6245C1ED1C2F}" type="presOf" srcId="{D2BF6B71-25EB-41C4-B9F6-80A60304A0A2}" destId="{9B924659-CA9E-49F0-B77D-9A692939A47A}" srcOrd="0" destOrd="0" presId="urn:microsoft.com/office/officeart/2005/8/layout/vList2"/>
    <dgm:cxn modelId="{8DB7C097-5488-4036-9A24-FCF8B1D7B8DF}" srcId="{9DABD18D-3617-4EE9-9F93-B59597918F4E}" destId="{FEAAC861-2404-46AB-974F-1714C0156EFB}" srcOrd="4" destOrd="0" parTransId="{3ED27B69-4308-4667-8493-C54490C4B203}" sibTransId="{4EBFC96B-6489-4772-9B18-838BB4A82254}"/>
    <dgm:cxn modelId="{019AAD9B-A47E-4916-8AC1-04ADAB280C60}" srcId="{9DABD18D-3617-4EE9-9F93-B59597918F4E}" destId="{B12D0DEC-A97F-4E7F-A638-78A66A1F0E5B}" srcOrd="0" destOrd="0" parTransId="{F9F126CA-A153-4985-A19E-AEC945904909}" sibTransId="{AFF63F31-710F-4727-B92B-EB4084DB30DC}"/>
    <dgm:cxn modelId="{5E747AC0-96FC-400F-BCFE-A27996758D26}" srcId="{9DABD18D-3617-4EE9-9F93-B59597918F4E}" destId="{DD08802E-5422-47D1-9B30-B0682CFF2827}" srcOrd="2" destOrd="0" parTransId="{224DF9F9-DDB6-46AD-B27E-F55C44F113D0}" sibTransId="{6DB1867A-2E47-4C63-9442-CFD2C6B5D837}"/>
    <dgm:cxn modelId="{1565D3C5-E752-4A55-8473-2607CB534569}" type="presOf" srcId="{26A88365-8B30-41DA-BA02-7A1F565B9B49}" destId="{345C8F63-B85F-4ABC-B445-7FDFC29798AB}" srcOrd="0" destOrd="0" presId="urn:microsoft.com/office/officeart/2005/8/layout/vList2"/>
    <dgm:cxn modelId="{FE9061CE-8C39-492C-A805-E5CE86CF1309}" type="presOf" srcId="{9DABD18D-3617-4EE9-9F93-B59597918F4E}" destId="{00149AC8-728F-496C-B85D-AAFED802F6C1}" srcOrd="0" destOrd="0" presId="urn:microsoft.com/office/officeart/2005/8/layout/vList2"/>
    <dgm:cxn modelId="{A7BD71F1-E9E0-4B26-AE62-FFB485BF255A}" type="presOf" srcId="{B12D0DEC-A97F-4E7F-A638-78A66A1F0E5B}" destId="{E8E9EAE8-C77C-455D-8B3E-509B465A9ABD}" srcOrd="0" destOrd="0" presId="urn:microsoft.com/office/officeart/2005/8/layout/vList2"/>
    <dgm:cxn modelId="{547EC1FB-C171-4C61-89A4-43D5D723D6F7}" type="presOf" srcId="{DD08802E-5422-47D1-9B30-B0682CFF2827}" destId="{C421564E-CC3D-4A7E-ADA6-E47BE05665C4}" srcOrd="0" destOrd="0" presId="urn:microsoft.com/office/officeart/2005/8/layout/vList2"/>
    <dgm:cxn modelId="{F1B2CF4E-C1F6-4445-9BFB-569C44606318}" type="presParOf" srcId="{00149AC8-728F-496C-B85D-AAFED802F6C1}" destId="{E8E9EAE8-C77C-455D-8B3E-509B465A9ABD}" srcOrd="0" destOrd="0" presId="urn:microsoft.com/office/officeart/2005/8/layout/vList2"/>
    <dgm:cxn modelId="{A0ECCBD0-61F6-428E-9DFB-A60EB35DF6CA}" type="presParOf" srcId="{00149AC8-728F-496C-B85D-AAFED802F6C1}" destId="{22E64538-FA63-4A7D-BA0F-616FE6AE4E3D}" srcOrd="1" destOrd="0" presId="urn:microsoft.com/office/officeart/2005/8/layout/vList2"/>
    <dgm:cxn modelId="{ACF9FA80-B21C-4DEB-A319-A2135E264C75}" type="presParOf" srcId="{00149AC8-728F-496C-B85D-AAFED802F6C1}" destId="{9B924659-CA9E-49F0-B77D-9A692939A47A}" srcOrd="2" destOrd="0" presId="urn:microsoft.com/office/officeart/2005/8/layout/vList2"/>
    <dgm:cxn modelId="{9487FC07-6199-4E4D-8298-B5C47E8876AC}" type="presParOf" srcId="{00149AC8-728F-496C-B85D-AAFED802F6C1}" destId="{EFE92AA1-45E2-4C14-AB22-2094E1710FEF}" srcOrd="3" destOrd="0" presId="urn:microsoft.com/office/officeart/2005/8/layout/vList2"/>
    <dgm:cxn modelId="{B8BE10FC-94A8-49C8-B335-9121927E12AF}" type="presParOf" srcId="{00149AC8-728F-496C-B85D-AAFED802F6C1}" destId="{C421564E-CC3D-4A7E-ADA6-E47BE05665C4}" srcOrd="4" destOrd="0" presId="urn:microsoft.com/office/officeart/2005/8/layout/vList2"/>
    <dgm:cxn modelId="{2CF1472A-F602-4494-9F39-46C9044E1151}" type="presParOf" srcId="{00149AC8-728F-496C-B85D-AAFED802F6C1}" destId="{70DC4088-21C1-45CA-8CAB-5811B20B6906}" srcOrd="5" destOrd="0" presId="urn:microsoft.com/office/officeart/2005/8/layout/vList2"/>
    <dgm:cxn modelId="{273066E7-6B38-43FD-B144-3D2E1BA3DD2D}" type="presParOf" srcId="{00149AC8-728F-496C-B85D-AAFED802F6C1}" destId="{E0C73915-4015-43AC-A5E5-70A155EC4D31}" srcOrd="6" destOrd="0" presId="urn:microsoft.com/office/officeart/2005/8/layout/vList2"/>
    <dgm:cxn modelId="{4E221934-66CB-4348-A845-853B082927B8}" type="presParOf" srcId="{00149AC8-728F-496C-B85D-AAFED802F6C1}" destId="{FE58FD23-E722-4629-854E-8B88C74256F0}" srcOrd="7" destOrd="0" presId="urn:microsoft.com/office/officeart/2005/8/layout/vList2"/>
    <dgm:cxn modelId="{B9EFF59F-F82C-41C5-B748-1E4952DC10D4}" type="presParOf" srcId="{00149AC8-728F-496C-B85D-AAFED802F6C1}" destId="{F68F7F5F-F4D9-4E6B-B4D8-AAB873DFFD95}" srcOrd="8" destOrd="0" presId="urn:microsoft.com/office/officeart/2005/8/layout/vList2"/>
    <dgm:cxn modelId="{682FD5E7-A9E4-464F-ABF8-CA66F602B418}" type="presParOf" srcId="{00149AC8-728F-496C-B85D-AAFED802F6C1}" destId="{C98EA59A-8884-46DC-ABF2-27BC6FBA77F7}" srcOrd="9" destOrd="0" presId="urn:microsoft.com/office/officeart/2005/8/layout/vList2"/>
    <dgm:cxn modelId="{6A03FF3D-38E9-41BC-ABD5-610C26C43427}" type="presParOf" srcId="{00149AC8-728F-496C-B85D-AAFED802F6C1}" destId="{345C8F63-B85F-4ABC-B445-7FDFC29798A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2763D5-6B8B-4FF1-9CFC-84D9B807EEE5}"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0065AABE-951B-4F0D-822D-D80079EC7635}">
      <dgm:prSet/>
      <dgm:spPr/>
      <dgm:t>
        <a:bodyPr/>
        <a:lstStyle/>
        <a:p>
          <a:r>
            <a:rPr lang="pt-BR"/>
            <a:t>Diminuição do volume circulante com falta de estiramento dos mecanorreceptores do arco aórtico, levando a ativação das vias aferentes simpáticas (vias adrenérgicas)</a:t>
          </a:r>
          <a:endParaRPr lang="en-US"/>
        </a:p>
      </dgm:t>
    </dgm:pt>
    <dgm:pt modelId="{6D9F1434-88EE-4F5A-A48B-8E367C2A1454}" type="parTrans" cxnId="{DE49C0AF-E8EC-4460-9858-8A45F021348C}">
      <dgm:prSet/>
      <dgm:spPr/>
      <dgm:t>
        <a:bodyPr/>
        <a:lstStyle/>
        <a:p>
          <a:endParaRPr lang="en-US"/>
        </a:p>
      </dgm:t>
    </dgm:pt>
    <dgm:pt modelId="{0C0D898D-595A-4BAB-BD3D-C48867FC4633}" type="sibTrans" cxnId="{DE49C0AF-E8EC-4460-9858-8A45F021348C}">
      <dgm:prSet/>
      <dgm:spPr/>
      <dgm:t>
        <a:bodyPr/>
        <a:lstStyle/>
        <a:p>
          <a:endParaRPr lang="en-US"/>
        </a:p>
      </dgm:t>
    </dgm:pt>
    <dgm:pt modelId="{75F0C6BB-0E7E-488E-8EF8-7B80EB26C2EA}">
      <dgm:prSet/>
      <dgm:spPr/>
      <dgm:t>
        <a:bodyPr/>
        <a:lstStyle/>
        <a:p>
          <a:r>
            <a:rPr lang="pt-BR"/>
            <a:t>Vsoconstrição periférica e aumento da frequência cardíaca, na tentativa de manter o débito cardíaco</a:t>
          </a:r>
          <a:endParaRPr lang="en-US"/>
        </a:p>
      </dgm:t>
    </dgm:pt>
    <dgm:pt modelId="{78C6F40F-8D3C-48A0-BD58-E9C972289DE6}" type="parTrans" cxnId="{F593D0D7-848A-48D5-814E-A019EA83A88C}">
      <dgm:prSet/>
      <dgm:spPr/>
      <dgm:t>
        <a:bodyPr/>
        <a:lstStyle/>
        <a:p>
          <a:endParaRPr lang="en-US"/>
        </a:p>
      </dgm:t>
    </dgm:pt>
    <dgm:pt modelId="{4CCAD080-F473-49DF-AB46-47BBB6639AAC}" type="sibTrans" cxnId="{F593D0D7-848A-48D5-814E-A019EA83A88C}">
      <dgm:prSet/>
      <dgm:spPr/>
      <dgm:t>
        <a:bodyPr/>
        <a:lstStyle/>
        <a:p>
          <a:endParaRPr lang="en-US"/>
        </a:p>
      </dgm:t>
    </dgm:pt>
    <dgm:pt modelId="{E8AC3CF5-2B25-47D8-B19E-22704750B286}">
      <dgm:prSet/>
      <dgm:spPr/>
      <dgm:t>
        <a:bodyPr/>
        <a:lstStyle/>
        <a:p>
          <a:r>
            <a:rPr lang="pt-BR"/>
            <a:t>Aumento da resistência vascular e aumento da pós-carga no ventrículo esquerdo</a:t>
          </a:r>
          <a:endParaRPr lang="en-US"/>
        </a:p>
      </dgm:t>
    </dgm:pt>
    <dgm:pt modelId="{78BE754B-7674-4938-9177-460712CC3369}" type="parTrans" cxnId="{F94B8D40-4B64-426A-BD33-2D1B8298F544}">
      <dgm:prSet/>
      <dgm:spPr/>
      <dgm:t>
        <a:bodyPr/>
        <a:lstStyle/>
        <a:p>
          <a:endParaRPr lang="en-US"/>
        </a:p>
      </dgm:t>
    </dgm:pt>
    <dgm:pt modelId="{59388834-366D-428D-AB33-AED8ECF1E5AF}" type="sibTrans" cxnId="{F94B8D40-4B64-426A-BD33-2D1B8298F544}">
      <dgm:prSet/>
      <dgm:spPr/>
      <dgm:t>
        <a:bodyPr/>
        <a:lstStyle/>
        <a:p>
          <a:endParaRPr lang="en-US"/>
        </a:p>
      </dgm:t>
    </dgm:pt>
    <dgm:pt modelId="{BC393C4F-138C-49A7-8B7C-032ED0368750}">
      <dgm:prSet/>
      <dgm:spPr/>
      <dgm:t>
        <a:bodyPr/>
        <a:lstStyle/>
        <a:p>
          <a:r>
            <a:rPr lang="pt-BR"/>
            <a:t>Sobrecarga do ventrículo esquerdo</a:t>
          </a:r>
          <a:endParaRPr lang="en-US"/>
        </a:p>
      </dgm:t>
    </dgm:pt>
    <dgm:pt modelId="{74514C87-3C44-4481-8AFE-472B4EBBFE51}" type="parTrans" cxnId="{FC0022EA-B7CE-4C0C-84B4-81EE992FC4A5}">
      <dgm:prSet/>
      <dgm:spPr/>
      <dgm:t>
        <a:bodyPr/>
        <a:lstStyle/>
        <a:p>
          <a:endParaRPr lang="en-US"/>
        </a:p>
      </dgm:t>
    </dgm:pt>
    <dgm:pt modelId="{2DF0CA15-EE4A-4CBF-A3CA-845B0AFBE472}" type="sibTrans" cxnId="{FC0022EA-B7CE-4C0C-84B4-81EE992FC4A5}">
      <dgm:prSet/>
      <dgm:spPr/>
      <dgm:t>
        <a:bodyPr/>
        <a:lstStyle/>
        <a:p>
          <a:endParaRPr lang="en-US"/>
        </a:p>
      </dgm:t>
    </dgm:pt>
    <dgm:pt modelId="{42FB045F-3B62-4FC1-B478-93519025D4CD}">
      <dgm:prSet/>
      <dgm:spPr/>
      <dgm:t>
        <a:bodyPr/>
        <a:lstStyle/>
        <a:p>
          <a:r>
            <a:rPr lang="pt-BR"/>
            <a:t>Aumento na concentração de noradrenalina que  possui efeito tóxico para as células miocárdicas, podendo induzir apoptose e necrose muscular.</a:t>
          </a:r>
          <a:endParaRPr lang="en-US"/>
        </a:p>
      </dgm:t>
    </dgm:pt>
    <dgm:pt modelId="{F0D85789-5620-4A4D-B48D-FE9B8687F18D}" type="parTrans" cxnId="{5BA34179-53E8-471D-A8ED-50274105A35F}">
      <dgm:prSet/>
      <dgm:spPr/>
      <dgm:t>
        <a:bodyPr/>
        <a:lstStyle/>
        <a:p>
          <a:endParaRPr lang="en-US"/>
        </a:p>
      </dgm:t>
    </dgm:pt>
    <dgm:pt modelId="{C740E8EF-7028-4FAC-9901-52F21D0279E7}" type="sibTrans" cxnId="{5BA34179-53E8-471D-A8ED-50274105A35F}">
      <dgm:prSet/>
      <dgm:spPr/>
      <dgm:t>
        <a:bodyPr/>
        <a:lstStyle/>
        <a:p>
          <a:endParaRPr lang="en-US"/>
        </a:p>
      </dgm:t>
    </dgm:pt>
    <dgm:pt modelId="{39DB7B61-9944-44BD-91D4-CF0923CEECE9}" type="pres">
      <dgm:prSet presAssocID="{982763D5-6B8B-4FF1-9CFC-84D9B807EEE5}" presName="linear" presStyleCnt="0">
        <dgm:presLayoutVars>
          <dgm:animLvl val="lvl"/>
          <dgm:resizeHandles val="exact"/>
        </dgm:presLayoutVars>
      </dgm:prSet>
      <dgm:spPr/>
    </dgm:pt>
    <dgm:pt modelId="{6373B8E9-6585-4DA9-9327-0D1414B95475}" type="pres">
      <dgm:prSet presAssocID="{0065AABE-951B-4F0D-822D-D80079EC7635}" presName="parentText" presStyleLbl="node1" presStyleIdx="0" presStyleCnt="5">
        <dgm:presLayoutVars>
          <dgm:chMax val="0"/>
          <dgm:bulletEnabled val="1"/>
        </dgm:presLayoutVars>
      </dgm:prSet>
      <dgm:spPr/>
    </dgm:pt>
    <dgm:pt modelId="{38BA6A83-4AC3-4006-AE76-20D27E22A4CC}" type="pres">
      <dgm:prSet presAssocID="{0C0D898D-595A-4BAB-BD3D-C48867FC4633}" presName="spacer" presStyleCnt="0"/>
      <dgm:spPr/>
    </dgm:pt>
    <dgm:pt modelId="{A1CDC16D-ABD5-45AD-8B20-EF7EC73A06A9}" type="pres">
      <dgm:prSet presAssocID="{75F0C6BB-0E7E-488E-8EF8-7B80EB26C2EA}" presName="parentText" presStyleLbl="node1" presStyleIdx="1" presStyleCnt="5">
        <dgm:presLayoutVars>
          <dgm:chMax val="0"/>
          <dgm:bulletEnabled val="1"/>
        </dgm:presLayoutVars>
      </dgm:prSet>
      <dgm:spPr/>
    </dgm:pt>
    <dgm:pt modelId="{1EA54C03-5069-4B08-9701-3ABB6313CEBA}" type="pres">
      <dgm:prSet presAssocID="{4CCAD080-F473-49DF-AB46-47BBB6639AAC}" presName="spacer" presStyleCnt="0"/>
      <dgm:spPr/>
    </dgm:pt>
    <dgm:pt modelId="{BE2B7D30-14E5-44D8-B2FC-3B76D040259C}" type="pres">
      <dgm:prSet presAssocID="{E8AC3CF5-2B25-47D8-B19E-22704750B286}" presName="parentText" presStyleLbl="node1" presStyleIdx="2" presStyleCnt="5">
        <dgm:presLayoutVars>
          <dgm:chMax val="0"/>
          <dgm:bulletEnabled val="1"/>
        </dgm:presLayoutVars>
      </dgm:prSet>
      <dgm:spPr/>
    </dgm:pt>
    <dgm:pt modelId="{7C823211-067D-4B05-8C96-1408BEF14F34}" type="pres">
      <dgm:prSet presAssocID="{59388834-366D-428D-AB33-AED8ECF1E5AF}" presName="spacer" presStyleCnt="0"/>
      <dgm:spPr/>
    </dgm:pt>
    <dgm:pt modelId="{90F5931F-10F5-4E57-BF2A-C1960E73B38D}" type="pres">
      <dgm:prSet presAssocID="{BC393C4F-138C-49A7-8B7C-032ED0368750}" presName="parentText" presStyleLbl="node1" presStyleIdx="3" presStyleCnt="5">
        <dgm:presLayoutVars>
          <dgm:chMax val="0"/>
          <dgm:bulletEnabled val="1"/>
        </dgm:presLayoutVars>
      </dgm:prSet>
      <dgm:spPr/>
    </dgm:pt>
    <dgm:pt modelId="{52781FD0-C9F4-4078-B983-479350720654}" type="pres">
      <dgm:prSet presAssocID="{2DF0CA15-EE4A-4CBF-A3CA-845B0AFBE472}" presName="spacer" presStyleCnt="0"/>
      <dgm:spPr/>
    </dgm:pt>
    <dgm:pt modelId="{A0BA9789-56AB-4B5D-BA9B-2007A3314E62}" type="pres">
      <dgm:prSet presAssocID="{42FB045F-3B62-4FC1-B478-93519025D4CD}" presName="parentText" presStyleLbl="node1" presStyleIdx="4" presStyleCnt="5">
        <dgm:presLayoutVars>
          <dgm:chMax val="0"/>
          <dgm:bulletEnabled val="1"/>
        </dgm:presLayoutVars>
      </dgm:prSet>
      <dgm:spPr/>
    </dgm:pt>
  </dgm:ptLst>
  <dgm:cxnLst>
    <dgm:cxn modelId="{C68CAE3F-E8A9-468D-8394-8DBCF8542B10}" type="presOf" srcId="{982763D5-6B8B-4FF1-9CFC-84D9B807EEE5}" destId="{39DB7B61-9944-44BD-91D4-CF0923CEECE9}" srcOrd="0" destOrd="0" presId="urn:microsoft.com/office/officeart/2005/8/layout/vList2"/>
    <dgm:cxn modelId="{F94B8D40-4B64-426A-BD33-2D1B8298F544}" srcId="{982763D5-6B8B-4FF1-9CFC-84D9B807EEE5}" destId="{E8AC3CF5-2B25-47D8-B19E-22704750B286}" srcOrd="2" destOrd="0" parTransId="{78BE754B-7674-4938-9177-460712CC3369}" sibTransId="{59388834-366D-428D-AB33-AED8ECF1E5AF}"/>
    <dgm:cxn modelId="{2B2B3B61-3D57-46B4-B912-BA2809F2A9D2}" type="presOf" srcId="{42FB045F-3B62-4FC1-B478-93519025D4CD}" destId="{A0BA9789-56AB-4B5D-BA9B-2007A3314E62}" srcOrd="0" destOrd="0" presId="urn:microsoft.com/office/officeart/2005/8/layout/vList2"/>
    <dgm:cxn modelId="{5BA34179-53E8-471D-A8ED-50274105A35F}" srcId="{982763D5-6B8B-4FF1-9CFC-84D9B807EEE5}" destId="{42FB045F-3B62-4FC1-B478-93519025D4CD}" srcOrd="4" destOrd="0" parTransId="{F0D85789-5620-4A4D-B48D-FE9B8687F18D}" sibTransId="{C740E8EF-7028-4FAC-9901-52F21D0279E7}"/>
    <dgm:cxn modelId="{DE49C0AF-E8EC-4460-9858-8A45F021348C}" srcId="{982763D5-6B8B-4FF1-9CFC-84D9B807EEE5}" destId="{0065AABE-951B-4F0D-822D-D80079EC7635}" srcOrd="0" destOrd="0" parTransId="{6D9F1434-88EE-4F5A-A48B-8E367C2A1454}" sibTransId="{0C0D898D-595A-4BAB-BD3D-C48867FC4633}"/>
    <dgm:cxn modelId="{935149C4-C802-4F29-A901-A2077661ABDE}" type="presOf" srcId="{E8AC3CF5-2B25-47D8-B19E-22704750B286}" destId="{BE2B7D30-14E5-44D8-B2FC-3B76D040259C}" srcOrd="0" destOrd="0" presId="urn:microsoft.com/office/officeart/2005/8/layout/vList2"/>
    <dgm:cxn modelId="{19894ED0-109A-4C97-B4B0-F13EDC05EE29}" type="presOf" srcId="{0065AABE-951B-4F0D-822D-D80079EC7635}" destId="{6373B8E9-6585-4DA9-9327-0D1414B95475}" srcOrd="0" destOrd="0" presId="urn:microsoft.com/office/officeart/2005/8/layout/vList2"/>
    <dgm:cxn modelId="{EC41CFD2-A69F-4CD8-89EA-1226891AA7AF}" type="presOf" srcId="{75F0C6BB-0E7E-488E-8EF8-7B80EB26C2EA}" destId="{A1CDC16D-ABD5-45AD-8B20-EF7EC73A06A9}" srcOrd="0" destOrd="0" presId="urn:microsoft.com/office/officeart/2005/8/layout/vList2"/>
    <dgm:cxn modelId="{F593D0D7-848A-48D5-814E-A019EA83A88C}" srcId="{982763D5-6B8B-4FF1-9CFC-84D9B807EEE5}" destId="{75F0C6BB-0E7E-488E-8EF8-7B80EB26C2EA}" srcOrd="1" destOrd="0" parTransId="{78C6F40F-8D3C-48A0-BD58-E9C972289DE6}" sibTransId="{4CCAD080-F473-49DF-AB46-47BBB6639AAC}"/>
    <dgm:cxn modelId="{FC0022EA-B7CE-4C0C-84B4-81EE992FC4A5}" srcId="{982763D5-6B8B-4FF1-9CFC-84D9B807EEE5}" destId="{BC393C4F-138C-49A7-8B7C-032ED0368750}" srcOrd="3" destOrd="0" parTransId="{74514C87-3C44-4481-8AFE-472B4EBBFE51}" sibTransId="{2DF0CA15-EE4A-4CBF-A3CA-845B0AFBE472}"/>
    <dgm:cxn modelId="{52BF47FB-6065-4036-B34C-4E7CC9F8ECAE}" type="presOf" srcId="{BC393C4F-138C-49A7-8B7C-032ED0368750}" destId="{90F5931F-10F5-4E57-BF2A-C1960E73B38D}" srcOrd="0" destOrd="0" presId="urn:microsoft.com/office/officeart/2005/8/layout/vList2"/>
    <dgm:cxn modelId="{2AB86292-FC55-448F-9538-B2F4F0BE749B}" type="presParOf" srcId="{39DB7B61-9944-44BD-91D4-CF0923CEECE9}" destId="{6373B8E9-6585-4DA9-9327-0D1414B95475}" srcOrd="0" destOrd="0" presId="urn:microsoft.com/office/officeart/2005/8/layout/vList2"/>
    <dgm:cxn modelId="{CD254F6E-6044-4C8A-A3F8-4FE54CCAF25D}" type="presParOf" srcId="{39DB7B61-9944-44BD-91D4-CF0923CEECE9}" destId="{38BA6A83-4AC3-4006-AE76-20D27E22A4CC}" srcOrd="1" destOrd="0" presId="urn:microsoft.com/office/officeart/2005/8/layout/vList2"/>
    <dgm:cxn modelId="{F2C93B8A-A0F7-4A4A-999F-DEDF91D85DD6}" type="presParOf" srcId="{39DB7B61-9944-44BD-91D4-CF0923CEECE9}" destId="{A1CDC16D-ABD5-45AD-8B20-EF7EC73A06A9}" srcOrd="2" destOrd="0" presId="urn:microsoft.com/office/officeart/2005/8/layout/vList2"/>
    <dgm:cxn modelId="{1C6EC32E-5138-4969-9E36-59EC4E74C579}" type="presParOf" srcId="{39DB7B61-9944-44BD-91D4-CF0923CEECE9}" destId="{1EA54C03-5069-4B08-9701-3ABB6313CEBA}" srcOrd="3" destOrd="0" presId="urn:microsoft.com/office/officeart/2005/8/layout/vList2"/>
    <dgm:cxn modelId="{AFA7BE95-9094-4EAC-9BD4-EEAEC6F72688}" type="presParOf" srcId="{39DB7B61-9944-44BD-91D4-CF0923CEECE9}" destId="{BE2B7D30-14E5-44D8-B2FC-3B76D040259C}" srcOrd="4" destOrd="0" presId="urn:microsoft.com/office/officeart/2005/8/layout/vList2"/>
    <dgm:cxn modelId="{294274E7-5C6D-4BAE-8FA3-7E0A5F4F24F0}" type="presParOf" srcId="{39DB7B61-9944-44BD-91D4-CF0923CEECE9}" destId="{7C823211-067D-4B05-8C96-1408BEF14F34}" srcOrd="5" destOrd="0" presId="urn:microsoft.com/office/officeart/2005/8/layout/vList2"/>
    <dgm:cxn modelId="{7282EE1E-2412-419E-9094-146F868ABC57}" type="presParOf" srcId="{39DB7B61-9944-44BD-91D4-CF0923CEECE9}" destId="{90F5931F-10F5-4E57-BF2A-C1960E73B38D}" srcOrd="6" destOrd="0" presId="urn:microsoft.com/office/officeart/2005/8/layout/vList2"/>
    <dgm:cxn modelId="{73F98DE2-22B7-4058-AC00-4B9430A0698B}" type="presParOf" srcId="{39DB7B61-9944-44BD-91D4-CF0923CEECE9}" destId="{52781FD0-C9F4-4078-B983-479350720654}" srcOrd="7" destOrd="0" presId="urn:microsoft.com/office/officeart/2005/8/layout/vList2"/>
    <dgm:cxn modelId="{18E84F31-59CB-41A2-A2E1-85AF51CD4638}" type="presParOf" srcId="{39DB7B61-9944-44BD-91D4-CF0923CEECE9}" destId="{A0BA9789-56AB-4B5D-BA9B-2007A3314E6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48EEDC-A507-476F-80EE-9C2E6C44CC57}"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A6C544D5-4121-4567-8034-79996169CE05}">
      <dgm:prSet/>
      <dgm:spPr/>
      <dgm:t>
        <a:bodyPr/>
        <a:lstStyle/>
        <a:p>
          <a:r>
            <a:rPr lang="pt-BR"/>
            <a:t>Estimulação beta-1 do aparelho justaglomerular e queda da pressão hidrostática na arteríola aferente levam a ativação do Sistema Renina-Angiotensina-Aldosterona.</a:t>
          </a:r>
          <a:endParaRPr lang="en-US"/>
        </a:p>
      </dgm:t>
    </dgm:pt>
    <dgm:pt modelId="{2AA433E5-D4FC-405A-8557-59D44423E104}" type="parTrans" cxnId="{D01934DB-993D-42BA-98F7-5B6FC954013D}">
      <dgm:prSet/>
      <dgm:spPr/>
      <dgm:t>
        <a:bodyPr/>
        <a:lstStyle/>
        <a:p>
          <a:endParaRPr lang="en-US"/>
        </a:p>
      </dgm:t>
    </dgm:pt>
    <dgm:pt modelId="{6CEE00E4-8AF6-47D6-8081-63797EA97B0C}" type="sibTrans" cxnId="{D01934DB-993D-42BA-98F7-5B6FC954013D}">
      <dgm:prSet/>
      <dgm:spPr/>
      <dgm:t>
        <a:bodyPr/>
        <a:lstStyle/>
        <a:p>
          <a:endParaRPr lang="en-US"/>
        </a:p>
      </dgm:t>
    </dgm:pt>
    <dgm:pt modelId="{75999D7C-9935-48B9-A4FF-3329BAC322DF}">
      <dgm:prSet/>
      <dgm:spPr/>
      <dgm:t>
        <a:bodyPr/>
        <a:lstStyle/>
        <a:p>
          <a:r>
            <a:rPr lang="pt-BR"/>
            <a:t>Há aumento de angiotensina II que irá atuar nos receptores AT1, principalmente, levando a vasoconstricção, retenção de sódio e água.</a:t>
          </a:r>
          <a:endParaRPr lang="en-US"/>
        </a:p>
      </dgm:t>
    </dgm:pt>
    <dgm:pt modelId="{9ED48E1C-3FD1-467D-B237-4F53F711F892}" type="parTrans" cxnId="{6932395C-90DD-42BF-949F-0B684E11026F}">
      <dgm:prSet/>
      <dgm:spPr/>
      <dgm:t>
        <a:bodyPr/>
        <a:lstStyle/>
        <a:p>
          <a:endParaRPr lang="en-US"/>
        </a:p>
      </dgm:t>
    </dgm:pt>
    <dgm:pt modelId="{5B42DBDB-B544-4230-8DF2-A69DBA15B7E8}" type="sibTrans" cxnId="{6932395C-90DD-42BF-949F-0B684E11026F}">
      <dgm:prSet/>
      <dgm:spPr/>
      <dgm:t>
        <a:bodyPr/>
        <a:lstStyle/>
        <a:p>
          <a:endParaRPr lang="en-US"/>
        </a:p>
      </dgm:t>
    </dgm:pt>
    <dgm:pt modelId="{60F28942-23B0-4D86-BF1C-4BD1CA24E828}">
      <dgm:prSet/>
      <dgm:spPr/>
      <dgm:t>
        <a:bodyPr/>
        <a:lstStyle/>
        <a:p>
          <a:r>
            <a:rPr lang="pt-BR"/>
            <a:t>Além disso, há secreção de aldosterona, aumento da resistência vascular e estimulação da fibrogênese e morte celular de miócitos e fibroblastos.</a:t>
          </a:r>
          <a:endParaRPr lang="en-US"/>
        </a:p>
      </dgm:t>
    </dgm:pt>
    <dgm:pt modelId="{D773E09A-FB2C-4508-A704-908F066A8375}" type="parTrans" cxnId="{64BF87DB-7C68-48C4-9EDB-D373246E2D9D}">
      <dgm:prSet/>
      <dgm:spPr/>
      <dgm:t>
        <a:bodyPr/>
        <a:lstStyle/>
        <a:p>
          <a:endParaRPr lang="en-US"/>
        </a:p>
      </dgm:t>
    </dgm:pt>
    <dgm:pt modelId="{BA3848FB-D3B5-457F-A0D6-F54C02F3368F}" type="sibTrans" cxnId="{64BF87DB-7C68-48C4-9EDB-D373246E2D9D}">
      <dgm:prSet/>
      <dgm:spPr/>
      <dgm:t>
        <a:bodyPr/>
        <a:lstStyle/>
        <a:p>
          <a:endParaRPr lang="en-US"/>
        </a:p>
      </dgm:t>
    </dgm:pt>
    <dgm:pt modelId="{92F14D0B-E0CA-4AC0-8B2E-8EB7C4FD52C4}">
      <dgm:prSet/>
      <dgm:spPr/>
      <dgm:t>
        <a:bodyPr/>
        <a:lstStyle/>
        <a:p>
          <a:r>
            <a:rPr lang="pt-BR"/>
            <a:t>Há indução da proliferação do músculo liso e hipertrofia do VE, levando ao remodelamento.</a:t>
          </a:r>
          <a:endParaRPr lang="en-US"/>
        </a:p>
      </dgm:t>
    </dgm:pt>
    <dgm:pt modelId="{E4C15BBE-9931-4729-8C3C-4E8088C9B053}" type="parTrans" cxnId="{C3FCD3AF-608F-4350-843A-FCAF5C6BD6D0}">
      <dgm:prSet/>
      <dgm:spPr/>
      <dgm:t>
        <a:bodyPr/>
        <a:lstStyle/>
        <a:p>
          <a:endParaRPr lang="en-US"/>
        </a:p>
      </dgm:t>
    </dgm:pt>
    <dgm:pt modelId="{1FB7E242-CC02-4406-A41D-7D7AEFDFE3A7}" type="sibTrans" cxnId="{C3FCD3AF-608F-4350-843A-FCAF5C6BD6D0}">
      <dgm:prSet/>
      <dgm:spPr/>
      <dgm:t>
        <a:bodyPr/>
        <a:lstStyle/>
        <a:p>
          <a:endParaRPr lang="en-US"/>
        </a:p>
      </dgm:t>
    </dgm:pt>
    <dgm:pt modelId="{E1997446-F1C0-4A04-B07B-5CE94F94CAF0}">
      <dgm:prSet/>
      <dgm:spPr/>
      <dgm:t>
        <a:bodyPr/>
        <a:lstStyle/>
        <a:p>
          <a:r>
            <a:rPr lang="pt-BR"/>
            <a:t>A retenção de sódio e água, aumenta a pressão de enchimento ventricular e pressão de perfusão periférica. Ocorre também retenção de líquidos.</a:t>
          </a:r>
          <a:endParaRPr lang="en-US"/>
        </a:p>
      </dgm:t>
    </dgm:pt>
    <dgm:pt modelId="{151BE0ED-C77A-4631-B110-BD3558E40600}" type="parTrans" cxnId="{6A919860-8A1B-4E4A-AF78-F7A0369885AB}">
      <dgm:prSet/>
      <dgm:spPr/>
      <dgm:t>
        <a:bodyPr/>
        <a:lstStyle/>
        <a:p>
          <a:endParaRPr lang="en-US"/>
        </a:p>
      </dgm:t>
    </dgm:pt>
    <dgm:pt modelId="{186297AE-86F5-4A7C-954A-9917AA1F3002}" type="sibTrans" cxnId="{6A919860-8A1B-4E4A-AF78-F7A0369885AB}">
      <dgm:prSet/>
      <dgm:spPr/>
      <dgm:t>
        <a:bodyPr/>
        <a:lstStyle/>
        <a:p>
          <a:endParaRPr lang="en-US"/>
        </a:p>
      </dgm:t>
    </dgm:pt>
    <dgm:pt modelId="{3BCFE5BA-F980-413E-B8B1-3622269DB97D}" type="pres">
      <dgm:prSet presAssocID="{ED48EEDC-A507-476F-80EE-9C2E6C44CC57}" presName="vert0" presStyleCnt="0">
        <dgm:presLayoutVars>
          <dgm:dir/>
          <dgm:animOne val="branch"/>
          <dgm:animLvl val="lvl"/>
        </dgm:presLayoutVars>
      </dgm:prSet>
      <dgm:spPr/>
    </dgm:pt>
    <dgm:pt modelId="{C874281D-89C6-4FA5-9BE4-CDE4E3C775E9}" type="pres">
      <dgm:prSet presAssocID="{A6C544D5-4121-4567-8034-79996169CE05}" presName="thickLine" presStyleLbl="alignNode1" presStyleIdx="0" presStyleCnt="5"/>
      <dgm:spPr/>
    </dgm:pt>
    <dgm:pt modelId="{F045DE2F-D83F-4854-9750-204113CB2973}" type="pres">
      <dgm:prSet presAssocID="{A6C544D5-4121-4567-8034-79996169CE05}" presName="horz1" presStyleCnt="0"/>
      <dgm:spPr/>
    </dgm:pt>
    <dgm:pt modelId="{3AAB319D-DECD-4F60-8B83-259FF66A1EBB}" type="pres">
      <dgm:prSet presAssocID="{A6C544D5-4121-4567-8034-79996169CE05}" presName="tx1" presStyleLbl="revTx" presStyleIdx="0" presStyleCnt="5"/>
      <dgm:spPr/>
    </dgm:pt>
    <dgm:pt modelId="{44E11850-FE12-4C22-9806-137E8F9A1491}" type="pres">
      <dgm:prSet presAssocID="{A6C544D5-4121-4567-8034-79996169CE05}" presName="vert1" presStyleCnt="0"/>
      <dgm:spPr/>
    </dgm:pt>
    <dgm:pt modelId="{AD7B8981-532F-4AC1-8607-2492329E93BB}" type="pres">
      <dgm:prSet presAssocID="{75999D7C-9935-48B9-A4FF-3329BAC322DF}" presName="thickLine" presStyleLbl="alignNode1" presStyleIdx="1" presStyleCnt="5"/>
      <dgm:spPr/>
    </dgm:pt>
    <dgm:pt modelId="{B4A0930C-E54E-4067-9D7A-00E12EF641EA}" type="pres">
      <dgm:prSet presAssocID="{75999D7C-9935-48B9-A4FF-3329BAC322DF}" presName="horz1" presStyleCnt="0"/>
      <dgm:spPr/>
    </dgm:pt>
    <dgm:pt modelId="{1DE1C9D0-E548-4D4E-B03C-55917637B98C}" type="pres">
      <dgm:prSet presAssocID="{75999D7C-9935-48B9-A4FF-3329BAC322DF}" presName="tx1" presStyleLbl="revTx" presStyleIdx="1" presStyleCnt="5"/>
      <dgm:spPr/>
    </dgm:pt>
    <dgm:pt modelId="{E3159BC3-3A21-42E1-B2E2-EFDDE255C6FE}" type="pres">
      <dgm:prSet presAssocID="{75999D7C-9935-48B9-A4FF-3329BAC322DF}" presName="vert1" presStyleCnt="0"/>
      <dgm:spPr/>
    </dgm:pt>
    <dgm:pt modelId="{90111784-83F3-477E-B75E-0DBC679F195C}" type="pres">
      <dgm:prSet presAssocID="{60F28942-23B0-4D86-BF1C-4BD1CA24E828}" presName="thickLine" presStyleLbl="alignNode1" presStyleIdx="2" presStyleCnt="5"/>
      <dgm:spPr/>
    </dgm:pt>
    <dgm:pt modelId="{267B161D-722A-4257-A20E-E6DC8BC24C1A}" type="pres">
      <dgm:prSet presAssocID="{60F28942-23B0-4D86-BF1C-4BD1CA24E828}" presName="horz1" presStyleCnt="0"/>
      <dgm:spPr/>
    </dgm:pt>
    <dgm:pt modelId="{9BCA85F1-9942-40C9-9C98-9E5F465205C7}" type="pres">
      <dgm:prSet presAssocID="{60F28942-23B0-4D86-BF1C-4BD1CA24E828}" presName="tx1" presStyleLbl="revTx" presStyleIdx="2" presStyleCnt="5"/>
      <dgm:spPr/>
    </dgm:pt>
    <dgm:pt modelId="{539DB633-4D9D-4F10-9BA6-17A7446B541E}" type="pres">
      <dgm:prSet presAssocID="{60F28942-23B0-4D86-BF1C-4BD1CA24E828}" presName="vert1" presStyleCnt="0"/>
      <dgm:spPr/>
    </dgm:pt>
    <dgm:pt modelId="{B5F6C04E-5321-4AF9-900F-F795DA7103A0}" type="pres">
      <dgm:prSet presAssocID="{92F14D0B-E0CA-4AC0-8B2E-8EB7C4FD52C4}" presName="thickLine" presStyleLbl="alignNode1" presStyleIdx="3" presStyleCnt="5"/>
      <dgm:spPr/>
    </dgm:pt>
    <dgm:pt modelId="{86461175-244F-41DE-8622-A79C8040F4E2}" type="pres">
      <dgm:prSet presAssocID="{92F14D0B-E0CA-4AC0-8B2E-8EB7C4FD52C4}" presName="horz1" presStyleCnt="0"/>
      <dgm:spPr/>
    </dgm:pt>
    <dgm:pt modelId="{35C302CC-A3B9-4778-861E-DACD49AF11CA}" type="pres">
      <dgm:prSet presAssocID="{92F14D0B-E0CA-4AC0-8B2E-8EB7C4FD52C4}" presName="tx1" presStyleLbl="revTx" presStyleIdx="3" presStyleCnt="5"/>
      <dgm:spPr/>
    </dgm:pt>
    <dgm:pt modelId="{04D3F03F-ED51-490C-A7F5-DE613D27F46D}" type="pres">
      <dgm:prSet presAssocID="{92F14D0B-E0CA-4AC0-8B2E-8EB7C4FD52C4}" presName="vert1" presStyleCnt="0"/>
      <dgm:spPr/>
    </dgm:pt>
    <dgm:pt modelId="{2F897B4C-1BAB-452C-91C6-6BBAEF68CF3A}" type="pres">
      <dgm:prSet presAssocID="{E1997446-F1C0-4A04-B07B-5CE94F94CAF0}" presName="thickLine" presStyleLbl="alignNode1" presStyleIdx="4" presStyleCnt="5"/>
      <dgm:spPr/>
    </dgm:pt>
    <dgm:pt modelId="{14076DEE-8545-44A5-A75C-D116CF2B46A6}" type="pres">
      <dgm:prSet presAssocID="{E1997446-F1C0-4A04-B07B-5CE94F94CAF0}" presName="horz1" presStyleCnt="0"/>
      <dgm:spPr/>
    </dgm:pt>
    <dgm:pt modelId="{89E86D5E-B8AD-4830-946B-E640242912F8}" type="pres">
      <dgm:prSet presAssocID="{E1997446-F1C0-4A04-B07B-5CE94F94CAF0}" presName="tx1" presStyleLbl="revTx" presStyleIdx="4" presStyleCnt="5"/>
      <dgm:spPr/>
    </dgm:pt>
    <dgm:pt modelId="{A0A1FFEB-F1FB-48AE-9BE3-09AFFAC68919}" type="pres">
      <dgm:prSet presAssocID="{E1997446-F1C0-4A04-B07B-5CE94F94CAF0}" presName="vert1" presStyleCnt="0"/>
      <dgm:spPr/>
    </dgm:pt>
  </dgm:ptLst>
  <dgm:cxnLst>
    <dgm:cxn modelId="{E91EB313-DF49-4EF9-A2C5-2600AF765735}" type="presOf" srcId="{ED48EEDC-A507-476F-80EE-9C2E6C44CC57}" destId="{3BCFE5BA-F980-413E-B8B1-3622269DB97D}" srcOrd="0" destOrd="0" presId="urn:microsoft.com/office/officeart/2008/layout/LinedList"/>
    <dgm:cxn modelId="{86B8E328-0E42-4ACD-9DBB-A105827EA7D5}" type="presOf" srcId="{92F14D0B-E0CA-4AC0-8B2E-8EB7C4FD52C4}" destId="{35C302CC-A3B9-4778-861E-DACD49AF11CA}" srcOrd="0" destOrd="0" presId="urn:microsoft.com/office/officeart/2008/layout/LinedList"/>
    <dgm:cxn modelId="{6932395C-90DD-42BF-949F-0B684E11026F}" srcId="{ED48EEDC-A507-476F-80EE-9C2E6C44CC57}" destId="{75999D7C-9935-48B9-A4FF-3329BAC322DF}" srcOrd="1" destOrd="0" parTransId="{9ED48E1C-3FD1-467D-B237-4F53F711F892}" sibTransId="{5B42DBDB-B544-4230-8DF2-A69DBA15B7E8}"/>
    <dgm:cxn modelId="{6A919860-8A1B-4E4A-AF78-F7A0369885AB}" srcId="{ED48EEDC-A507-476F-80EE-9C2E6C44CC57}" destId="{E1997446-F1C0-4A04-B07B-5CE94F94CAF0}" srcOrd="4" destOrd="0" parTransId="{151BE0ED-C77A-4631-B110-BD3558E40600}" sibTransId="{186297AE-86F5-4A7C-954A-9917AA1F3002}"/>
    <dgm:cxn modelId="{1CFEA76E-8BA2-4E56-B054-89420E77215C}" type="presOf" srcId="{75999D7C-9935-48B9-A4FF-3329BAC322DF}" destId="{1DE1C9D0-E548-4D4E-B03C-55917637B98C}" srcOrd="0" destOrd="0" presId="urn:microsoft.com/office/officeart/2008/layout/LinedList"/>
    <dgm:cxn modelId="{C3FCD3AF-608F-4350-843A-FCAF5C6BD6D0}" srcId="{ED48EEDC-A507-476F-80EE-9C2E6C44CC57}" destId="{92F14D0B-E0CA-4AC0-8B2E-8EB7C4FD52C4}" srcOrd="3" destOrd="0" parTransId="{E4C15BBE-9931-4729-8C3C-4E8088C9B053}" sibTransId="{1FB7E242-CC02-4406-A41D-7D7AEFDFE3A7}"/>
    <dgm:cxn modelId="{282758B3-D921-4A08-AA24-E95013E94F7D}" type="presOf" srcId="{A6C544D5-4121-4567-8034-79996169CE05}" destId="{3AAB319D-DECD-4F60-8B83-259FF66A1EBB}" srcOrd="0" destOrd="0" presId="urn:microsoft.com/office/officeart/2008/layout/LinedList"/>
    <dgm:cxn modelId="{210DF4D2-FCA8-42EC-A121-6805E26E6F4E}" type="presOf" srcId="{60F28942-23B0-4D86-BF1C-4BD1CA24E828}" destId="{9BCA85F1-9942-40C9-9C98-9E5F465205C7}" srcOrd="0" destOrd="0" presId="urn:microsoft.com/office/officeart/2008/layout/LinedList"/>
    <dgm:cxn modelId="{D01934DB-993D-42BA-98F7-5B6FC954013D}" srcId="{ED48EEDC-A507-476F-80EE-9C2E6C44CC57}" destId="{A6C544D5-4121-4567-8034-79996169CE05}" srcOrd="0" destOrd="0" parTransId="{2AA433E5-D4FC-405A-8557-59D44423E104}" sibTransId="{6CEE00E4-8AF6-47D6-8081-63797EA97B0C}"/>
    <dgm:cxn modelId="{64BF87DB-7C68-48C4-9EDB-D373246E2D9D}" srcId="{ED48EEDC-A507-476F-80EE-9C2E6C44CC57}" destId="{60F28942-23B0-4D86-BF1C-4BD1CA24E828}" srcOrd="2" destOrd="0" parTransId="{D773E09A-FB2C-4508-A704-908F066A8375}" sibTransId="{BA3848FB-D3B5-457F-A0D6-F54C02F3368F}"/>
    <dgm:cxn modelId="{CA798AE0-3D8E-44AD-80C1-7EC4BE5F25E5}" type="presOf" srcId="{E1997446-F1C0-4A04-B07B-5CE94F94CAF0}" destId="{89E86D5E-B8AD-4830-946B-E640242912F8}" srcOrd="0" destOrd="0" presId="urn:microsoft.com/office/officeart/2008/layout/LinedList"/>
    <dgm:cxn modelId="{AD9A8113-799D-4039-A872-87FBD5BB22A8}" type="presParOf" srcId="{3BCFE5BA-F980-413E-B8B1-3622269DB97D}" destId="{C874281D-89C6-4FA5-9BE4-CDE4E3C775E9}" srcOrd="0" destOrd="0" presId="urn:microsoft.com/office/officeart/2008/layout/LinedList"/>
    <dgm:cxn modelId="{726D6E40-111A-4D08-8CF4-106AAD90A0F4}" type="presParOf" srcId="{3BCFE5BA-F980-413E-B8B1-3622269DB97D}" destId="{F045DE2F-D83F-4854-9750-204113CB2973}" srcOrd="1" destOrd="0" presId="urn:microsoft.com/office/officeart/2008/layout/LinedList"/>
    <dgm:cxn modelId="{8D08A387-5C10-4396-867E-DF154B29D37F}" type="presParOf" srcId="{F045DE2F-D83F-4854-9750-204113CB2973}" destId="{3AAB319D-DECD-4F60-8B83-259FF66A1EBB}" srcOrd="0" destOrd="0" presId="urn:microsoft.com/office/officeart/2008/layout/LinedList"/>
    <dgm:cxn modelId="{BB3A71DF-55E2-436C-B4F8-6E55D91BBD64}" type="presParOf" srcId="{F045DE2F-D83F-4854-9750-204113CB2973}" destId="{44E11850-FE12-4C22-9806-137E8F9A1491}" srcOrd="1" destOrd="0" presId="urn:microsoft.com/office/officeart/2008/layout/LinedList"/>
    <dgm:cxn modelId="{0E6A1A2E-3B3F-489B-90E6-FF31B9A933B8}" type="presParOf" srcId="{3BCFE5BA-F980-413E-B8B1-3622269DB97D}" destId="{AD7B8981-532F-4AC1-8607-2492329E93BB}" srcOrd="2" destOrd="0" presId="urn:microsoft.com/office/officeart/2008/layout/LinedList"/>
    <dgm:cxn modelId="{81E3B7C1-503D-4E15-A252-81A7C4BC7B6F}" type="presParOf" srcId="{3BCFE5BA-F980-413E-B8B1-3622269DB97D}" destId="{B4A0930C-E54E-4067-9D7A-00E12EF641EA}" srcOrd="3" destOrd="0" presId="urn:microsoft.com/office/officeart/2008/layout/LinedList"/>
    <dgm:cxn modelId="{2B1F7A7F-816D-4151-99CC-FE386DF9B618}" type="presParOf" srcId="{B4A0930C-E54E-4067-9D7A-00E12EF641EA}" destId="{1DE1C9D0-E548-4D4E-B03C-55917637B98C}" srcOrd="0" destOrd="0" presId="urn:microsoft.com/office/officeart/2008/layout/LinedList"/>
    <dgm:cxn modelId="{5A5310EA-9C9A-4169-8031-2D102CAC3E42}" type="presParOf" srcId="{B4A0930C-E54E-4067-9D7A-00E12EF641EA}" destId="{E3159BC3-3A21-42E1-B2E2-EFDDE255C6FE}" srcOrd="1" destOrd="0" presId="urn:microsoft.com/office/officeart/2008/layout/LinedList"/>
    <dgm:cxn modelId="{7A33E464-092F-4971-9641-3B52A54BAB00}" type="presParOf" srcId="{3BCFE5BA-F980-413E-B8B1-3622269DB97D}" destId="{90111784-83F3-477E-B75E-0DBC679F195C}" srcOrd="4" destOrd="0" presId="urn:microsoft.com/office/officeart/2008/layout/LinedList"/>
    <dgm:cxn modelId="{F8CB93E6-C7FB-40D8-8B83-AB1157E2C58C}" type="presParOf" srcId="{3BCFE5BA-F980-413E-B8B1-3622269DB97D}" destId="{267B161D-722A-4257-A20E-E6DC8BC24C1A}" srcOrd="5" destOrd="0" presId="urn:microsoft.com/office/officeart/2008/layout/LinedList"/>
    <dgm:cxn modelId="{C5AF275B-6D3D-4F65-81BC-2C64EAC25D3D}" type="presParOf" srcId="{267B161D-722A-4257-A20E-E6DC8BC24C1A}" destId="{9BCA85F1-9942-40C9-9C98-9E5F465205C7}" srcOrd="0" destOrd="0" presId="urn:microsoft.com/office/officeart/2008/layout/LinedList"/>
    <dgm:cxn modelId="{34A16038-B090-47F1-B285-1CFFBE799E66}" type="presParOf" srcId="{267B161D-722A-4257-A20E-E6DC8BC24C1A}" destId="{539DB633-4D9D-4F10-9BA6-17A7446B541E}" srcOrd="1" destOrd="0" presId="urn:microsoft.com/office/officeart/2008/layout/LinedList"/>
    <dgm:cxn modelId="{5D654235-641A-4B4A-A695-E461FD245BE2}" type="presParOf" srcId="{3BCFE5BA-F980-413E-B8B1-3622269DB97D}" destId="{B5F6C04E-5321-4AF9-900F-F795DA7103A0}" srcOrd="6" destOrd="0" presId="urn:microsoft.com/office/officeart/2008/layout/LinedList"/>
    <dgm:cxn modelId="{290BA961-8D72-409D-A745-B97611ACEE59}" type="presParOf" srcId="{3BCFE5BA-F980-413E-B8B1-3622269DB97D}" destId="{86461175-244F-41DE-8622-A79C8040F4E2}" srcOrd="7" destOrd="0" presId="urn:microsoft.com/office/officeart/2008/layout/LinedList"/>
    <dgm:cxn modelId="{A0B5A208-5D34-4604-A06B-6245F48D0E6C}" type="presParOf" srcId="{86461175-244F-41DE-8622-A79C8040F4E2}" destId="{35C302CC-A3B9-4778-861E-DACD49AF11CA}" srcOrd="0" destOrd="0" presId="urn:microsoft.com/office/officeart/2008/layout/LinedList"/>
    <dgm:cxn modelId="{22E4F69D-AF87-4748-8B63-91DF1B5DD8D7}" type="presParOf" srcId="{86461175-244F-41DE-8622-A79C8040F4E2}" destId="{04D3F03F-ED51-490C-A7F5-DE613D27F46D}" srcOrd="1" destOrd="0" presId="urn:microsoft.com/office/officeart/2008/layout/LinedList"/>
    <dgm:cxn modelId="{0E3700A4-68DD-42CA-91F9-5913B2AFD27A}" type="presParOf" srcId="{3BCFE5BA-F980-413E-B8B1-3622269DB97D}" destId="{2F897B4C-1BAB-452C-91C6-6BBAEF68CF3A}" srcOrd="8" destOrd="0" presId="urn:microsoft.com/office/officeart/2008/layout/LinedList"/>
    <dgm:cxn modelId="{BAC56BA8-CF86-4929-B7CE-78F333E36719}" type="presParOf" srcId="{3BCFE5BA-F980-413E-B8B1-3622269DB97D}" destId="{14076DEE-8545-44A5-A75C-D116CF2B46A6}" srcOrd="9" destOrd="0" presId="urn:microsoft.com/office/officeart/2008/layout/LinedList"/>
    <dgm:cxn modelId="{7091AE2A-136B-4988-B25D-8D10497C45AB}" type="presParOf" srcId="{14076DEE-8545-44A5-A75C-D116CF2B46A6}" destId="{89E86D5E-B8AD-4830-946B-E640242912F8}" srcOrd="0" destOrd="0" presId="urn:microsoft.com/office/officeart/2008/layout/LinedList"/>
    <dgm:cxn modelId="{17188168-6104-4DAD-8143-F2DC2A39A7D9}" type="presParOf" srcId="{14076DEE-8545-44A5-A75C-D116CF2B46A6}" destId="{A0A1FFEB-F1FB-48AE-9BE3-09AFFAC689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89720E-D47E-4A6F-B5E6-EDC366B3F1D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7F352DC-176A-4322-8F14-3381C5DDA44E}">
      <dgm:prSet/>
      <dgm:spPr/>
      <dgm:t>
        <a:bodyPr/>
        <a:lstStyle/>
        <a:p>
          <a:r>
            <a:rPr lang="pt-BR"/>
            <a:t>Falha do VE</a:t>
          </a:r>
          <a:endParaRPr lang="en-US"/>
        </a:p>
      </dgm:t>
    </dgm:pt>
    <dgm:pt modelId="{F558F9AF-C6A6-4624-A558-6A0ECDBFF7D4}" type="parTrans" cxnId="{0915AE47-7EA8-4766-B00F-B6235EC5D0AA}">
      <dgm:prSet/>
      <dgm:spPr/>
      <dgm:t>
        <a:bodyPr/>
        <a:lstStyle/>
        <a:p>
          <a:endParaRPr lang="en-US"/>
        </a:p>
      </dgm:t>
    </dgm:pt>
    <dgm:pt modelId="{D39EF1FF-22F7-4955-B125-0FEC6B2600D6}" type="sibTrans" cxnId="{0915AE47-7EA8-4766-B00F-B6235EC5D0AA}">
      <dgm:prSet/>
      <dgm:spPr/>
      <dgm:t>
        <a:bodyPr/>
        <a:lstStyle/>
        <a:p>
          <a:endParaRPr lang="en-US"/>
        </a:p>
      </dgm:t>
    </dgm:pt>
    <dgm:pt modelId="{8D50FD22-2861-4E08-98D0-E7FE26332500}">
      <dgm:prSet/>
      <dgm:spPr/>
      <dgm:t>
        <a:bodyPr/>
        <a:lstStyle/>
        <a:p>
          <a:r>
            <a:rPr lang="pt-BR"/>
            <a:t>Congestão pulmonar</a:t>
          </a:r>
          <a:endParaRPr lang="en-US"/>
        </a:p>
      </dgm:t>
    </dgm:pt>
    <dgm:pt modelId="{6FEEBB0C-A08F-43BB-B5F9-CB7F3CCB23AA}" type="parTrans" cxnId="{8B32FB92-1E3F-43CD-8250-A43C3C6531F3}">
      <dgm:prSet/>
      <dgm:spPr/>
      <dgm:t>
        <a:bodyPr/>
        <a:lstStyle/>
        <a:p>
          <a:endParaRPr lang="en-US"/>
        </a:p>
      </dgm:t>
    </dgm:pt>
    <dgm:pt modelId="{7CC5C712-2D54-48D7-8E33-568B35855F41}" type="sibTrans" cxnId="{8B32FB92-1E3F-43CD-8250-A43C3C6531F3}">
      <dgm:prSet/>
      <dgm:spPr/>
      <dgm:t>
        <a:bodyPr/>
        <a:lstStyle/>
        <a:p>
          <a:endParaRPr lang="en-US"/>
        </a:p>
      </dgm:t>
    </dgm:pt>
    <dgm:pt modelId="{099702A8-FABA-4F88-80BB-4B9C7EC86822}">
      <dgm:prSet/>
      <dgm:spPr/>
      <dgm:t>
        <a:bodyPr/>
        <a:lstStyle/>
        <a:p>
          <a:r>
            <a:rPr lang="pt-BR"/>
            <a:t>Dispnéia progressiva</a:t>
          </a:r>
          <a:endParaRPr lang="en-US"/>
        </a:p>
      </dgm:t>
    </dgm:pt>
    <dgm:pt modelId="{B2737514-078D-42B3-B71F-CA11DD689D2D}" type="parTrans" cxnId="{7546153E-AE83-4660-86D6-AB30889D1911}">
      <dgm:prSet/>
      <dgm:spPr/>
      <dgm:t>
        <a:bodyPr/>
        <a:lstStyle/>
        <a:p>
          <a:endParaRPr lang="en-US"/>
        </a:p>
      </dgm:t>
    </dgm:pt>
    <dgm:pt modelId="{4B21CD23-F5A2-4525-B95A-F929C941A5EE}" type="sibTrans" cxnId="{7546153E-AE83-4660-86D6-AB30889D1911}">
      <dgm:prSet/>
      <dgm:spPr/>
      <dgm:t>
        <a:bodyPr/>
        <a:lstStyle/>
        <a:p>
          <a:endParaRPr lang="en-US"/>
        </a:p>
      </dgm:t>
    </dgm:pt>
    <dgm:pt modelId="{9782AA78-BCE8-4326-94B9-813A3CD54E09}">
      <dgm:prSet/>
      <dgm:spPr/>
      <dgm:t>
        <a:bodyPr/>
        <a:lstStyle/>
        <a:p>
          <a:r>
            <a:rPr lang="pt-BR"/>
            <a:t>Ortopnéia</a:t>
          </a:r>
          <a:endParaRPr lang="en-US"/>
        </a:p>
      </dgm:t>
    </dgm:pt>
    <dgm:pt modelId="{F0FF63F3-06A3-4E39-B976-61EBA2A74CAD}" type="parTrans" cxnId="{6E3DD73C-65BA-4042-A2EE-6304D684A57A}">
      <dgm:prSet/>
      <dgm:spPr/>
      <dgm:t>
        <a:bodyPr/>
        <a:lstStyle/>
        <a:p>
          <a:endParaRPr lang="en-US"/>
        </a:p>
      </dgm:t>
    </dgm:pt>
    <dgm:pt modelId="{7BBACAF9-06DE-4865-B77E-F1416D011503}" type="sibTrans" cxnId="{6E3DD73C-65BA-4042-A2EE-6304D684A57A}">
      <dgm:prSet/>
      <dgm:spPr/>
      <dgm:t>
        <a:bodyPr/>
        <a:lstStyle/>
        <a:p>
          <a:endParaRPr lang="en-US"/>
        </a:p>
      </dgm:t>
    </dgm:pt>
    <dgm:pt modelId="{F1116819-9B65-4CB5-81C5-68842DEBB621}">
      <dgm:prSet/>
      <dgm:spPr/>
      <dgm:t>
        <a:bodyPr/>
        <a:lstStyle/>
        <a:p>
          <a:r>
            <a:rPr lang="pt-BR"/>
            <a:t>Dispnéia paroxística noturna</a:t>
          </a:r>
          <a:endParaRPr lang="en-US"/>
        </a:p>
      </dgm:t>
    </dgm:pt>
    <dgm:pt modelId="{B7594F1F-6298-403A-ABBC-57BECF971ECB}" type="parTrans" cxnId="{48027245-0116-41EA-A5DD-4DAE7E635448}">
      <dgm:prSet/>
      <dgm:spPr/>
      <dgm:t>
        <a:bodyPr/>
        <a:lstStyle/>
        <a:p>
          <a:endParaRPr lang="en-US"/>
        </a:p>
      </dgm:t>
    </dgm:pt>
    <dgm:pt modelId="{A728FECA-5E7B-4FE7-BCD3-1AFD963FFC02}" type="sibTrans" cxnId="{48027245-0116-41EA-A5DD-4DAE7E635448}">
      <dgm:prSet/>
      <dgm:spPr/>
      <dgm:t>
        <a:bodyPr/>
        <a:lstStyle/>
        <a:p>
          <a:endParaRPr lang="en-US"/>
        </a:p>
      </dgm:t>
    </dgm:pt>
    <dgm:pt modelId="{B4F23131-1120-4619-B6BF-E9CF8D04AB3F}">
      <dgm:prSet/>
      <dgm:spPr/>
      <dgm:t>
        <a:bodyPr/>
        <a:lstStyle/>
        <a:p>
          <a:r>
            <a:rPr lang="pt-BR"/>
            <a:t>Edema agudo de pulmão</a:t>
          </a:r>
          <a:endParaRPr lang="en-US"/>
        </a:p>
      </dgm:t>
    </dgm:pt>
    <dgm:pt modelId="{DF9B6BAF-A81F-48E0-8166-16AC0A073A88}" type="parTrans" cxnId="{5D9D5B0E-7E69-47D7-89A8-3F1C5A097C42}">
      <dgm:prSet/>
      <dgm:spPr/>
      <dgm:t>
        <a:bodyPr/>
        <a:lstStyle/>
        <a:p>
          <a:endParaRPr lang="en-US"/>
        </a:p>
      </dgm:t>
    </dgm:pt>
    <dgm:pt modelId="{2A71757D-6EF4-41C6-AAF5-B4079E2511B0}" type="sibTrans" cxnId="{5D9D5B0E-7E69-47D7-89A8-3F1C5A097C42}">
      <dgm:prSet/>
      <dgm:spPr/>
      <dgm:t>
        <a:bodyPr/>
        <a:lstStyle/>
        <a:p>
          <a:endParaRPr lang="en-US"/>
        </a:p>
      </dgm:t>
    </dgm:pt>
    <dgm:pt modelId="{33A23FA0-3046-44F5-A124-3D95B4D34FBE}" type="pres">
      <dgm:prSet presAssocID="{6F89720E-D47E-4A6F-B5E6-EDC366B3F1D6}" presName="linear" presStyleCnt="0">
        <dgm:presLayoutVars>
          <dgm:animLvl val="lvl"/>
          <dgm:resizeHandles val="exact"/>
        </dgm:presLayoutVars>
      </dgm:prSet>
      <dgm:spPr/>
    </dgm:pt>
    <dgm:pt modelId="{AC36EA8D-9D79-4277-BDF5-C63F445D6369}" type="pres">
      <dgm:prSet presAssocID="{67F352DC-176A-4322-8F14-3381C5DDA44E}" presName="parentText" presStyleLbl="node1" presStyleIdx="0" presStyleCnt="6">
        <dgm:presLayoutVars>
          <dgm:chMax val="0"/>
          <dgm:bulletEnabled val="1"/>
        </dgm:presLayoutVars>
      </dgm:prSet>
      <dgm:spPr/>
    </dgm:pt>
    <dgm:pt modelId="{EE14FAB0-9522-4DCF-8C9F-4FDCCBF85756}" type="pres">
      <dgm:prSet presAssocID="{D39EF1FF-22F7-4955-B125-0FEC6B2600D6}" presName="spacer" presStyleCnt="0"/>
      <dgm:spPr/>
    </dgm:pt>
    <dgm:pt modelId="{7A8D4EDA-3390-4264-ABEE-8F2A94FF2633}" type="pres">
      <dgm:prSet presAssocID="{8D50FD22-2861-4E08-98D0-E7FE26332500}" presName="parentText" presStyleLbl="node1" presStyleIdx="1" presStyleCnt="6">
        <dgm:presLayoutVars>
          <dgm:chMax val="0"/>
          <dgm:bulletEnabled val="1"/>
        </dgm:presLayoutVars>
      </dgm:prSet>
      <dgm:spPr/>
    </dgm:pt>
    <dgm:pt modelId="{92491C60-58DC-4A74-97D0-256F46073135}" type="pres">
      <dgm:prSet presAssocID="{7CC5C712-2D54-48D7-8E33-568B35855F41}" presName="spacer" presStyleCnt="0"/>
      <dgm:spPr/>
    </dgm:pt>
    <dgm:pt modelId="{F99CECB6-6C72-4252-BA3B-C3A14F12F33A}" type="pres">
      <dgm:prSet presAssocID="{099702A8-FABA-4F88-80BB-4B9C7EC86822}" presName="parentText" presStyleLbl="node1" presStyleIdx="2" presStyleCnt="6">
        <dgm:presLayoutVars>
          <dgm:chMax val="0"/>
          <dgm:bulletEnabled val="1"/>
        </dgm:presLayoutVars>
      </dgm:prSet>
      <dgm:spPr/>
    </dgm:pt>
    <dgm:pt modelId="{8DA1DA2D-4C0D-4533-A383-363E6AA99ECB}" type="pres">
      <dgm:prSet presAssocID="{4B21CD23-F5A2-4525-B95A-F929C941A5EE}" presName="spacer" presStyleCnt="0"/>
      <dgm:spPr/>
    </dgm:pt>
    <dgm:pt modelId="{CEB110F9-7CE9-472E-8881-098D086AF8DA}" type="pres">
      <dgm:prSet presAssocID="{9782AA78-BCE8-4326-94B9-813A3CD54E09}" presName="parentText" presStyleLbl="node1" presStyleIdx="3" presStyleCnt="6">
        <dgm:presLayoutVars>
          <dgm:chMax val="0"/>
          <dgm:bulletEnabled val="1"/>
        </dgm:presLayoutVars>
      </dgm:prSet>
      <dgm:spPr/>
    </dgm:pt>
    <dgm:pt modelId="{25847A20-3218-4970-8616-4B91F47DEEF6}" type="pres">
      <dgm:prSet presAssocID="{7BBACAF9-06DE-4865-B77E-F1416D011503}" presName="spacer" presStyleCnt="0"/>
      <dgm:spPr/>
    </dgm:pt>
    <dgm:pt modelId="{40E03226-2181-4D67-88BE-2465B344EB38}" type="pres">
      <dgm:prSet presAssocID="{F1116819-9B65-4CB5-81C5-68842DEBB621}" presName="parentText" presStyleLbl="node1" presStyleIdx="4" presStyleCnt="6">
        <dgm:presLayoutVars>
          <dgm:chMax val="0"/>
          <dgm:bulletEnabled val="1"/>
        </dgm:presLayoutVars>
      </dgm:prSet>
      <dgm:spPr/>
    </dgm:pt>
    <dgm:pt modelId="{A1DFD708-C31B-4FC9-8BD0-E25F4EC69C9E}" type="pres">
      <dgm:prSet presAssocID="{A728FECA-5E7B-4FE7-BCD3-1AFD963FFC02}" presName="spacer" presStyleCnt="0"/>
      <dgm:spPr/>
    </dgm:pt>
    <dgm:pt modelId="{0BB82B0A-1809-4B0F-9A9F-D7E7A475BF69}" type="pres">
      <dgm:prSet presAssocID="{B4F23131-1120-4619-B6BF-E9CF8D04AB3F}" presName="parentText" presStyleLbl="node1" presStyleIdx="5" presStyleCnt="6">
        <dgm:presLayoutVars>
          <dgm:chMax val="0"/>
          <dgm:bulletEnabled val="1"/>
        </dgm:presLayoutVars>
      </dgm:prSet>
      <dgm:spPr/>
    </dgm:pt>
  </dgm:ptLst>
  <dgm:cxnLst>
    <dgm:cxn modelId="{5D9D5B0E-7E69-47D7-89A8-3F1C5A097C42}" srcId="{6F89720E-D47E-4A6F-B5E6-EDC366B3F1D6}" destId="{B4F23131-1120-4619-B6BF-E9CF8D04AB3F}" srcOrd="5" destOrd="0" parTransId="{DF9B6BAF-A81F-48E0-8166-16AC0A073A88}" sibTransId="{2A71757D-6EF4-41C6-AAF5-B4079E2511B0}"/>
    <dgm:cxn modelId="{6D8FF00E-AF3E-44CE-BE7C-AAC862304FA0}" type="presOf" srcId="{099702A8-FABA-4F88-80BB-4B9C7EC86822}" destId="{F99CECB6-6C72-4252-BA3B-C3A14F12F33A}" srcOrd="0" destOrd="0" presId="urn:microsoft.com/office/officeart/2005/8/layout/vList2"/>
    <dgm:cxn modelId="{1BE5DD26-044D-4D6A-9961-BD0F1182CAA2}" type="presOf" srcId="{67F352DC-176A-4322-8F14-3381C5DDA44E}" destId="{AC36EA8D-9D79-4277-BDF5-C63F445D6369}" srcOrd="0" destOrd="0" presId="urn:microsoft.com/office/officeart/2005/8/layout/vList2"/>
    <dgm:cxn modelId="{6E3DD73C-65BA-4042-A2EE-6304D684A57A}" srcId="{6F89720E-D47E-4A6F-B5E6-EDC366B3F1D6}" destId="{9782AA78-BCE8-4326-94B9-813A3CD54E09}" srcOrd="3" destOrd="0" parTransId="{F0FF63F3-06A3-4E39-B976-61EBA2A74CAD}" sibTransId="{7BBACAF9-06DE-4865-B77E-F1416D011503}"/>
    <dgm:cxn modelId="{7546153E-AE83-4660-86D6-AB30889D1911}" srcId="{6F89720E-D47E-4A6F-B5E6-EDC366B3F1D6}" destId="{099702A8-FABA-4F88-80BB-4B9C7EC86822}" srcOrd="2" destOrd="0" parTransId="{B2737514-078D-42B3-B71F-CA11DD689D2D}" sibTransId="{4B21CD23-F5A2-4525-B95A-F929C941A5EE}"/>
    <dgm:cxn modelId="{DD1E3C3E-669C-48F2-91C9-BA322373676D}" type="presOf" srcId="{6F89720E-D47E-4A6F-B5E6-EDC366B3F1D6}" destId="{33A23FA0-3046-44F5-A124-3D95B4D34FBE}" srcOrd="0" destOrd="0" presId="urn:microsoft.com/office/officeart/2005/8/layout/vList2"/>
    <dgm:cxn modelId="{48027245-0116-41EA-A5DD-4DAE7E635448}" srcId="{6F89720E-D47E-4A6F-B5E6-EDC366B3F1D6}" destId="{F1116819-9B65-4CB5-81C5-68842DEBB621}" srcOrd="4" destOrd="0" parTransId="{B7594F1F-6298-403A-ABBC-57BECF971ECB}" sibTransId="{A728FECA-5E7B-4FE7-BCD3-1AFD963FFC02}"/>
    <dgm:cxn modelId="{0915AE47-7EA8-4766-B00F-B6235EC5D0AA}" srcId="{6F89720E-D47E-4A6F-B5E6-EDC366B3F1D6}" destId="{67F352DC-176A-4322-8F14-3381C5DDA44E}" srcOrd="0" destOrd="0" parTransId="{F558F9AF-C6A6-4624-A558-6A0ECDBFF7D4}" sibTransId="{D39EF1FF-22F7-4955-B125-0FEC6B2600D6}"/>
    <dgm:cxn modelId="{9CEF4D87-FA68-4206-A82B-3608026F9ABB}" type="presOf" srcId="{B4F23131-1120-4619-B6BF-E9CF8D04AB3F}" destId="{0BB82B0A-1809-4B0F-9A9F-D7E7A475BF69}" srcOrd="0" destOrd="0" presId="urn:microsoft.com/office/officeart/2005/8/layout/vList2"/>
    <dgm:cxn modelId="{8B32FB92-1E3F-43CD-8250-A43C3C6531F3}" srcId="{6F89720E-D47E-4A6F-B5E6-EDC366B3F1D6}" destId="{8D50FD22-2861-4E08-98D0-E7FE26332500}" srcOrd="1" destOrd="0" parTransId="{6FEEBB0C-A08F-43BB-B5F9-CB7F3CCB23AA}" sibTransId="{7CC5C712-2D54-48D7-8E33-568B35855F41}"/>
    <dgm:cxn modelId="{39E0D393-B681-4EEC-A8F6-39E6E1EF71B5}" type="presOf" srcId="{F1116819-9B65-4CB5-81C5-68842DEBB621}" destId="{40E03226-2181-4D67-88BE-2465B344EB38}" srcOrd="0" destOrd="0" presId="urn:microsoft.com/office/officeart/2005/8/layout/vList2"/>
    <dgm:cxn modelId="{D1D5ABA2-CA7C-4115-B9A2-19AB88708FF5}" type="presOf" srcId="{9782AA78-BCE8-4326-94B9-813A3CD54E09}" destId="{CEB110F9-7CE9-472E-8881-098D086AF8DA}" srcOrd="0" destOrd="0" presId="urn:microsoft.com/office/officeart/2005/8/layout/vList2"/>
    <dgm:cxn modelId="{9AEDC5A2-FA6E-40BF-8F46-365FB739A13C}" type="presOf" srcId="{8D50FD22-2861-4E08-98D0-E7FE26332500}" destId="{7A8D4EDA-3390-4264-ABEE-8F2A94FF2633}" srcOrd="0" destOrd="0" presId="urn:microsoft.com/office/officeart/2005/8/layout/vList2"/>
    <dgm:cxn modelId="{EAB54123-EA9C-4A7A-9955-52AEC7B8B637}" type="presParOf" srcId="{33A23FA0-3046-44F5-A124-3D95B4D34FBE}" destId="{AC36EA8D-9D79-4277-BDF5-C63F445D6369}" srcOrd="0" destOrd="0" presId="urn:microsoft.com/office/officeart/2005/8/layout/vList2"/>
    <dgm:cxn modelId="{0768B0CF-D693-49A3-994F-AF6285F47B49}" type="presParOf" srcId="{33A23FA0-3046-44F5-A124-3D95B4D34FBE}" destId="{EE14FAB0-9522-4DCF-8C9F-4FDCCBF85756}" srcOrd="1" destOrd="0" presId="urn:microsoft.com/office/officeart/2005/8/layout/vList2"/>
    <dgm:cxn modelId="{70C81FAE-ABE8-4EDD-A926-4861FB5159CD}" type="presParOf" srcId="{33A23FA0-3046-44F5-A124-3D95B4D34FBE}" destId="{7A8D4EDA-3390-4264-ABEE-8F2A94FF2633}" srcOrd="2" destOrd="0" presId="urn:microsoft.com/office/officeart/2005/8/layout/vList2"/>
    <dgm:cxn modelId="{075FDECF-859C-49B9-AAAB-4FD38CED5B5A}" type="presParOf" srcId="{33A23FA0-3046-44F5-A124-3D95B4D34FBE}" destId="{92491C60-58DC-4A74-97D0-256F46073135}" srcOrd="3" destOrd="0" presId="urn:microsoft.com/office/officeart/2005/8/layout/vList2"/>
    <dgm:cxn modelId="{A07FA337-AB61-4C02-9B44-DCE8B1219A66}" type="presParOf" srcId="{33A23FA0-3046-44F5-A124-3D95B4D34FBE}" destId="{F99CECB6-6C72-4252-BA3B-C3A14F12F33A}" srcOrd="4" destOrd="0" presId="urn:microsoft.com/office/officeart/2005/8/layout/vList2"/>
    <dgm:cxn modelId="{7ECBC222-65F2-45B2-AA65-AC2FC215721D}" type="presParOf" srcId="{33A23FA0-3046-44F5-A124-3D95B4D34FBE}" destId="{8DA1DA2D-4C0D-4533-A383-363E6AA99ECB}" srcOrd="5" destOrd="0" presId="urn:microsoft.com/office/officeart/2005/8/layout/vList2"/>
    <dgm:cxn modelId="{42A9D72F-6C50-4A7A-AC13-480C5B8638CC}" type="presParOf" srcId="{33A23FA0-3046-44F5-A124-3D95B4D34FBE}" destId="{CEB110F9-7CE9-472E-8881-098D086AF8DA}" srcOrd="6" destOrd="0" presId="urn:microsoft.com/office/officeart/2005/8/layout/vList2"/>
    <dgm:cxn modelId="{350BAEF0-CAC5-43B5-A842-508687B6EB8A}" type="presParOf" srcId="{33A23FA0-3046-44F5-A124-3D95B4D34FBE}" destId="{25847A20-3218-4970-8616-4B91F47DEEF6}" srcOrd="7" destOrd="0" presId="urn:microsoft.com/office/officeart/2005/8/layout/vList2"/>
    <dgm:cxn modelId="{2D0CE671-FAD7-476D-812C-703F90B8C7E6}" type="presParOf" srcId="{33A23FA0-3046-44F5-A124-3D95B4D34FBE}" destId="{40E03226-2181-4D67-88BE-2465B344EB38}" srcOrd="8" destOrd="0" presId="urn:microsoft.com/office/officeart/2005/8/layout/vList2"/>
    <dgm:cxn modelId="{9EB986CF-70EE-4374-BDD0-4104650486D6}" type="presParOf" srcId="{33A23FA0-3046-44F5-A124-3D95B4D34FBE}" destId="{A1DFD708-C31B-4FC9-8BD0-E25F4EC69C9E}" srcOrd="9" destOrd="0" presId="urn:microsoft.com/office/officeart/2005/8/layout/vList2"/>
    <dgm:cxn modelId="{B6F593FB-6B69-4BC2-9482-BC09C3E03A36}" type="presParOf" srcId="{33A23FA0-3046-44F5-A124-3D95B4D34FBE}" destId="{0BB82B0A-1809-4B0F-9A9F-D7E7A475BF6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61D31-8650-45DA-8C1E-FE7107A34D2E}">
      <dsp:nvSpPr>
        <dsp:cNvPr id="0" name=""/>
        <dsp:cNvSpPr/>
      </dsp:nvSpPr>
      <dsp:spPr>
        <a:xfrm>
          <a:off x="0" y="0"/>
          <a:ext cx="6703695" cy="130540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pt-BR" sz="3000" kern="1200"/>
            <a:t>Segunda causa de mortalidade no mundo</a:t>
          </a:r>
          <a:endParaRPr lang="en-US" sz="3000" kern="1200"/>
        </a:p>
      </dsp:txBody>
      <dsp:txXfrm>
        <a:off x="38234" y="38234"/>
        <a:ext cx="5295064" cy="1228933"/>
      </dsp:txXfrm>
    </dsp:sp>
    <dsp:sp modelId="{5E07BAC3-68CB-474E-BF56-B8A818CE1DF1}">
      <dsp:nvSpPr>
        <dsp:cNvPr id="0" name=""/>
        <dsp:cNvSpPr/>
      </dsp:nvSpPr>
      <dsp:spPr>
        <a:xfrm>
          <a:off x="591502" y="1522968"/>
          <a:ext cx="6703695" cy="1305401"/>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pt-BR" sz="3000" kern="1200"/>
            <a:t>EUA – Prevalência 4,9 milhões / Mortalidade 250.000</a:t>
          </a:r>
          <a:endParaRPr lang="en-US" sz="3000" kern="1200"/>
        </a:p>
      </dsp:txBody>
      <dsp:txXfrm>
        <a:off x="629736" y="1561202"/>
        <a:ext cx="5187213" cy="1228933"/>
      </dsp:txXfrm>
    </dsp:sp>
    <dsp:sp modelId="{8E6E3445-E30A-4DD7-84A6-1194D5F7B83B}">
      <dsp:nvSpPr>
        <dsp:cNvPr id="0" name=""/>
        <dsp:cNvSpPr/>
      </dsp:nvSpPr>
      <dsp:spPr>
        <a:xfrm>
          <a:off x="1183004" y="3045936"/>
          <a:ext cx="6703695" cy="1305401"/>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pt-BR" sz="3000" kern="1200"/>
            <a:t>Europa – Prevalência 6,6 milhões / Mortalidade 300.000</a:t>
          </a:r>
          <a:endParaRPr lang="en-US" sz="3000" kern="1200"/>
        </a:p>
      </dsp:txBody>
      <dsp:txXfrm>
        <a:off x="1221238" y="3084170"/>
        <a:ext cx="5187213" cy="1228933"/>
      </dsp:txXfrm>
    </dsp:sp>
    <dsp:sp modelId="{79A7B17E-5B15-4253-B49A-FB55B1059468}">
      <dsp:nvSpPr>
        <dsp:cNvPr id="0" name=""/>
        <dsp:cNvSpPr/>
      </dsp:nvSpPr>
      <dsp:spPr>
        <a:xfrm>
          <a:off x="5855184"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46099" y="989929"/>
        <a:ext cx="466680" cy="638504"/>
      </dsp:txXfrm>
    </dsp:sp>
    <dsp:sp modelId="{E754962A-0653-440D-91BA-406676A094B7}">
      <dsp:nvSpPr>
        <dsp:cNvPr id="0" name=""/>
        <dsp:cNvSpPr/>
      </dsp:nvSpPr>
      <dsp:spPr>
        <a:xfrm>
          <a:off x="6446686" y="2504195"/>
          <a:ext cx="848510" cy="848510"/>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7601" y="2504195"/>
        <a:ext cx="466680" cy="63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CA374-5336-4D6B-9A29-8E0B15662533}">
      <dsp:nvSpPr>
        <dsp:cNvPr id="0" name=""/>
        <dsp:cNvSpPr/>
      </dsp:nvSpPr>
      <dsp:spPr>
        <a:xfrm>
          <a:off x="0" y="0"/>
          <a:ext cx="4567238"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A1A5D7A-A5DE-4EF3-AB72-67074420D496}">
      <dsp:nvSpPr>
        <dsp:cNvPr id="0" name=""/>
        <dsp:cNvSpPr/>
      </dsp:nvSpPr>
      <dsp:spPr>
        <a:xfrm>
          <a:off x="0" y="0"/>
          <a:ext cx="45672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pt-BR" sz="2600" kern="1200"/>
            <a:t>É a força ou carga exercida no miocárdio no final da diástole (estiramento das fibras). Pode dizer que se refere a quantidade de volume sanguíneo no ventrículo no final da diástole. </a:t>
          </a:r>
          <a:endParaRPr lang="en-US" sz="2600" kern="1200"/>
        </a:p>
      </dsp:txBody>
      <dsp:txXfrm>
        <a:off x="0" y="0"/>
        <a:ext cx="4567238" cy="2786062"/>
      </dsp:txXfrm>
    </dsp:sp>
    <dsp:sp modelId="{CDB6DED6-BED4-4A5A-8C19-C02AA4CF05D1}">
      <dsp:nvSpPr>
        <dsp:cNvPr id="0" name=""/>
        <dsp:cNvSpPr/>
      </dsp:nvSpPr>
      <dsp:spPr>
        <a:xfrm>
          <a:off x="0" y="2786062"/>
          <a:ext cx="4567238" cy="0"/>
        </a:xfrm>
        <a:prstGeom prst="lin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69B738B-DA93-4DCC-ACE6-F524BB56F40E}">
      <dsp:nvSpPr>
        <dsp:cNvPr id="0" name=""/>
        <dsp:cNvSpPr/>
      </dsp:nvSpPr>
      <dsp:spPr>
        <a:xfrm>
          <a:off x="0" y="2786062"/>
          <a:ext cx="45672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pt-BR" sz="2600" kern="1200"/>
            <a:t>Refere-se ao máximo de estresse da parede do ventrículo, quando está cheio de sangue (pressão diastólica final).</a:t>
          </a:r>
          <a:endParaRPr lang="en-US" sz="2600" kern="1200"/>
        </a:p>
      </dsp:txBody>
      <dsp:txXfrm>
        <a:off x="0" y="2786062"/>
        <a:ext cx="4567238" cy="27860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0B068-524D-4AF8-98C9-EB2A68D5D5F9}">
      <dsp:nvSpPr>
        <dsp:cNvPr id="0" name=""/>
        <dsp:cNvSpPr/>
      </dsp:nvSpPr>
      <dsp:spPr>
        <a:xfrm>
          <a:off x="0" y="2720"/>
          <a:ext cx="456723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536241-7C1B-4ABA-A580-9C27BB21B8AB}">
      <dsp:nvSpPr>
        <dsp:cNvPr id="0" name=""/>
        <dsp:cNvSpPr/>
      </dsp:nvSpPr>
      <dsp:spPr>
        <a:xfrm>
          <a:off x="0" y="2720"/>
          <a:ext cx="45672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BR" sz="2400" kern="1200"/>
            <a:t>A pós-carga se refere a resistência, impedância ou pressão que os ventrículos tem que exercer para ejetar seu volume sanguíneo.</a:t>
          </a:r>
          <a:endParaRPr lang="en-US" sz="2400" kern="1200"/>
        </a:p>
      </dsp:txBody>
      <dsp:txXfrm>
        <a:off x="0" y="2720"/>
        <a:ext cx="4567238" cy="1855561"/>
      </dsp:txXfrm>
    </dsp:sp>
    <dsp:sp modelId="{A7080645-D5BE-43B2-890F-CDEC7830092F}">
      <dsp:nvSpPr>
        <dsp:cNvPr id="0" name=""/>
        <dsp:cNvSpPr/>
      </dsp:nvSpPr>
      <dsp:spPr>
        <a:xfrm>
          <a:off x="0" y="1858281"/>
          <a:ext cx="456723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12AFB-BF7A-4192-8BFC-64380A2F912F}">
      <dsp:nvSpPr>
        <dsp:cNvPr id="0" name=""/>
        <dsp:cNvSpPr/>
      </dsp:nvSpPr>
      <dsp:spPr>
        <a:xfrm>
          <a:off x="0" y="1858281"/>
          <a:ext cx="45672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BR" sz="2400" kern="1200"/>
            <a:t>É a dificuldade enfrentada pelo ventrículo durante o processo de ejeção.</a:t>
          </a:r>
          <a:endParaRPr lang="en-US" sz="2400" kern="1200"/>
        </a:p>
      </dsp:txBody>
      <dsp:txXfrm>
        <a:off x="0" y="1858281"/>
        <a:ext cx="4567238" cy="1855561"/>
      </dsp:txXfrm>
    </dsp:sp>
    <dsp:sp modelId="{97BAE818-17CD-4FEC-9B62-205579880642}">
      <dsp:nvSpPr>
        <dsp:cNvPr id="0" name=""/>
        <dsp:cNvSpPr/>
      </dsp:nvSpPr>
      <dsp:spPr>
        <a:xfrm>
          <a:off x="0" y="3713843"/>
          <a:ext cx="456723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AAD26E-E95B-4BC1-806D-FC31F217BA90}">
      <dsp:nvSpPr>
        <dsp:cNvPr id="0" name=""/>
        <dsp:cNvSpPr/>
      </dsp:nvSpPr>
      <dsp:spPr>
        <a:xfrm>
          <a:off x="0" y="3713843"/>
          <a:ext cx="45672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BR" sz="2400" kern="1200"/>
            <a:t>O fator que mais interfere na pós-carga é a resistência vascular periférica.</a:t>
          </a:r>
          <a:endParaRPr lang="en-US" sz="2400" kern="1200"/>
        </a:p>
      </dsp:txBody>
      <dsp:txXfrm>
        <a:off x="0" y="3713843"/>
        <a:ext cx="4567238" cy="1855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04BFB-ED21-4A83-996D-EF835A9AC51C}">
      <dsp:nvSpPr>
        <dsp:cNvPr id="0" name=""/>
        <dsp:cNvSpPr/>
      </dsp:nvSpPr>
      <dsp:spPr>
        <a:xfrm>
          <a:off x="680844" y="665"/>
          <a:ext cx="2718754" cy="163125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t-BR" sz="3100" kern="1200"/>
            <a:t>VDF = 100 mL</a:t>
          </a:r>
          <a:endParaRPr lang="en-US" sz="3100" kern="1200"/>
        </a:p>
      </dsp:txBody>
      <dsp:txXfrm>
        <a:off x="728622" y="48443"/>
        <a:ext cx="2623198" cy="1535696"/>
      </dsp:txXfrm>
    </dsp:sp>
    <dsp:sp modelId="{774F1F55-2C73-4243-9E45-042857860F12}">
      <dsp:nvSpPr>
        <dsp:cNvPr id="0" name=""/>
        <dsp:cNvSpPr/>
      </dsp:nvSpPr>
      <dsp:spPr>
        <a:xfrm>
          <a:off x="3638849" y="479165"/>
          <a:ext cx="576376" cy="674251"/>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638849" y="614015"/>
        <a:ext cx="403463" cy="404551"/>
      </dsp:txXfrm>
    </dsp:sp>
    <dsp:sp modelId="{91D11CF7-A785-4ECB-8750-C0CA1C46CCAD}">
      <dsp:nvSpPr>
        <dsp:cNvPr id="0" name=""/>
        <dsp:cNvSpPr/>
      </dsp:nvSpPr>
      <dsp:spPr>
        <a:xfrm>
          <a:off x="4487100" y="665"/>
          <a:ext cx="2718754" cy="1631252"/>
        </a:xfrm>
        <a:prstGeom prst="roundRect">
          <a:avLst>
            <a:gd name="adj" fmla="val 1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t-BR" sz="3100" kern="1200"/>
            <a:t>VSF = 40 mL</a:t>
          </a:r>
          <a:endParaRPr lang="en-US" sz="3100" kern="1200"/>
        </a:p>
      </dsp:txBody>
      <dsp:txXfrm>
        <a:off x="4534878" y="48443"/>
        <a:ext cx="2623198" cy="1535696"/>
      </dsp:txXfrm>
    </dsp:sp>
    <dsp:sp modelId="{CC4390D2-65EF-474C-83B5-A293E360A019}">
      <dsp:nvSpPr>
        <dsp:cNvPr id="0" name=""/>
        <dsp:cNvSpPr/>
      </dsp:nvSpPr>
      <dsp:spPr>
        <a:xfrm rot="5400000">
          <a:off x="5558290" y="1822230"/>
          <a:ext cx="576376" cy="674251"/>
        </a:xfrm>
        <a:prstGeom prst="righ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5400000">
        <a:off x="5644203" y="1871168"/>
        <a:ext cx="404551" cy="403463"/>
      </dsp:txXfrm>
    </dsp:sp>
    <dsp:sp modelId="{8812CDD6-E2E7-4A00-8678-ACB27DA97026}">
      <dsp:nvSpPr>
        <dsp:cNvPr id="0" name=""/>
        <dsp:cNvSpPr/>
      </dsp:nvSpPr>
      <dsp:spPr>
        <a:xfrm>
          <a:off x="4487100" y="2719419"/>
          <a:ext cx="2718754" cy="1631252"/>
        </a:xfrm>
        <a:prstGeom prst="roundRect">
          <a:avLst>
            <a:gd name="adj" fmla="val 1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t-BR" sz="3100" kern="1200"/>
            <a:t>FE = (100 – 40) / 100 = 60 / 100 = 60%</a:t>
          </a:r>
          <a:endParaRPr lang="en-US" sz="3100" kern="1200"/>
        </a:p>
      </dsp:txBody>
      <dsp:txXfrm>
        <a:off x="4534878" y="2767197"/>
        <a:ext cx="2623198" cy="1535696"/>
      </dsp:txXfrm>
    </dsp:sp>
    <dsp:sp modelId="{CECCF070-1C86-4C09-BD6D-D4F809BC683C}">
      <dsp:nvSpPr>
        <dsp:cNvPr id="0" name=""/>
        <dsp:cNvSpPr/>
      </dsp:nvSpPr>
      <dsp:spPr>
        <a:xfrm rot="10800000">
          <a:off x="3671474" y="3197920"/>
          <a:ext cx="576376" cy="674251"/>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3844387" y="3332770"/>
        <a:ext cx="403463" cy="404551"/>
      </dsp:txXfrm>
    </dsp:sp>
    <dsp:sp modelId="{4EE1DA46-27B2-4D91-9E0D-643D86C0BA31}">
      <dsp:nvSpPr>
        <dsp:cNvPr id="0" name=""/>
        <dsp:cNvSpPr/>
      </dsp:nvSpPr>
      <dsp:spPr>
        <a:xfrm>
          <a:off x="680844" y="2719419"/>
          <a:ext cx="2718754" cy="1631252"/>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t-BR" sz="3100" kern="1200"/>
            <a:t>Valor normal: &gt; 52%</a:t>
          </a:r>
          <a:endParaRPr lang="en-US" sz="3100" kern="1200"/>
        </a:p>
      </dsp:txBody>
      <dsp:txXfrm>
        <a:off x="728622" y="2767197"/>
        <a:ext cx="2623198" cy="15356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9EAE8-C77C-455D-8B3E-509B465A9ABD}">
      <dsp:nvSpPr>
        <dsp:cNvPr id="0" name=""/>
        <dsp:cNvSpPr/>
      </dsp:nvSpPr>
      <dsp:spPr>
        <a:xfrm>
          <a:off x="0" y="384928"/>
          <a:ext cx="4567238" cy="75477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Agressão miocárdica crônica</a:t>
          </a:r>
          <a:endParaRPr lang="en-US" sz="1900" kern="1200"/>
        </a:p>
      </dsp:txBody>
      <dsp:txXfrm>
        <a:off x="36845" y="421773"/>
        <a:ext cx="4493548" cy="681087"/>
      </dsp:txXfrm>
    </dsp:sp>
    <dsp:sp modelId="{9B924659-CA9E-49F0-B77D-9A692939A47A}">
      <dsp:nvSpPr>
        <dsp:cNvPr id="0" name=""/>
        <dsp:cNvSpPr/>
      </dsp:nvSpPr>
      <dsp:spPr>
        <a:xfrm>
          <a:off x="0" y="1194426"/>
          <a:ext cx="4567238" cy="75477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Diminuição progressiva do débito cardíaco</a:t>
          </a:r>
          <a:endParaRPr lang="en-US" sz="1900" kern="1200"/>
        </a:p>
      </dsp:txBody>
      <dsp:txXfrm>
        <a:off x="36845" y="1231271"/>
        <a:ext cx="4493548" cy="681087"/>
      </dsp:txXfrm>
    </dsp:sp>
    <dsp:sp modelId="{C421564E-CC3D-4A7E-ADA6-E47BE05665C4}">
      <dsp:nvSpPr>
        <dsp:cNvPr id="0" name=""/>
        <dsp:cNvSpPr/>
      </dsp:nvSpPr>
      <dsp:spPr>
        <a:xfrm>
          <a:off x="0" y="2003924"/>
          <a:ext cx="4567238" cy="75477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Ativação de mecanismos neuro-hormonais na tentativa de preservar a homeostase</a:t>
          </a:r>
          <a:endParaRPr lang="en-US" sz="1900" kern="1200"/>
        </a:p>
      </dsp:txBody>
      <dsp:txXfrm>
        <a:off x="36845" y="2040769"/>
        <a:ext cx="4493548" cy="681087"/>
      </dsp:txXfrm>
    </dsp:sp>
    <dsp:sp modelId="{E0C73915-4015-43AC-A5E5-70A155EC4D31}">
      <dsp:nvSpPr>
        <dsp:cNvPr id="0" name=""/>
        <dsp:cNvSpPr/>
      </dsp:nvSpPr>
      <dsp:spPr>
        <a:xfrm>
          <a:off x="0" y="2813422"/>
          <a:ext cx="4567238" cy="75477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Aumento da sobrecarga de volume</a:t>
          </a:r>
          <a:endParaRPr lang="en-US" sz="1900" kern="1200"/>
        </a:p>
      </dsp:txBody>
      <dsp:txXfrm>
        <a:off x="36845" y="2850267"/>
        <a:ext cx="4493548" cy="681087"/>
      </dsp:txXfrm>
    </dsp:sp>
    <dsp:sp modelId="{F68F7F5F-F4D9-4E6B-B4D8-AAB873DFFD95}">
      <dsp:nvSpPr>
        <dsp:cNvPr id="0" name=""/>
        <dsp:cNvSpPr/>
      </dsp:nvSpPr>
      <dsp:spPr>
        <a:xfrm>
          <a:off x="0" y="3622920"/>
          <a:ext cx="4567238" cy="75477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Aumento da pós-carga</a:t>
          </a:r>
          <a:endParaRPr lang="en-US" sz="1900" kern="1200"/>
        </a:p>
      </dsp:txBody>
      <dsp:txXfrm>
        <a:off x="36845" y="3659765"/>
        <a:ext cx="4493548" cy="681087"/>
      </dsp:txXfrm>
    </dsp:sp>
    <dsp:sp modelId="{345C8F63-B85F-4ABC-B445-7FDFC29798AB}">
      <dsp:nvSpPr>
        <dsp:cNvPr id="0" name=""/>
        <dsp:cNvSpPr/>
      </dsp:nvSpPr>
      <dsp:spPr>
        <a:xfrm>
          <a:off x="0" y="4432418"/>
          <a:ext cx="4567238" cy="75477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a:t>Progressão da IC</a:t>
          </a:r>
          <a:endParaRPr lang="en-US" sz="1900" kern="1200"/>
        </a:p>
      </dsp:txBody>
      <dsp:txXfrm>
        <a:off x="36845" y="4469263"/>
        <a:ext cx="4493548" cy="6810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3B8E9-6585-4DA9-9327-0D1414B95475}">
      <dsp:nvSpPr>
        <dsp:cNvPr id="0" name=""/>
        <dsp:cNvSpPr/>
      </dsp:nvSpPr>
      <dsp:spPr>
        <a:xfrm>
          <a:off x="0" y="794187"/>
          <a:ext cx="4885203" cy="82485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a:t>Diminuição do volume circulante com falta de estiramento dos mecanorreceptores do arco aórtico, levando a ativação das vias aferentes simpáticas (vias adrenérgicas)</a:t>
          </a:r>
          <a:endParaRPr lang="en-US" sz="1500" kern="1200"/>
        </a:p>
      </dsp:txBody>
      <dsp:txXfrm>
        <a:off x="40266" y="834453"/>
        <a:ext cx="4804671" cy="744318"/>
      </dsp:txXfrm>
    </dsp:sp>
    <dsp:sp modelId="{A1CDC16D-ABD5-45AD-8B20-EF7EC73A06A9}">
      <dsp:nvSpPr>
        <dsp:cNvPr id="0" name=""/>
        <dsp:cNvSpPr/>
      </dsp:nvSpPr>
      <dsp:spPr>
        <a:xfrm>
          <a:off x="0" y="1662237"/>
          <a:ext cx="4885203" cy="824850"/>
        </a:xfrm>
        <a:prstGeom prst="roundRect">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a:t>Vsoconstrição periférica e aumento da frequência cardíaca, na tentativa de manter o débito cardíaco</a:t>
          </a:r>
          <a:endParaRPr lang="en-US" sz="1500" kern="1200"/>
        </a:p>
      </dsp:txBody>
      <dsp:txXfrm>
        <a:off x="40266" y="1702503"/>
        <a:ext cx="4804671" cy="744318"/>
      </dsp:txXfrm>
    </dsp:sp>
    <dsp:sp modelId="{BE2B7D30-14E5-44D8-B2FC-3B76D040259C}">
      <dsp:nvSpPr>
        <dsp:cNvPr id="0" name=""/>
        <dsp:cNvSpPr/>
      </dsp:nvSpPr>
      <dsp:spPr>
        <a:xfrm>
          <a:off x="0" y="2530287"/>
          <a:ext cx="4885203" cy="824850"/>
        </a:xfrm>
        <a:prstGeom prst="round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a:t>Aumento da resistência vascular e aumento da pós-carga no ventrículo esquerdo</a:t>
          </a:r>
          <a:endParaRPr lang="en-US" sz="1500" kern="1200"/>
        </a:p>
      </dsp:txBody>
      <dsp:txXfrm>
        <a:off x="40266" y="2570553"/>
        <a:ext cx="4804671" cy="744318"/>
      </dsp:txXfrm>
    </dsp:sp>
    <dsp:sp modelId="{90F5931F-10F5-4E57-BF2A-C1960E73B38D}">
      <dsp:nvSpPr>
        <dsp:cNvPr id="0" name=""/>
        <dsp:cNvSpPr/>
      </dsp:nvSpPr>
      <dsp:spPr>
        <a:xfrm>
          <a:off x="0" y="3398338"/>
          <a:ext cx="4885203" cy="824850"/>
        </a:xfrm>
        <a:prstGeom prst="roundRect">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a:t>Sobrecarga do ventrículo esquerdo</a:t>
          </a:r>
          <a:endParaRPr lang="en-US" sz="1500" kern="1200"/>
        </a:p>
      </dsp:txBody>
      <dsp:txXfrm>
        <a:off x="40266" y="3438604"/>
        <a:ext cx="4804671" cy="744318"/>
      </dsp:txXfrm>
    </dsp:sp>
    <dsp:sp modelId="{A0BA9789-56AB-4B5D-BA9B-2007A3314E62}">
      <dsp:nvSpPr>
        <dsp:cNvPr id="0" name=""/>
        <dsp:cNvSpPr/>
      </dsp:nvSpPr>
      <dsp:spPr>
        <a:xfrm>
          <a:off x="0" y="4266388"/>
          <a:ext cx="4885203" cy="824850"/>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a:t>Aumento na concentração de noradrenalina que  possui efeito tóxico para as células miocárdicas, podendo induzir apoptose e necrose muscular.</a:t>
          </a:r>
          <a:endParaRPr lang="en-US" sz="1500" kern="1200"/>
        </a:p>
      </dsp:txBody>
      <dsp:txXfrm>
        <a:off x="40266" y="4306654"/>
        <a:ext cx="4804671" cy="7443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4281D-89C6-4FA5-9BE4-CDE4E3C775E9}">
      <dsp:nvSpPr>
        <dsp:cNvPr id="0" name=""/>
        <dsp:cNvSpPr/>
      </dsp:nvSpPr>
      <dsp:spPr>
        <a:xfrm>
          <a:off x="0" y="680"/>
          <a:ext cx="4701779" cy="0"/>
        </a:xfrm>
        <a:prstGeom prst="lin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AAB319D-DECD-4F60-8B83-259FF66A1EBB}">
      <dsp:nvSpPr>
        <dsp:cNvPr id="0" name=""/>
        <dsp:cNvSpPr/>
      </dsp:nvSpPr>
      <dsp:spPr>
        <a:xfrm>
          <a:off x="0" y="680"/>
          <a:ext cx="4701779"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t-BR" sz="1700" kern="1200"/>
            <a:t>Estimulação beta-1 do aparelho justaglomerular e queda da pressão hidrostática na arteríola aferente levam a ativação do Sistema Renina-Angiotensina-Aldosterona.</a:t>
          </a:r>
          <a:endParaRPr lang="en-US" sz="1700" kern="1200"/>
        </a:p>
      </dsp:txBody>
      <dsp:txXfrm>
        <a:off x="0" y="680"/>
        <a:ext cx="4701779" cy="1114152"/>
      </dsp:txXfrm>
    </dsp:sp>
    <dsp:sp modelId="{AD7B8981-532F-4AC1-8607-2492329E93BB}">
      <dsp:nvSpPr>
        <dsp:cNvPr id="0" name=""/>
        <dsp:cNvSpPr/>
      </dsp:nvSpPr>
      <dsp:spPr>
        <a:xfrm>
          <a:off x="0" y="1114833"/>
          <a:ext cx="4701779" cy="0"/>
        </a:xfrm>
        <a:prstGeom prst="lin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w="9525" cap="flat" cmpd="sng" algn="ctr">
          <a:solidFill>
            <a:schemeClr val="accent5">
              <a:hueOff val="-2483469"/>
              <a:satOff val="9953"/>
              <a:lumOff val="215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DE1C9D0-E548-4D4E-B03C-55917637B98C}">
      <dsp:nvSpPr>
        <dsp:cNvPr id="0" name=""/>
        <dsp:cNvSpPr/>
      </dsp:nvSpPr>
      <dsp:spPr>
        <a:xfrm>
          <a:off x="0" y="1114833"/>
          <a:ext cx="4701779"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t-BR" sz="1700" kern="1200"/>
            <a:t>Há aumento de angiotensina II que irá atuar nos receptores AT1, principalmente, levando a vasoconstricção, retenção de sódio e água.</a:t>
          </a:r>
          <a:endParaRPr lang="en-US" sz="1700" kern="1200"/>
        </a:p>
      </dsp:txBody>
      <dsp:txXfrm>
        <a:off x="0" y="1114833"/>
        <a:ext cx="4701779" cy="1114152"/>
      </dsp:txXfrm>
    </dsp:sp>
    <dsp:sp modelId="{90111784-83F3-477E-B75E-0DBC679F195C}">
      <dsp:nvSpPr>
        <dsp:cNvPr id="0" name=""/>
        <dsp:cNvSpPr/>
      </dsp:nvSpPr>
      <dsp:spPr>
        <a:xfrm>
          <a:off x="0" y="2228986"/>
          <a:ext cx="4701779" cy="0"/>
        </a:xfrm>
        <a:prstGeom prst="lin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BCA85F1-9942-40C9-9C98-9E5F465205C7}">
      <dsp:nvSpPr>
        <dsp:cNvPr id="0" name=""/>
        <dsp:cNvSpPr/>
      </dsp:nvSpPr>
      <dsp:spPr>
        <a:xfrm>
          <a:off x="0" y="2228986"/>
          <a:ext cx="4701779"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t-BR" sz="1700" kern="1200"/>
            <a:t>Além disso, há secreção de aldosterona, aumento da resistência vascular e estimulação da fibrogênese e morte celular de miócitos e fibroblastos.</a:t>
          </a:r>
          <a:endParaRPr lang="en-US" sz="1700" kern="1200"/>
        </a:p>
      </dsp:txBody>
      <dsp:txXfrm>
        <a:off x="0" y="2228986"/>
        <a:ext cx="4701779" cy="1114152"/>
      </dsp:txXfrm>
    </dsp:sp>
    <dsp:sp modelId="{B5F6C04E-5321-4AF9-900F-F795DA7103A0}">
      <dsp:nvSpPr>
        <dsp:cNvPr id="0" name=""/>
        <dsp:cNvSpPr/>
      </dsp:nvSpPr>
      <dsp:spPr>
        <a:xfrm>
          <a:off x="0" y="3343138"/>
          <a:ext cx="4701779" cy="0"/>
        </a:xfrm>
        <a:prstGeom prst="lin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w="9525" cap="flat" cmpd="sng" algn="ctr">
          <a:solidFill>
            <a:schemeClr val="accent5">
              <a:hueOff val="-7450407"/>
              <a:satOff val="29858"/>
              <a:lumOff val="647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5C302CC-A3B9-4778-861E-DACD49AF11CA}">
      <dsp:nvSpPr>
        <dsp:cNvPr id="0" name=""/>
        <dsp:cNvSpPr/>
      </dsp:nvSpPr>
      <dsp:spPr>
        <a:xfrm>
          <a:off x="0" y="3343138"/>
          <a:ext cx="4701779"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t-BR" sz="1700" kern="1200"/>
            <a:t>Há indução da proliferação do músculo liso e hipertrofia do VE, levando ao remodelamento.</a:t>
          </a:r>
          <a:endParaRPr lang="en-US" sz="1700" kern="1200"/>
        </a:p>
      </dsp:txBody>
      <dsp:txXfrm>
        <a:off x="0" y="3343138"/>
        <a:ext cx="4701779" cy="1114152"/>
      </dsp:txXfrm>
    </dsp:sp>
    <dsp:sp modelId="{2F897B4C-1BAB-452C-91C6-6BBAEF68CF3A}">
      <dsp:nvSpPr>
        <dsp:cNvPr id="0" name=""/>
        <dsp:cNvSpPr/>
      </dsp:nvSpPr>
      <dsp:spPr>
        <a:xfrm>
          <a:off x="0" y="4457291"/>
          <a:ext cx="4701779" cy="0"/>
        </a:xfrm>
        <a:prstGeom prst="lin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9E86D5E-B8AD-4830-946B-E640242912F8}">
      <dsp:nvSpPr>
        <dsp:cNvPr id="0" name=""/>
        <dsp:cNvSpPr/>
      </dsp:nvSpPr>
      <dsp:spPr>
        <a:xfrm>
          <a:off x="0" y="4457291"/>
          <a:ext cx="4701779"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pt-BR" sz="1700" kern="1200"/>
            <a:t>A retenção de sódio e água, aumenta a pressão de enchimento ventricular e pressão de perfusão periférica. Ocorre também retenção de líquidos.</a:t>
          </a:r>
          <a:endParaRPr lang="en-US" sz="1700" kern="1200"/>
        </a:p>
      </dsp:txBody>
      <dsp:txXfrm>
        <a:off x="0" y="4457291"/>
        <a:ext cx="4701779" cy="11141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6EA8D-9D79-4277-BDF5-C63F445D6369}">
      <dsp:nvSpPr>
        <dsp:cNvPr id="0" name=""/>
        <dsp:cNvSpPr/>
      </dsp:nvSpPr>
      <dsp:spPr>
        <a:xfrm>
          <a:off x="0" y="490567"/>
          <a:ext cx="4567238"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pt-BR" sz="2900" kern="1200"/>
            <a:t>Falha do VE</a:t>
          </a:r>
          <a:endParaRPr lang="en-US" sz="2900" kern="1200"/>
        </a:p>
      </dsp:txBody>
      <dsp:txXfrm>
        <a:off x="33955" y="524522"/>
        <a:ext cx="4499328" cy="627655"/>
      </dsp:txXfrm>
    </dsp:sp>
    <dsp:sp modelId="{7A8D4EDA-3390-4264-ABEE-8F2A94FF2633}">
      <dsp:nvSpPr>
        <dsp:cNvPr id="0" name=""/>
        <dsp:cNvSpPr/>
      </dsp:nvSpPr>
      <dsp:spPr>
        <a:xfrm>
          <a:off x="0" y="1269652"/>
          <a:ext cx="4567238"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pt-BR" sz="2900" kern="1200"/>
            <a:t>Congestão pulmonar</a:t>
          </a:r>
          <a:endParaRPr lang="en-US" sz="2900" kern="1200"/>
        </a:p>
      </dsp:txBody>
      <dsp:txXfrm>
        <a:off x="33955" y="1303607"/>
        <a:ext cx="4499328" cy="627655"/>
      </dsp:txXfrm>
    </dsp:sp>
    <dsp:sp modelId="{F99CECB6-6C72-4252-BA3B-C3A14F12F33A}">
      <dsp:nvSpPr>
        <dsp:cNvPr id="0" name=""/>
        <dsp:cNvSpPr/>
      </dsp:nvSpPr>
      <dsp:spPr>
        <a:xfrm>
          <a:off x="0" y="2048737"/>
          <a:ext cx="4567238"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pt-BR" sz="2900" kern="1200"/>
            <a:t>Dispnéia progressiva</a:t>
          </a:r>
          <a:endParaRPr lang="en-US" sz="2900" kern="1200"/>
        </a:p>
      </dsp:txBody>
      <dsp:txXfrm>
        <a:off x="33955" y="2082692"/>
        <a:ext cx="4499328" cy="627655"/>
      </dsp:txXfrm>
    </dsp:sp>
    <dsp:sp modelId="{CEB110F9-7CE9-472E-8881-098D086AF8DA}">
      <dsp:nvSpPr>
        <dsp:cNvPr id="0" name=""/>
        <dsp:cNvSpPr/>
      </dsp:nvSpPr>
      <dsp:spPr>
        <a:xfrm>
          <a:off x="0" y="2827822"/>
          <a:ext cx="4567238"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pt-BR" sz="2900" kern="1200"/>
            <a:t>Ortopnéia</a:t>
          </a:r>
          <a:endParaRPr lang="en-US" sz="2900" kern="1200"/>
        </a:p>
      </dsp:txBody>
      <dsp:txXfrm>
        <a:off x="33955" y="2861777"/>
        <a:ext cx="4499328" cy="627655"/>
      </dsp:txXfrm>
    </dsp:sp>
    <dsp:sp modelId="{40E03226-2181-4D67-88BE-2465B344EB38}">
      <dsp:nvSpPr>
        <dsp:cNvPr id="0" name=""/>
        <dsp:cNvSpPr/>
      </dsp:nvSpPr>
      <dsp:spPr>
        <a:xfrm>
          <a:off x="0" y="3606907"/>
          <a:ext cx="4567238"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pt-BR" sz="2900" kern="1200"/>
            <a:t>Dispnéia paroxística noturna</a:t>
          </a:r>
          <a:endParaRPr lang="en-US" sz="2900" kern="1200"/>
        </a:p>
      </dsp:txBody>
      <dsp:txXfrm>
        <a:off x="33955" y="3640862"/>
        <a:ext cx="4499328" cy="627655"/>
      </dsp:txXfrm>
    </dsp:sp>
    <dsp:sp modelId="{0BB82B0A-1809-4B0F-9A9F-D7E7A475BF69}">
      <dsp:nvSpPr>
        <dsp:cNvPr id="0" name=""/>
        <dsp:cNvSpPr/>
      </dsp:nvSpPr>
      <dsp:spPr>
        <a:xfrm>
          <a:off x="0" y="4385992"/>
          <a:ext cx="4567238"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pt-BR" sz="2900" kern="1200"/>
            <a:t>Edema agudo de pulmão</a:t>
          </a:r>
          <a:endParaRPr lang="en-US" sz="2900" kern="1200"/>
        </a:p>
      </dsp:txBody>
      <dsp:txXfrm>
        <a:off x="33955" y="4419947"/>
        <a:ext cx="4499328"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AE426A-7017-44D8-BD02-E21BF03F4258}" type="datetimeFigureOut">
              <a:rPr lang="pt-BR" smtClean="0"/>
              <a:t>28/07/2018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CF9C37-FCAB-48DD-AA81-0F33062FBB41}" type="slidenum">
              <a:rPr lang="pt-BR" smtClean="0"/>
              <a:t>‹nº›</a:t>
            </a:fld>
            <a:endParaRPr lang="pt-BR"/>
          </a:p>
        </p:txBody>
      </p:sp>
    </p:spTree>
    <p:extLst>
      <p:ext uri="{BB962C8B-B14F-4D97-AF65-F5344CB8AC3E}">
        <p14:creationId xmlns:p14="http://schemas.microsoft.com/office/powerpoint/2010/main" val="3463062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D99E76-E456-45B0-9ADF-C1809C984A8D}" type="datetimeFigureOut">
              <a:rPr lang="pt-BR" smtClean="0"/>
              <a:pPr/>
              <a:t>28/07/2018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C378A3-0ADF-4F0C-BC4A-C44548E74F8D}" type="slidenum">
              <a:rPr lang="pt-BR" smtClean="0"/>
              <a:pPr/>
              <a:t>‹nº›</a:t>
            </a:fld>
            <a:endParaRPr lang="pt-BR"/>
          </a:p>
        </p:txBody>
      </p:sp>
    </p:spTree>
    <p:extLst>
      <p:ext uri="{BB962C8B-B14F-4D97-AF65-F5344CB8AC3E}">
        <p14:creationId xmlns:p14="http://schemas.microsoft.com/office/powerpoint/2010/main" val="1272277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9pPr>
          </a:lstStyle>
          <a:p>
            <a:pPr eaLnBrk="1" hangingPunct="1">
              <a:buFont typeface="Times New Roman" pitchFamily="18" charset="0"/>
              <a:buNone/>
            </a:pPr>
            <a:fld id="{4BAF9A2E-A0BD-4C99-A5FE-78523C66B7FA}" type="slidenum">
              <a:rPr lang="pt-BR" altLang="pt-BR">
                <a:solidFill>
                  <a:srgbClr val="000000"/>
                </a:solidFill>
                <a:ea typeface="Arial Unicode MS" pitchFamily="34" charset="-128"/>
                <a:cs typeface="Arial Unicode MS" pitchFamily="34" charset="-128"/>
              </a:rPr>
              <a:pPr eaLnBrk="1" hangingPunct="1">
                <a:buFont typeface="Times New Roman" pitchFamily="18" charset="0"/>
                <a:buNone/>
              </a:pPr>
              <a:t>7</a:t>
            </a:fld>
            <a:endParaRPr lang="pt-BR" altLang="pt-BR">
              <a:solidFill>
                <a:srgbClr val="000000"/>
              </a:solidFill>
              <a:ea typeface="Arial Unicode MS" pitchFamily="34" charset="-128"/>
              <a:cs typeface="Arial Unicode MS" pitchFamily="34" charset="-128"/>
            </a:endParaRPr>
          </a:p>
        </p:txBody>
      </p:sp>
      <p:sp>
        <p:nvSpPr>
          <p:cNvPr id="29699" name="Rectangle 1"/>
          <p:cNvSpPr txBox="1">
            <a:spLocks noGrp="1" noRot="1" noChangeAspect="1" noChangeArrowheads="1" noTextEdit="1"/>
          </p:cNvSpPr>
          <p:nvPr>
            <p:ph type="sldImg"/>
          </p:nvPr>
        </p:nvSpPr>
        <p:spPr>
          <a:xfrm>
            <a:off x="1143000" y="685800"/>
            <a:ext cx="4572000" cy="3429000"/>
          </a:xfrm>
          <a:ln/>
        </p:spPr>
      </p:sp>
      <p:sp>
        <p:nvSpPr>
          <p:cNvPr id="29700" name="Rectangle 2"/>
          <p:cNvSpPr txBox="1">
            <a:spLocks noGrp="1" noChangeArrowheads="1"/>
          </p:cNvSpPr>
          <p:nvPr>
            <p:ph type="body" idx="1"/>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altLang="pt-BR">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9pPr>
          </a:lstStyle>
          <a:p>
            <a:pPr eaLnBrk="1" hangingPunct="1">
              <a:buFont typeface="Times New Roman" pitchFamily="18" charset="0"/>
              <a:buNone/>
            </a:pPr>
            <a:fld id="{9D43C799-6A4F-4064-A8C9-E14183F81155}" type="slidenum">
              <a:rPr lang="pt-BR" altLang="pt-BR">
                <a:solidFill>
                  <a:srgbClr val="000000"/>
                </a:solidFill>
                <a:ea typeface="Arial Unicode MS" pitchFamily="34" charset="-128"/>
                <a:cs typeface="Arial Unicode MS" pitchFamily="34" charset="-128"/>
              </a:rPr>
              <a:pPr eaLnBrk="1" hangingPunct="1">
                <a:buFont typeface="Times New Roman" pitchFamily="18" charset="0"/>
                <a:buNone/>
              </a:pPr>
              <a:t>8</a:t>
            </a:fld>
            <a:endParaRPr lang="pt-BR" altLang="pt-BR">
              <a:solidFill>
                <a:srgbClr val="000000"/>
              </a:solidFill>
              <a:ea typeface="Arial Unicode MS" pitchFamily="34" charset="-128"/>
              <a:cs typeface="Arial Unicode MS" pitchFamily="34" charset="-128"/>
            </a:endParaRPr>
          </a:p>
        </p:txBody>
      </p:sp>
      <p:sp>
        <p:nvSpPr>
          <p:cNvPr id="30723" name="Rectangle 1"/>
          <p:cNvSpPr txBox="1">
            <a:spLocks noGrp="1" noRot="1" noChangeAspect="1" noChangeArrowheads="1" noTextEdit="1"/>
          </p:cNvSpPr>
          <p:nvPr>
            <p:ph type="sldImg"/>
          </p:nvPr>
        </p:nvSpPr>
        <p:spPr>
          <a:xfrm>
            <a:off x="1143000" y="685800"/>
            <a:ext cx="4572000" cy="3429000"/>
          </a:xfrm>
          <a:ln/>
        </p:spPr>
      </p:sp>
      <p:sp>
        <p:nvSpPr>
          <p:cNvPr id="30724" name="Rectangle 2"/>
          <p:cNvSpPr txBox="1">
            <a:spLocks noGrp="1" noChangeArrowheads="1"/>
          </p:cNvSpPr>
          <p:nvPr>
            <p:ph type="body" idx="1"/>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altLang="pt-BR">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9pPr>
          </a:lstStyle>
          <a:p>
            <a:pPr eaLnBrk="1" hangingPunct="1">
              <a:buFont typeface="Times New Roman" pitchFamily="18" charset="0"/>
              <a:buNone/>
            </a:pPr>
            <a:fld id="{8FC512EC-E46B-4560-B08F-09D12206CB82}" type="slidenum">
              <a:rPr lang="pt-BR" altLang="pt-BR">
                <a:solidFill>
                  <a:srgbClr val="000000"/>
                </a:solidFill>
                <a:ea typeface="Arial Unicode MS" pitchFamily="34" charset="-128"/>
                <a:cs typeface="Arial Unicode MS" pitchFamily="34" charset="-128"/>
              </a:rPr>
              <a:pPr eaLnBrk="1" hangingPunct="1">
                <a:buFont typeface="Times New Roman" pitchFamily="18" charset="0"/>
                <a:buNone/>
              </a:pPr>
              <a:t>9</a:t>
            </a:fld>
            <a:endParaRPr lang="pt-BR" altLang="pt-BR">
              <a:solidFill>
                <a:srgbClr val="000000"/>
              </a:solidFill>
              <a:ea typeface="Arial Unicode MS" pitchFamily="34" charset="-128"/>
              <a:cs typeface="Arial Unicode MS" pitchFamily="34" charset="-128"/>
            </a:endParaRPr>
          </a:p>
        </p:txBody>
      </p:sp>
      <p:sp>
        <p:nvSpPr>
          <p:cNvPr id="31747" name="Rectangle 1"/>
          <p:cNvSpPr txBox="1">
            <a:spLocks noGrp="1" noRot="1" noChangeAspect="1" noChangeArrowheads="1" noTextEdit="1"/>
          </p:cNvSpPr>
          <p:nvPr>
            <p:ph type="sldImg"/>
          </p:nvPr>
        </p:nvSpPr>
        <p:spPr>
          <a:xfrm>
            <a:off x="1143000" y="685800"/>
            <a:ext cx="4572000" cy="3429000"/>
          </a:xfrm>
          <a:ln/>
        </p:spPr>
      </p:sp>
      <p:sp>
        <p:nvSpPr>
          <p:cNvPr id="31748" name="Rectangle 2"/>
          <p:cNvSpPr txBox="1">
            <a:spLocks noGrp="1" noChangeArrowheads="1"/>
          </p:cNvSpPr>
          <p:nvPr>
            <p:ph type="body" idx="1"/>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altLang="pt-BR">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7C378A3-0ADF-4F0C-BC4A-C44548E74F8D}" type="slidenum">
              <a:rPr lang="pt-BR" smtClean="0"/>
              <a:pPr/>
              <a:t>23</a:t>
            </a:fld>
            <a:endParaRPr lang="pt-BR"/>
          </a:p>
        </p:txBody>
      </p:sp>
    </p:spTree>
    <p:extLst>
      <p:ext uri="{BB962C8B-B14F-4D97-AF65-F5344CB8AC3E}">
        <p14:creationId xmlns:p14="http://schemas.microsoft.com/office/powerpoint/2010/main" val="311822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9pPr>
          </a:lstStyle>
          <a:p>
            <a:pPr eaLnBrk="1" hangingPunct="1">
              <a:buFont typeface="Times New Roman" pitchFamily="18" charset="0"/>
              <a:buNone/>
            </a:pPr>
            <a:fld id="{08E738D4-50EA-4AC5-BC16-69C951874A6A}" type="slidenum">
              <a:rPr lang="pt-BR" altLang="pt-BR">
                <a:solidFill>
                  <a:srgbClr val="000000"/>
                </a:solidFill>
                <a:ea typeface="Arial Unicode MS" pitchFamily="34" charset="-128"/>
                <a:cs typeface="Arial Unicode MS" pitchFamily="34" charset="-128"/>
              </a:rPr>
              <a:pPr eaLnBrk="1" hangingPunct="1">
                <a:buFont typeface="Times New Roman" pitchFamily="18" charset="0"/>
                <a:buNone/>
              </a:pPr>
              <a:t>24</a:t>
            </a:fld>
            <a:endParaRPr lang="pt-BR" altLang="pt-BR">
              <a:solidFill>
                <a:srgbClr val="000000"/>
              </a:solidFill>
              <a:ea typeface="Arial Unicode MS" pitchFamily="34" charset="-128"/>
              <a:cs typeface="Arial Unicode MS" pitchFamily="34" charset="-128"/>
            </a:endParaRPr>
          </a:p>
        </p:txBody>
      </p:sp>
      <p:sp>
        <p:nvSpPr>
          <p:cNvPr id="34819" name="Rectangle 1"/>
          <p:cNvSpPr txBox="1">
            <a:spLocks noGrp="1" noRot="1" noChangeAspect="1" noChangeArrowheads="1" noTextEdit="1"/>
          </p:cNvSpPr>
          <p:nvPr>
            <p:ph type="sldImg"/>
          </p:nvPr>
        </p:nvSpPr>
        <p:spPr>
          <a:xfrm>
            <a:off x="1143000" y="685800"/>
            <a:ext cx="4572000" cy="3429000"/>
          </a:xfrm>
          <a:ln/>
        </p:spPr>
      </p:sp>
      <p:sp>
        <p:nvSpPr>
          <p:cNvPr id="34820" name="Rectangle 2"/>
          <p:cNvSpPr txBox="1">
            <a:spLocks noGrp="1" noChangeArrowheads="1"/>
          </p:cNvSpPr>
          <p:nvPr>
            <p:ph type="body" idx="1"/>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altLang="pt-BR">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Gothic" charset="-128"/>
              </a:defRPr>
            </a:lvl9pPr>
          </a:lstStyle>
          <a:p>
            <a:pPr eaLnBrk="1" hangingPunct="1">
              <a:buFont typeface="Times New Roman" pitchFamily="18" charset="0"/>
              <a:buNone/>
            </a:pPr>
            <a:fld id="{0ACBD363-BEC5-4D46-B9BD-C43A37901562}" type="slidenum">
              <a:rPr lang="pt-BR" altLang="pt-BR">
                <a:solidFill>
                  <a:srgbClr val="000000"/>
                </a:solidFill>
                <a:ea typeface="Arial Unicode MS" pitchFamily="34" charset="-128"/>
                <a:cs typeface="Arial Unicode MS" pitchFamily="34" charset="-128"/>
              </a:rPr>
              <a:pPr eaLnBrk="1" hangingPunct="1">
                <a:buFont typeface="Times New Roman" pitchFamily="18" charset="0"/>
                <a:buNone/>
              </a:pPr>
              <a:t>27</a:t>
            </a:fld>
            <a:endParaRPr lang="pt-BR" altLang="pt-BR">
              <a:solidFill>
                <a:srgbClr val="000000"/>
              </a:solidFill>
              <a:ea typeface="Arial Unicode MS" pitchFamily="34" charset="-128"/>
              <a:cs typeface="Arial Unicode MS" pitchFamily="34" charset="-128"/>
            </a:endParaRPr>
          </a:p>
        </p:txBody>
      </p:sp>
      <p:sp>
        <p:nvSpPr>
          <p:cNvPr id="32771" name="Rectangle 1"/>
          <p:cNvSpPr txBox="1">
            <a:spLocks noGrp="1" noRot="1" noChangeAspect="1" noChangeArrowheads="1" noTextEdit="1"/>
          </p:cNvSpPr>
          <p:nvPr>
            <p:ph type="sldImg"/>
          </p:nvPr>
        </p:nvSpPr>
        <p:spPr>
          <a:xfrm>
            <a:off x="1143000" y="685800"/>
            <a:ext cx="4572000" cy="3429000"/>
          </a:xfrm>
          <a:ln/>
        </p:spPr>
      </p:sp>
      <p:sp>
        <p:nvSpPr>
          <p:cNvPr id="32772" name="Rectangle 2"/>
          <p:cNvSpPr txBox="1">
            <a:spLocks noGrp="1" noChangeArrowheads="1"/>
          </p:cNvSpPr>
          <p:nvPr>
            <p:ph type="body" idx="1"/>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altLang="pt-BR">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0B4331-7390-4C3D-AA55-4AEC83811AEE}" type="slidenum">
              <a:rPr lang="en-US" altLang="pt-BR"/>
              <a:pPr/>
              <a:t>32</a:t>
            </a:fld>
            <a:endParaRPr lang="en-US" altLang="pt-BR"/>
          </a:p>
        </p:txBody>
      </p:sp>
      <p:sp>
        <p:nvSpPr>
          <p:cNvPr id="33794" name="Rectangle 2"/>
          <p:cNvSpPr>
            <a:spLocks noGrp="1" noRot="1" noChangeAspect="1" noChangeArrowheads="1" noTextEdit="1"/>
          </p:cNvSpPr>
          <p:nvPr>
            <p:ph type="sldImg"/>
          </p:nvPr>
        </p:nvSpPr>
        <p:spPr>
          <a:xfrm>
            <a:off x="1149350" y="688975"/>
            <a:ext cx="4572000" cy="3429000"/>
          </a:xfrm>
          <a:ln/>
        </p:spPr>
      </p:sp>
      <p:sp>
        <p:nvSpPr>
          <p:cNvPr id="33795" name="Rectangle 3"/>
          <p:cNvSpPr>
            <a:spLocks noGrp="1" noChangeArrowheads="1"/>
          </p:cNvSpPr>
          <p:nvPr>
            <p:ph type="body" idx="1"/>
          </p:nvPr>
        </p:nvSpPr>
        <p:spPr>
          <a:xfrm>
            <a:off x="917575" y="4343400"/>
            <a:ext cx="5022850" cy="4111625"/>
          </a:xfrm>
        </p:spPr>
        <p:txBody>
          <a:bodyPr lIns="90239" tIns="45120" rIns="90239" bIns="45120"/>
          <a:lstStyle/>
          <a:p>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B45FF-8DB1-4F0C-9953-7CBAA4AC630B}" type="slidenum">
              <a:rPr lang="en-US" altLang="pt-BR"/>
              <a:pPr/>
              <a:t>41</a:t>
            </a:fld>
            <a:endParaRPr lang="en-US" altLang="pt-B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xfrm>
            <a:off x="914400" y="4343400"/>
            <a:ext cx="5029200" cy="4114800"/>
          </a:xfrm>
        </p:spPr>
        <p:txBody>
          <a:bodyPr/>
          <a:lstStyle/>
          <a:p>
            <a:r>
              <a:rPr lang="en-US" altLang="pt-BR" b="1"/>
              <a:t>Dr. (Name) says:</a:t>
            </a:r>
            <a:endParaRPr lang="en-US" altLang="pt-BR"/>
          </a:p>
          <a:p>
            <a:pPr>
              <a:buFontTx/>
              <a:buChar char="•"/>
            </a:pPr>
            <a:r>
              <a:rPr lang="en-US" altLang="pt-BR"/>
              <a:t>Sudden Cardiac Arrest is as scary as it sounds. It means that your heart suddenly starts beating very fast and quivers instead of beating in a regular and organized way. No blood gets pumped, and you will die unless you get treatment within minutes. We’ll talk more about treatments in a moment.</a:t>
            </a:r>
          </a:p>
          <a:p>
            <a:pPr>
              <a:buFontTx/>
              <a:buChar char="•"/>
            </a:pPr>
            <a:r>
              <a:rPr lang="en-US" altLang="pt-BR"/>
              <a:t>Unlike a heart attack, SCA is caused by an electrical problem in your heart.</a:t>
            </a:r>
          </a:p>
          <a:p>
            <a:pPr>
              <a:buFontTx/>
              <a:buChar char="•"/>
            </a:pPr>
            <a:r>
              <a:rPr lang="en-US" altLang="pt-BR"/>
              <a:t>SCA can strike without warning, and there are no symptoms.   </a:t>
            </a:r>
          </a:p>
          <a:p>
            <a:endParaRPr lang="en-US" altLang="pt-B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3F7D0-E483-4CFE-B27B-EEB8BB03E92E}" type="slidenum">
              <a:rPr lang="en-US" altLang="pt-BR"/>
              <a:pPr/>
              <a:t>43</a:t>
            </a:fld>
            <a:endParaRPr lang="en-US" altLang="pt-B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914400" y="4343400"/>
            <a:ext cx="5029200" cy="4114800"/>
          </a:xfrm>
        </p:spPr>
        <p:txBody>
          <a:bodyPr/>
          <a:lstStyle/>
          <a:p>
            <a:pPr>
              <a:spcBef>
                <a:spcPct val="90000"/>
              </a:spcBef>
            </a:pPr>
            <a:r>
              <a:rPr lang="en-US" altLang="pt-BR" sz="800" b="1"/>
              <a:t>Click on animation.  Dr. (Name) says:</a:t>
            </a:r>
          </a:p>
          <a:p>
            <a:pPr>
              <a:spcBef>
                <a:spcPct val="90000"/>
              </a:spcBef>
              <a:buFontTx/>
              <a:buChar char="•"/>
            </a:pPr>
            <a:r>
              <a:rPr lang="en-US" altLang="pt-BR" sz="800"/>
              <a:t>Some people with Class III and IV heart failure can benefit from a heart failure pacemaker that can help your heart beat more efficiently by coordinating or synchronizing the way the heart beats, so your heart pumps more efficiently. </a:t>
            </a:r>
          </a:p>
          <a:p>
            <a:pPr>
              <a:spcBef>
                <a:spcPct val="90000"/>
              </a:spcBef>
              <a:buFontTx/>
              <a:buChar char="•"/>
            </a:pPr>
            <a:r>
              <a:rPr lang="en-US" altLang="pt-BR" sz="800"/>
              <a:t>It works by automatically checking your heart function 24 hours a day.</a:t>
            </a:r>
          </a:p>
          <a:p>
            <a:pPr>
              <a:spcBef>
                <a:spcPct val="90000"/>
              </a:spcBef>
              <a:buFontTx/>
              <a:buChar char="•"/>
            </a:pPr>
            <a:r>
              <a:rPr lang="en-US" altLang="pt-BR" sz="800"/>
              <a:t>This type of heart device is also called cardiac resynchronization therapy or CRT. You may also hear the term biventricular pacing. All refer to the same kind of treatment.</a:t>
            </a:r>
          </a:p>
          <a:p>
            <a:pPr>
              <a:spcBef>
                <a:spcPct val="90000"/>
              </a:spcBef>
              <a:buFontTx/>
              <a:buChar char="•"/>
            </a:pPr>
            <a:r>
              <a:rPr lang="en-US" altLang="pt-BR" sz="800"/>
              <a:t>Treatment with a heart device may make you feel better.</a:t>
            </a:r>
          </a:p>
          <a:p>
            <a:pPr>
              <a:spcBef>
                <a:spcPct val="90000"/>
              </a:spcBef>
              <a:buFontTx/>
              <a:buChar char="•"/>
            </a:pPr>
            <a:r>
              <a:rPr lang="en-US" altLang="pt-BR" sz="800"/>
              <a:t>Although many people experience dramatic improvements in their quality of life and in their heart failure symptoms, results may vary. Not everyone responds to the treatment in the same way.</a:t>
            </a:r>
          </a:p>
          <a:p>
            <a:pPr>
              <a:spcBef>
                <a:spcPct val="90000"/>
              </a:spcBef>
              <a:buFontTx/>
              <a:buChar char="•"/>
            </a:pPr>
            <a:r>
              <a:rPr lang="en-US" altLang="pt-BR" sz="800"/>
              <a:t>It is also important to note that heart failure pacemakers do not cure heart failure--a heart failure pacemaker is part of an overall treatment plan. </a:t>
            </a:r>
          </a:p>
          <a:p>
            <a:pPr>
              <a:spcBef>
                <a:spcPct val="90000"/>
              </a:spcBef>
              <a:buFontTx/>
              <a:buChar char="•"/>
            </a:pPr>
            <a:r>
              <a:rPr lang="en-US" altLang="pt-BR" sz="800"/>
              <a:t>Describe heart failure pacemaker device:</a:t>
            </a:r>
          </a:p>
          <a:p>
            <a:pPr>
              <a:spcBef>
                <a:spcPct val="90000"/>
              </a:spcBef>
              <a:buFontTx/>
              <a:buChar char="•"/>
            </a:pPr>
            <a:r>
              <a:rPr lang="en-US" altLang="pt-BR" sz="800"/>
              <a:t>A heart failure pacemaker is about the size of a small pocket watch that contains a battery and computer circuitry to correct your heart rhythm and help your heart beat more efficiently. Small insulated wires called leads connect the device to the heart.</a:t>
            </a:r>
          </a:p>
          <a:p>
            <a:pPr>
              <a:spcBef>
                <a:spcPct val="90000"/>
              </a:spcBef>
              <a:buFontTx/>
              <a:buChar char="•"/>
            </a:pPr>
            <a:r>
              <a:rPr lang="en-US" altLang="pt-BR" sz="800"/>
              <a:t>We’re going to pass around a plastic replica of a Medtronic combination heart failure pacemaker and defibrillator pacemaker . </a:t>
            </a:r>
            <a:r>
              <a:rPr lang="en-US" altLang="pt-BR" sz="800" b="1"/>
              <a:t> Facilitators circulate and pass around replicas and collect them.</a:t>
            </a:r>
          </a:p>
          <a:p>
            <a:pPr>
              <a:spcBef>
                <a:spcPct val="90000"/>
              </a:spcBef>
              <a:buFontTx/>
              <a:buChar char="•"/>
            </a:pPr>
            <a:r>
              <a:rPr lang="en-US" altLang="pt-BR" sz="800"/>
              <a:t>Before I move on, I’d like to say a few words about Medtronic, the company helping us put on the seminar today.</a:t>
            </a:r>
          </a:p>
          <a:p>
            <a:pPr>
              <a:spcBef>
                <a:spcPct val="90000"/>
              </a:spcBef>
              <a:buFontTx/>
              <a:buChar char="•"/>
            </a:pPr>
            <a:r>
              <a:rPr lang="en-US" altLang="pt-BR" sz="800"/>
              <a:t>Medtronic was the first company to introduce a pacemaker in the United States. Physicians worldwide have prescribed heart failure pacemakers for more than 120,000 patients. </a:t>
            </a:r>
          </a:p>
          <a:p>
            <a:pPr>
              <a:spcBef>
                <a:spcPct val="90000"/>
              </a:spcBef>
              <a:buFontTx/>
              <a:buChar char="•"/>
            </a:pPr>
            <a:r>
              <a:rPr lang="en-US" altLang="pt-BR" sz="800"/>
              <a:t>Other people with heart failure are in danger of having heartbeats that are irregular and/or too fast.</a:t>
            </a:r>
          </a:p>
          <a:p>
            <a:pPr>
              <a:spcBef>
                <a:spcPct val="90000"/>
              </a:spcBef>
              <a:buFontTx/>
              <a:buChar char="•"/>
            </a:pPr>
            <a:r>
              <a:rPr lang="en-US" altLang="pt-BR" sz="800"/>
              <a:t>These irregular heart beats can cause you to feel short of breath and light headed.  Such episodes may also be life threatening if not treated quickly.</a:t>
            </a:r>
          </a:p>
          <a:p>
            <a:pPr>
              <a:spcBef>
                <a:spcPct val="90000"/>
              </a:spcBef>
              <a:buFontTx/>
              <a:buChar char="•"/>
            </a:pPr>
            <a:r>
              <a:rPr lang="en-US" altLang="pt-BR" sz="800"/>
              <a:t>Some heart devices also contain a defibrillator in addition to the special kind of pacemaker.  This combination device also sends out small electrical signals to restore your normal heart rhythm. If the small signals do not work, the device sends out a shock to reset your heart rhythm. This kind of device is also used to treat SCA.</a:t>
            </a:r>
          </a:p>
          <a:p>
            <a:endParaRPr lang="en-US" altLang="pt-BR"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A8E6B73F-DCF4-4519-BF5E-E08F65EAF04B}" type="datetimeFigureOut">
              <a:rPr lang="pt-BR" smtClean="0"/>
              <a:pPr/>
              <a:t>28/07/2018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05A525-2CFE-44C7-A647-F0B8CE25BA08}"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8E6B73F-DCF4-4519-BF5E-E08F65EAF04B}" type="datetimeFigureOut">
              <a:rPr lang="pt-BR" smtClean="0"/>
              <a:pPr/>
              <a:t>28/07/2018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05A525-2CFE-44C7-A647-F0B8CE25BA08}"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8E6B73F-DCF4-4519-BF5E-E08F65EAF04B}" type="datetimeFigureOut">
              <a:rPr lang="pt-BR" smtClean="0"/>
              <a:pPr/>
              <a:t>28/07/2018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05A525-2CFE-44C7-A647-F0B8CE25BA08}"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8E6B73F-DCF4-4519-BF5E-E08F65EAF04B}" type="datetimeFigureOut">
              <a:rPr lang="pt-BR" smtClean="0"/>
              <a:pPr/>
              <a:t>28/07/2018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05A525-2CFE-44C7-A647-F0B8CE25BA08}"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A8E6B73F-DCF4-4519-BF5E-E08F65EAF04B}" type="datetimeFigureOut">
              <a:rPr lang="pt-BR" smtClean="0"/>
              <a:pPr/>
              <a:t>28/07/2018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05A525-2CFE-44C7-A647-F0B8CE25BA08}"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A8E6B73F-DCF4-4519-BF5E-E08F65EAF04B}" type="datetimeFigureOut">
              <a:rPr lang="pt-BR" smtClean="0"/>
              <a:pPr/>
              <a:t>28/07/2018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205A525-2CFE-44C7-A647-F0B8CE25BA08}"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A8E6B73F-DCF4-4519-BF5E-E08F65EAF04B}" type="datetimeFigureOut">
              <a:rPr lang="pt-BR" smtClean="0"/>
              <a:pPr/>
              <a:t>28/07/2018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205A525-2CFE-44C7-A647-F0B8CE25BA08}"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A8E6B73F-DCF4-4519-BF5E-E08F65EAF04B}" type="datetimeFigureOut">
              <a:rPr lang="pt-BR" smtClean="0"/>
              <a:pPr/>
              <a:t>28/07/2018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205A525-2CFE-44C7-A647-F0B8CE25BA08}"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8E6B73F-DCF4-4519-BF5E-E08F65EAF04B}" type="datetimeFigureOut">
              <a:rPr lang="pt-BR" smtClean="0"/>
              <a:pPr/>
              <a:t>28/07/2018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205A525-2CFE-44C7-A647-F0B8CE25BA08}"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A8E6B73F-DCF4-4519-BF5E-E08F65EAF04B}" type="datetimeFigureOut">
              <a:rPr lang="pt-BR" smtClean="0"/>
              <a:pPr/>
              <a:t>28/07/2018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205A525-2CFE-44C7-A647-F0B8CE25BA08}"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A8E6B73F-DCF4-4519-BF5E-E08F65EAF04B}" type="datetimeFigureOut">
              <a:rPr lang="pt-BR" smtClean="0"/>
              <a:pPr/>
              <a:t>28/07/2018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205A525-2CFE-44C7-A647-F0B8CE25BA08}"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6B73F-DCF4-4519-BF5E-E08F65EAF04B}" type="datetimeFigureOut">
              <a:rPr lang="pt-BR" smtClean="0"/>
              <a:pPr/>
              <a:t>28/07/2018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5A525-2CFE-44C7-A647-F0B8CE25BA08}"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C:\Documents%20and%20Settings\james%20t.%20devries\Desktop\CHF_3_2007\RWTH_Aachen-4103-SR.avi" TargetMode="External"/><Relationship Id="rId1" Type="http://schemas.openxmlformats.org/officeDocument/2006/relationships/video" Target="file:///C:\Documents%20and%20Settings\james%20t.%20devries\Desktop\CHF_3_2007\RWTH_Aachen-4103-BV.avi" TargetMode="Externa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file:///C:\Documents%20and%20Settings\james%20t.%20devries\Desktop\CHF_3_2007\DEFIB.MPG" TargetMode="Externa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2245809"/>
            <a:ext cx="6858000" cy="1564716"/>
          </a:xfrm>
        </p:spPr>
        <p:txBody>
          <a:bodyPr>
            <a:normAutofit/>
          </a:bodyPr>
          <a:lstStyle/>
          <a:p>
            <a:pPr algn="l"/>
            <a:r>
              <a:rPr lang="pt-BR" sz="4200"/>
              <a:t>INSUFICIÊNCIA CARDÍACA</a:t>
            </a:r>
          </a:p>
        </p:txBody>
      </p:sp>
      <p:sp>
        <p:nvSpPr>
          <p:cNvPr id="12"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3379" y="0"/>
            <a:ext cx="532062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2290" y="4682920"/>
            <a:ext cx="3392097"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2920"/>
            <a:ext cx="4443893"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5335901"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03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latin typeface="Arial" panose="020B0604020202020204" pitchFamily="34" charset="0"/>
                <a:cs typeface="Arial" panose="020B0604020202020204" pitchFamily="34" charset="0"/>
              </a:rPr>
              <a:t>PRINCIPAIS CAUSAS</a:t>
            </a:r>
          </a:p>
        </p:txBody>
      </p:sp>
      <p:sp>
        <p:nvSpPr>
          <p:cNvPr id="3" name="Espaço Reservado para Conteúdo 2"/>
          <p:cNvSpPr>
            <a:spLocks noGrp="1"/>
          </p:cNvSpPr>
          <p:nvPr>
            <p:ph idx="1"/>
          </p:nvPr>
        </p:nvSpPr>
        <p:spPr/>
        <p:txBody>
          <a:bodyPr>
            <a:normAutofit lnSpcReduction="10000"/>
          </a:bodyPr>
          <a:lstStyle/>
          <a:p>
            <a:pPr algn="just"/>
            <a:r>
              <a:rPr lang="pt-BR" sz="2400" dirty="0">
                <a:latin typeface="Arial" panose="020B0604020202020204" pitchFamily="34" charset="0"/>
                <a:cs typeface="Arial" panose="020B0604020202020204" pitchFamily="34" charset="0"/>
              </a:rPr>
              <a:t>Doença coronariana</a:t>
            </a:r>
          </a:p>
          <a:p>
            <a:pPr algn="just"/>
            <a:r>
              <a:rPr lang="pt-BR" sz="2400" dirty="0">
                <a:latin typeface="Arial" panose="020B0604020202020204" pitchFamily="34" charset="0"/>
                <a:cs typeface="Arial" panose="020B0604020202020204" pitchFamily="34" charset="0"/>
              </a:rPr>
              <a:t>HAS</a:t>
            </a:r>
          </a:p>
          <a:p>
            <a:pPr algn="just"/>
            <a:r>
              <a:rPr lang="pt-BR" sz="2400" dirty="0" err="1">
                <a:latin typeface="Arial" panose="020B0604020202020204" pitchFamily="34" charset="0"/>
                <a:cs typeface="Arial" panose="020B0604020202020204" pitchFamily="34" charset="0"/>
              </a:rPr>
              <a:t>Miocardiopatia</a:t>
            </a:r>
            <a:r>
              <a:rPr lang="pt-BR" sz="2400" dirty="0">
                <a:latin typeface="Arial" panose="020B0604020202020204" pitchFamily="34" charset="0"/>
                <a:cs typeface="Arial" panose="020B0604020202020204" pitchFamily="34" charset="0"/>
              </a:rPr>
              <a:t> (dilatada / hipertrófica)</a:t>
            </a:r>
          </a:p>
          <a:p>
            <a:pPr algn="just"/>
            <a:r>
              <a:rPr lang="pt-BR" sz="2400" dirty="0" err="1">
                <a:latin typeface="Arial" panose="020B0604020202020204" pitchFamily="34" charset="0"/>
                <a:cs typeface="Arial" panose="020B0604020202020204" pitchFamily="34" charset="0"/>
              </a:rPr>
              <a:t>Miocardiopatia</a:t>
            </a:r>
            <a:r>
              <a:rPr lang="pt-BR" sz="2400" dirty="0">
                <a:latin typeface="Arial" panose="020B0604020202020204" pitchFamily="34" charset="0"/>
                <a:cs typeface="Arial" panose="020B0604020202020204" pitchFamily="34" charset="0"/>
              </a:rPr>
              <a:t> restritiva</a:t>
            </a:r>
          </a:p>
          <a:p>
            <a:pPr algn="just"/>
            <a:r>
              <a:rPr lang="pt-BR" sz="2400" dirty="0">
                <a:latin typeface="Arial" panose="020B0604020202020204" pitchFamily="34" charset="0"/>
                <a:cs typeface="Arial" panose="020B0604020202020204" pitchFamily="34" charset="0"/>
              </a:rPr>
              <a:t>Cardiopatia alcoólica</a:t>
            </a:r>
          </a:p>
          <a:p>
            <a:pPr algn="just"/>
            <a:r>
              <a:rPr lang="pt-BR" sz="2400" dirty="0">
                <a:latin typeface="Arial" panose="020B0604020202020204" pitchFamily="34" charset="0"/>
                <a:cs typeface="Arial" panose="020B0604020202020204" pitchFamily="34" charset="0"/>
              </a:rPr>
              <a:t>Miocardite</a:t>
            </a:r>
          </a:p>
          <a:p>
            <a:pPr algn="just"/>
            <a:r>
              <a:rPr lang="pt-BR" sz="2400" dirty="0">
                <a:latin typeface="Arial" panose="020B0604020202020204" pitchFamily="34" charset="0"/>
                <a:cs typeface="Arial" panose="020B0604020202020204" pitchFamily="34" charset="0"/>
              </a:rPr>
              <a:t>Doença valvar</a:t>
            </a:r>
          </a:p>
          <a:p>
            <a:pPr algn="just"/>
            <a:r>
              <a:rPr lang="pt-BR" sz="2400" dirty="0">
                <a:latin typeface="Arial" panose="020B0604020202020204" pitchFamily="34" charset="0"/>
                <a:cs typeface="Arial" panose="020B0604020202020204" pitchFamily="34" charset="0"/>
              </a:rPr>
              <a:t>Cardiopatia congênita</a:t>
            </a:r>
          </a:p>
          <a:p>
            <a:pPr algn="just"/>
            <a:r>
              <a:rPr lang="pt-BR" sz="2400" dirty="0">
                <a:latin typeface="Arial" panose="020B0604020202020204" pitchFamily="34" charset="0"/>
                <a:cs typeface="Arial" panose="020B0604020202020204" pitchFamily="34" charset="0"/>
              </a:rPr>
              <a:t>Doença pericárdica</a:t>
            </a:r>
          </a:p>
          <a:p>
            <a:pPr algn="just"/>
            <a:r>
              <a:rPr lang="pt-BR" sz="2400" dirty="0">
                <a:latin typeface="Arial" panose="020B0604020202020204" pitchFamily="34" charset="0"/>
                <a:cs typeface="Arial" panose="020B0604020202020204" pitchFamily="34" charset="0"/>
              </a:rPr>
              <a:t>Arritmias</a:t>
            </a:r>
          </a:p>
          <a:p>
            <a:pPr algn="just"/>
            <a:r>
              <a:rPr lang="pt-BR" sz="2400" dirty="0">
                <a:latin typeface="Arial" panose="020B0604020202020204" pitchFamily="34" charset="0"/>
                <a:cs typeface="Arial" panose="020B0604020202020204" pitchFamily="34" charset="0"/>
              </a:rPr>
              <a:t>Drogas</a:t>
            </a:r>
          </a:p>
          <a:p>
            <a:endParaRPr lang="pt-BR" dirty="0"/>
          </a:p>
        </p:txBody>
      </p:sp>
    </p:spTree>
    <p:extLst>
      <p:ext uri="{BB962C8B-B14F-4D97-AF65-F5344CB8AC3E}">
        <p14:creationId xmlns:p14="http://schemas.microsoft.com/office/powerpoint/2010/main" val="281565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35D5530-134A-4070-91E7-913E393789A2}"/>
              </a:ext>
            </a:extLst>
          </p:cNvPr>
          <p:cNvSpPr>
            <a:spLocks noGrp="1"/>
          </p:cNvSpPr>
          <p:nvPr>
            <p:ph type="title"/>
          </p:nvPr>
        </p:nvSpPr>
        <p:spPr>
          <a:xfrm>
            <a:off x="966048" y="1284731"/>
            <a:ext cx="7228332" cy="1430696"/>
          </a:xfrm>
        </p:spPr>
        <p:txBody>
          <a:bodyPr>
            <a:normAutofit/>
          </a:bodyPr>
          <a:lstStyle/>
          <a:p>
            <a:r>
              <a:rPr lang="pt-BR">
                <a:latin typeface="Arial" panose="020B0604020202020204" pitchFamily="34" charset="0"/>
                <a:cs typeface="Arial" panose="020B0604020202020204" pitchFamily="34" charset="0"/>
              </a:rPr>
              <a:t>ETIOPATOGÊNIA</a:t>
            </a:r>
          </a:p>
        </p:txBody>
      </p:sp>
      <p:sp>
        <p:nvSpPr>
          <p:cNvPr id="13" name="Espaço Reservado para Conteúdo 2">
            <a:extLst>
              <a:ext uri="{FF2B5EF4-FFF2-40B4-BE49-F238E27FC236}">
                <a16:creationId xmlns:a16="http://schemas.microsoft.com/office/drawing/2014/main" id="{274F9736-178A-4835-A4F4-717B0B530F2D}"/>
              </a:ext>
            </a:extLst>
          </p:cNvPr>
          <p:cNvSpPr>
            <a:spLocks noGrp="1"/>
          </p:cNvSpPr>
          <p:nvPr>
            <p:ph idx="1"/>
          </p:nvPr>
        </p:nvSpPr>
        <p:spPr>
          <a:xfrm>
            <a:off x="966048" y="2853879"/>
            <a:ext cx="7228332" cy="2714771"/>
          </a:xfrm>
        </p:spPr>
        <p:txBody>
          <a:bodyPr>
            <a:normAutofit/>
          </a:bodyPr>
          <a:lstStyle/>
          <a:p>
            <a:r>
              <a:rPr lang="pt-BR" sz="1700">
                <a:latin typeface="Arial" panose="020B0604020202020204" pitchFamily="34" charset="0"/>
                <a:cs typeface="Arial" panose="020B0604020202020204" pitchFamily="34" charset="0"/>
              </a:rPr>
              <a:t>Sobrecarga de Pressão</a:t>
            </a:r>
          </a:p>
          <a:p>
            <a:r>
              <a:rPr lang="pt-BR" sz="1700">
                <a:latin typeface="Arial" panose="020B0604020202020204" pitchFamily="34" charset="0"/>
                <a:cs typeface="Arial" panose="020B0604020202020204" pitchFamily="34" charset="0"/>
              </a:rPr>
              <a:t>Sobrecarga de Volume</a:t>
            </a:r>
          </a:p>
          <a:p>
            <a:r>
              <a:rPr lang="pt-BR" sz="1700">
                <a:latin typeface="Arial" panose="020B0604020202020204" pitchFamily="34" charset="0"/>
                <a:cs typeface="Arial" panose="020B0604020202020204" pitchFamily="34" charset="0"/>
              </a:rPr>
              <a:t>Acometimento do miocárdio</a:t>
            </a:r>
          </a:p>
          <a:p>
            <a:r>
              <a:rPr lang="pt-BR" sz="1700">
                <a:latin typeface="Arial" panose="020B0604020202020204" pitchFamily="34" charset="0"/>
                <a:cs typeface="Arial" panose="020B0604020202020204" pitchFamily="34" charset="0"/>
              </a:rPr>
              <a:t>Restrição ao enchimento ventricular</a:t>
            </a:r>
          </a:p>
          <a:p>
            <a:r>
              <a:rPr lang="pt-BR" sz="1700">
                <a:latin typeface="Arial" panose="020B0604020202020204" pitchFamily="34" charset="0"/>
                <a:cs typeface="Arial" panose="020B0604020202020204" pitchFamily="34" charset="0"/>
              </a:rPr>
              <a:t>Demandas metabólicas elevadas</a:t>
            </a:r>
          </a:p>
        </p:txBody>
      </p:sp>
    </p:spTree>
    <p:extLst>
      <p:ext uri="{BB962C8B-B14F-4D97-AF65-F5344CB8AC3E}">
        <p14:creationId xmlns:p14="http://schemas.microsoft.com/office/powerpoint/2010/main" val="363452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1143000" y="4642583"/>
            <a:ext cx="6858000" cy="1099845"/>
          </a:xfrm>
        </p:spPr>
        <p:txBody>
          <a:bodyPr vert="horz" lIns="91440" tIns="45720" rIns="91440" bIns="45720" rtlCol="0" anchor="b">
            <a:normAutofit/>
          </a:bodyPr>
          <a:lstStyle/>
          <a:p>
            <a:pPr>
              <a:lnSpc>
                <a:spcPct val="90000"/>
              </a:lnSpc>
            </a:pPr>
            <a:r>
              <a:rPr lang="en-US" sz="6000"/>
              <a:t>MIOCARDIOPATIAS</a:t>
            </a:r>
          </a:p>
        </p:txBody>
      </p:sp>
      <p:sp>
        <p:nvSpPr>
          <p:cNvPr id="1030" name="Rectangle 72">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0"/>
          </a:xfrm>
          <a:prstGeom prst="rect">
            <a:avLst/>
          </a:prstGeom>
          <a:solidFill>
            <a:srgbClr val="82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320843"/>
            <a:ext cx="4210176"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ardiomyopathy types">
            <a:extLst>
              <a:ext uri="{FF2B5EF4-FFF2-40B4-BE49-F238E27FC236}">
                <a16:creationId xmlns:a16="http://schemas.microsoft.com/office/drawing/2014/main" id="{F0BBE48B-0A64-45EB-B9E3-2E83097B1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439" y="640080"/>
            <a:ext cx="2379643" cy="3291840"/>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320843"/>
            <a:ext cx="4210177"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cardiomyopathy real">
            <a:extLst>
              <a:ext uri="{FF2B5EF4-FFF2-40B4-BE49-F238E27FC236}">
                <a16:creationId xmlns:a16="http://schemas.microsoft.com/office/drawing/2014/main" id="{C4CB668D-616A-4D35-8724-CFD703E8E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73" y="900958"/>
            <a:ext cx="3730752" cy="277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726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p:cNvSpPr>
            <a:spLocks noGrp="1"/>
          </p:cNvSpPr>
          <p:nvPr>
            <p:ph type="title"/>
          </p:nvPr>
        </p:nvSpPr>
        <p:spPr>
          <a:xfrm>
            <a:off x="628650" y="811161"/>
            <a:ext cx="2501695" cy="5403370"/>
          </a:xfrm>
        </p:spPr>
        <p:txBody>
          <a:bodyPr>
            <a:normAutofit/>
          </a:bodyPr>
          <a:lstStyle/>
          <a:p>
            <a:r>
              <a:rPr lang="pt-BR">
                <a:solidFill>
                  <a:srgbClr val="FFFFFF"/>
                </a:solidFill>
                <a:latin typeface="Arial" panose="020B0604020202020204" pitchFamily="34" charset="0"/>
                <a:cs typeface="Arial" panose="020B0604020202020204" pitchFamily="34" charset="0"/>
              </a:rPr>
              <a:t>PRÉ-CARGA</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Espaço Reservado para Conteúdo 2">
            <a:extLst>
              <a:ext uri="{FF2B5EF4-FFF2-40B4-BE49-F238E27FC236}">
                <a16:creationId xmlns:a16="http://schemas.microsoft.com/office/drawing/2014/main" id="{8BB75578-F7A1-4E8B-82E5-69F4E36B5D1B}"/>
              </a:ext>
            </a:extLst>
          </p:cNvPr>
          <p:cNvGraphicFramePr>
            <a:graphicFrameLocks noGrp="1"/>
          </p:cNvGraphicFramePr>
          <p:nvPr>
            <p:ph idx="1"/>
            <p:extLst>
              <p:ext uri="{D42A27DB-BD31-4B8C-83A1-F6EECF244321}">
                <p14:modId xmlns:p14="http://schemas.microsoft.com/office/powerpoint/2010/main" val="1353139727"/>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6388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p:cNvSpPr>
            <a:spLocks noGrp="1"/>
          </p:cNvSpPr>
          <p:nvPr>
            <p:ph type="title"/>
          </p:nvPr>
        </p:nvSpPr>
        <p:spPr>
          <a:xfrm>
            <a:off x="628650" y="811161"/>
            <a:ext cx="2501695" cy="5403370"/>
          </a:xfrm>
        </p:spPr>
        <p:txBody>
          <a:bodyPr>
            <a:normAutofit/>
          </a:bodyPr>
          <a:lstStyle/>
          <a:p>
            <a:r>
              <a:rPr lang="pt-BR">
                <a:solidFill>
                  <a:srgbClr val="FFFFFF"/>
                </a:solidFill>
                <a:latin typeface="Arial" panose="020B0604020202020204" pitchFamily="34" charset="0"/>
                <a:cs typeface="Arial" panose="020B0604020202020204" pitchFamily="34" charset="0"/>
              </a:rPr>
              <a:t>PÓS-CARGA</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Espaço Reservado para Conteúdo 2">
            <a:extLst>
              <a:ext uri="{FF2B5EF4-FFF2-40B4-BE49-F238E27FC236}">
                <a16:creationId xmlns:a16="http://schemas.microsoft.com/office/drawing/2014/main" id="{1CC71ED9-8802-4A97-A20D-DBE304FAC54B}"/>
              </a:ext>
            </a:extLst>
          </p:cNvPr>
          <p:cNvGraphicFramePr>
            <a:graphicFrameLocks noGrp="1"/>
          </p:cNvGraphicFramePr>
          <p:nvPr>
            <p:ph idx="1"/>
            <p:extLst>
              <p:ext uri="{D42A27DB-BD31-4B8C-83A1-F6EECF244321}">
                <p14:modId xmlns:p14="http://schemas.microsoft.com/office/powerpoint/2010/main" val="2001865542"/>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63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28650" y="963877"/>
            <a:ext cx="2620771" cy="4930246"/>
          </a:xfrm>
        </p:spPr>
        <p:txBody>
          <a:bodyPr>
            <a:normAutofit/>
          </a:bodyPr>
          <a:lstStyle/>
          <a:p>
            <a:pPr algn="r"/>
            <a:r>
              <a:rPr lang="pt-BR" sz="3400">
                <a:solidFill>
                  <a:schemeClr val="accent1"/>
                </a:solidFill>
                <a:latin typeface="Arial" panose="020B0604020202020204" pitchFamily="34" charset="0"/>
                <a:cs typeface="Arial" panose="020B0604020202020204" pitchFamily="34" charset="0"/>
              </a:rPr>
              <a:t>DÉBITO CARDÍACO</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Espaço Reservado para Conteúdo 2"/>
          <p:cNvSpPr>
            <a:spLocks noGrp="1"/>
          </p:cNvSpPr>
          <p:nvPr>
            <p:ph idx="1"/>
          </p:nvPr>
        </p:nvSpPr>
        <p:spPr>
          <a:xfrm>
            <a:off x="3732023" y="963877"/>
            <a:ext cx="4783327" cy="4930246"/>
          </a:xfrm>
        </p:spPr>
        <p:txBody>
          <a:bodyPr anchor="ctr">
            <a:normAutofit/>
          </a:bodyPr>
          <a:lstStyle/>
          <a:p>
            <a:r>
              <a:rPr lang="pt-BR" sz="2100">
                <a:latin typeface="Arial" panose="020B0604020202020204" pitchFamily="34" charset="0"/>
                <a:cs typeface="Arial" panose="020B0604020202020204" pitchFamily="34" charset="0"/>
              </a:rPr>
              <a:t>É a quantidade de sangue bombeado pelo coração por minuto.</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DC = Frequência cardíaca x Volume sistólico</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Em repouso aproximadamente 5 L/min</a:t>
            </a:r>
          </a:p>
          <a:p>
            <a:pPr marL="0" indent="0">
              <a:buNone/>
            </a:pPr>
            <a:r>
              <a:rPr lang="pt-BR" sz="2100">
                <a:latin typeface="Arial" panose="020B0604020202020204" pitchFamily="34" charset="0"/>
                <a:cs typeface="Arial" panose="020B0604020202020204" pitchFamily="34" charset="0"/>
              </a:rPr>
              <a:t>(70 bpm x 70 mL)</a:t>
            </a:r>
          </a:p>
        </p:txBody>
      </p:sp>
    </p:spTree>
    <p:extLst>
      <p:ext uri="{BB962C8B-B14F-4D97-AF65-F5344CB8AC3E}">
        <p14:creationId xmlns:p14="http://schemas.microsoft.com/office/powerpoint/2010/main" val="3407524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28650" y="963877"/>
            <a:ext cx="2620771" cy="4930246"/>
          </a:xfrm>
        </p:spPr>
        <p:txBody>
          <a:bodyPr>
            <a:normAutofit/>
          </a:bodyPr>
          <a:lstStyle/>
          <a:p>
            <a:pPr algn="r"/>
            <a:r>
              <a:rPr lang="pt-BR">
                <a:solidFill>
                  <a:schemeClr val="accent1"/>
                </a:solidFill>
                <a:latin typeface="Arial" panose="020B0604020202020204" pitchFamily="34" charset="0"/>
                <a:cs typeface="Arial" panose="020B0604020202020204" pitchFamily="34" charset="0"/>
              </a:rPr>
              <a:t>FRAÇÃO DE EJEÇÃO</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2023" y="963877"/>
            <a:ext cx="4783327" cy="4930246"/>
          </a:xfrm>
        </p:spPr>
        <p:txBody>
          <a:bodyPr anchor="ctr">
            <a:normAutofit/>
          </a:bodyPr>
          <a:lstStyle/>
          <a:p>
            <a:pPr>
              <a:lnSpc>
                <a:spcPct val="90000"/>
              </a:lnSpc>
            </a:pPr>
            <a:r>
              <a:rPr lang="pt-BR" sz="2100">
                <a:latin typeface="Arial" panose="020B0604020202020204" pitchFamily="34" charset="0"/>
                <a:cs typeface="Arial" panose="020B0604020202020204" pitchFamily="34" charset="0"/>
              </a:rPr>
              <a:t>É a porcentagem de sangue bombeada pelo coração em cada batimento.</a:t>
            </a:r>
          </a:p>
          <a:p>
            <a:pPr>
              <a:lnSpc>
                <a:spcPct val="90000"/>
              </a:lnSpc>
            </a:pPr>
            <a:endParaRPr lang="pt-BR" sz="2100">
              <a:latin typeface="Arial" panose="020B0604020202020204" pitchFamily="34" charset="0"/>
              <a:cs typeface="Arial" panose="020B0604020202020204" pitchFamily="34" charset="0"/>
            </a:endParaRPr>
          </a:p>
          <a:p>
            <a:pPr>
              <a:lnSpc>
                <a:spcPct val="90000"/>
              </a:lnSpc>
            </a:pPr>
            <a:r>
              <a:rPr lang="pt-BR" sz="2100">
                <a:latin typeface="Arial" panose="020B0604020202020204" pitchFamily="34" charset="0"/>
                <a:cs typeface="Arial" panose="020B0604020202020204" pitchFamily="34" charset="0"/>
              </a:rPr>
              <a:t>Volume sistólico final (VSF): Volume de sangue que fica nos ventrículos após a sístole.</a:t>
            </a:r>
          </a:p>
          <a:p>
            <a:pPr>
              <a:lnSpc>
                <a:spcPct val="90000"/>
              </a:lnSpc>
            </a:pPr>
            <a:endParaRPr lang="pt-BR" sz="2100">
              <a:latin typeface="Arial" panose="020B0604020202020204" pitchFamily="34" charset="0"/>
              <a:cs typeface="Arial" panose="020B0604020202020204" pitchFamily="34" charset="0"/>
            </a:endParaRPr>
          </a:p>
          <a:p>
            <a:pPr>
              <a:lnSpc>
                <a:spcPct val="90000"/>
              </a:lnSpc>
            </a:pPr>
            <a:r>
              <a:rPr lang="pt-BR" sz="2100">
                <a:latin typeface="Arial" panose="020B0604020202020204" pitchFamily="34" charset="0"/>
                <a:cs typeface="Arial" panose="020B0604020202020204" pitchFamily="34" charset="0"/>
              </a:rPr>
              <a:t>Volume diastólico final (VDF): Volume de sangue presente nos ventrículos no final da diástole.</a:t>
            </a:r>
          </a:p>
          <a:p>
            <a:pPr>
              <a:lnSpc>
                <a:spcPct val="90000"/>
              </a:lnSpc>
            </a:pPr>
            <a:endParaRPr lang="pt-BR" sz="2100">
              <a:latin typeface="Arial" panose="020B0604020202020204" pitchFamily="34" charset="0"/>
              <a:cs typeface="Arial" panose="020B0604020202020204" pitchFamily="34" charset="0"/>
            </a:endParaRPr>
          </a:p>
          <a:p>
            <a:pPr>
              <a:lnSpc>
                <a:spcPct val="90000"/>
              </a:lnSpc>
            </a:pPr>
            <a:r>
              <a:rPr lang="pt-BR" sz="2100">
                <a:latin typeface="Arial" panose="020B0604020202020204" pitchFamily="34" charset="0"/>
                <a:cs typeface="Arial" panose="020B0604020202020204" pitchFamily="34" charset="0"/>
              </a:rPr>
              <a:t>Fração de ejeção: (VDF – VSF) / VDF</a:t>
            </a:r>
          </a:p>
        </p:txBody>
      </p:sp>
    </p:spTree>
    <p:extLst>
      <p:ext uri="{BB962C8B-B14F-4D97-AF65-F5344CB8AC3E}">
        <p14:creationId xmlns:p14="http://schemas.microsoft.com/office/powerpoint/2010/main" val="112758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p:spPr>
        <p:txBody>
          <a:bodyPr>
            <a:normAutofit/>
          </a:bodyPr>
          <a:lstStyle/>
          <a:p>
            <a:pPr>
              <a:lnSpc>
                <a:spcPct val="90000"/>
              </a:lnSpc>
            </a:pPr>
            <a:r>
              <a:rPr lang="pt-BR">
                <a:latin typeface="Arial" panose="020B0604020202020204" pitchFamily="34" charset="0"/>
                <a:cs typeface="Arial" panose="020B0604020202020204" pitchFamily="34" charset="0"/>
              </a:rPr>
              <a:t>FRAÇÃO DE EJEÇÃO</a:t>
            </a:r>
            <a:br>
              <a:rPr lang="pt-BR">
                <a:latin typeface="Arial" panose="020B0604020202020204" pitchFamily="34" charset="0"/>
                <a:cs typeface="Arial" panose="020B0604020202020204" pitchFamily="34" charset="0"/>
              </a:rPr>
            </a:br>
            <a:r>
              <a:rPr lang="pt-BR">
                <a:latin typeface="Arial" panose="020B0604020202020204" pitchFamily="34" charset="0"/>
                <a:cs typeface="Arial" panose="020B0604020202020204" pitchFamily="34" charset="0"/>
              </a:rPr>
              <a:t>EXEMPLO DE CÁLCULO</a:t>
            </a:r>
            <a:endParaRPr lang="pt-BR"/>
          </a:p>
        </p:txBody>
      </p:sp>
      <p:graphicFrame>
        <p:nvGraphicFramePr>
          <p:cNvPr id="16" name="Espaço Reservado para Conteúdo 2">
            <a:extLst>
              <a:ext uri="{FF2B5EF4-FFF2-40B4-BE49-F238E27FC236}">
                <a16:creationId xmlns:a16="http://schemas.microsoft.com/office/drawing/2014/main" id="{189FD843-BEAA-4A4C-9010-EFDBE369B18B}"/>
              </a:ext>
            </a:extLst>
          </p:cNvPr>
          <p:cNvGraphicFramePr>
            <a:graphicFrameLocks noGrp="1"/>
          </p:cNvGraphicFramePr>
          <p:nvPr>
            <p:ph idx="1"/>
            <p:extLst>
              <p:ext uri="{D42A27DB-BD31-4B8C-83A1-F6EECF244321}">
                <p14:modId xmlns:p14="http://schemas.microsoft.com/office/powerpoint/2010/main" val="329455189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049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t>CALCULO DA FRAÇÃO DE EJEÇÃO</a:t>
            </a:r>
          </a:p>
        </p:txBody>
      </p:sp>
      <p:sp>
        <p:nvSpPr>
          <p:cNvPr id="3" name="Espaço Reservado para Conteúdo 2"/>
          <p:cNvSpPr>
            <a:spLocks noGrp="1"/>
          </p:cNvSpPr>
          <p:nvPr>
            <p:ph idx="1"/>
          </p:nvPr>
        </p:nvSpPr>
        <p:spPr/>
        <p:txBody>
          <a:bodyPr/>
          <a:lstStyle/>
          <a:p>
            <a:endParaRPr lang="pt-BR"/>
          </a:p>
        </p:txBody>
      </p:sp>
      <p:pic>
        <p:nvPicPr>
          <p:cNvPr id="4" name="Picture 2" descr="eject_fra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6312"/>
            <a:ext cx="5208712" cy="54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EF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11" y="1446312"/>
            <a:ext cx="3919589" cy="54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297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29C4582-2B92-4EF5-AEB5-A9D38C3C95D1}"/>
              </a:ext>
            </a:extLst>
          </p:cNvPr>
          <p:cNvSpPr>
            <a:spLocks noGrp="1"/>
          </p:cNvSpPr>
          <p:nvPr>
            <p:ph type="title"/>
          </p:nvPr>
        </p:nvSpPr>
        <p:spPr>
          <a:xfrm>
            <a:off x="628650" y="811161"/>
            <a:ext cx="2501695" cy="5403370"/>
          </a:xfrm>
        </p:spPr>
        <p:txBody>
          <a:bodyPr>
            <a:normAutofit/>
          </a:bodyPr>
          <a:lstStyle/>
          <a:p>
            <a:r>
              <a:rPr lang="pt-BR" sz="2100">
                <a:solidFill>
                  <a:srgbClr val="FFFFFF"/>
                </a:solidFill>
                <a:latin typeface="Arial" panose="020B0604020202020204" pitchFamily="34" charset="0"/>
                <a:cs typeface="Arial" panose="020B0604020202020204" pitchFamily="34" charset="0"/>
              </a:rPr>
              <a:t>FISIOPATOLOGIA</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Espaço Reservado para Conteúdo 2">
            <a:extLst>
              <a:ext uri="{FF2B5EF4-FFF2-40B4-BE49-F238E27FC236}">
                <a16:creationId xmlns:a16="http://schemas.microsoft.com/office/drawing/2014/main" id="{6FEAB2C9-50AF-4C2C-837E-CD219D4898AE}"/>
              </a:ext>
            </a:extLst>
          </p:cNvPr>
          <p:cNvGraphicFramePr>
            <a:graphicFrameLocks noGrp="1"/>
          </p:cNvGraphicFramePr>
          <p:nvPr>
            <p:ph idx="1"/>
            <p:extLst>
              <p:ext uri="{D42A27DB-BD31-4B8C-83A1-F6EECF244321}">
                <p14:modId xmlns:p14="http://schemas.microsoft.com/office/powerpoint/2010/main" val="1800382260"/>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545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latin typeface="Arial" panose="020B0604020202020204" pitchFamily="34" charset="0"/>
                <a:cs typeface="Arial" panose="020B0604020202020204" pitchFamily="34" charset="0"/>
              </a:rPr>
              <a:t>DEFINIÇÃO</a:t>
            </a:r>
          </a:p>
        </p:txBody>
      </p:sp>
      <p:sp>
        <p:nvSpPr>
          <p:cNvPr id="3" name="Espaço Reservado para Conteúdo 2"/>
          <p:cNvSpPr>
            <a:spLocks noGrp="1"/>
          </p:cNvSpPr>
          <p:nvPr>
            <p:ph idx="1"/>
          </p:nvPr>
        </p:nvSpPr>
        <p:spPr/>
        <p:txBody>
          <a:bodyPr>
            <a:normAutofit/>
          </a:bodyPr>
          <a:lstStyle/>
          <a:p>
            <a:pPr marL="0" indent="0" algn="just">
              <a:buNone/>
            </a:pPr>
            <a:r>
              <a:rPr lang="pt-BR" sz="2400" dirty="0"/>
              <a:t>	</a:t>
            </a:r>
            <a:r>
              <a:rPr lang="pt-BR" sz="2400" dirty="0">
                <a:latin typeface="Arial" panose="020B0604020202020204" pitchFamily="34" charset="0"/>
                <a:cs typeface="Arial" panose="020B0604020202020204" pitchFamily="34" charset="0"/>
              </a:rPr>
              <a:t>É a incapacidade do coração em adequar sua ejeção às necessidades metabólicas do organismo, ou fazê-la somente através de elevadas pressões de enchimento.</a:t>
            </a:r>
          </a:p>
        </p:txBody>
      </p:sp>
      <p:sp>
        <p:nvSpPr>
          <p:cNvPr id="4" name="CaixaDeTexto 3"/>
          <p:cNvSpPr txBox="1"/>
          <p:nvPr/>
        </p:nvSpPr>
        <p:spPr>
          <a:xfrm>
            <a:off x="5868144" y="6309320"/>
            <a:ext cx="2952328" cy="307777"/>
          </a:xfrm>
          <a:prstGeom prst="rect">
            <a:avLst/>
          </a:prstGeom>
          <a:noFill/>
        </p:spPr>
        <p:txBody>
          <a:bodyPr wrap="square" rtlCol="0">
            <a:spAutoFit/>
          </a:bodyPr>
          <a:lstStyle/>
          <a:p>
            <a:r>
              <a:rPr lang="pt-BR" sz="1400" dirty="0"/>
              <a:t>BRAUNWALD, E.</a:t>
            </a:r>
          </a:p>
        </p:txBody>
      </p:sp>
    </p:spTree>
    <p:extLst>
      <p:ext uri="{BB962C8B-B14F-4D97-AF65-F5344CB8AC3E}">
        <p14:creationId xmlns:p14="http://schemas.microsoft.com/office/powerpoint/2010/main" val="261676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7" name="Freeform: Shape 13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2" name="Rectangle 2"/>
          <p:cNvSpPr>
            <a:spLocks noGrp="1" noChangeArrowheads="1"/>
          </p:cNvSpPr>
          <p:nvPr>
            <p:ph type="title"/>
          </p:nvPr>
        </p:nvSpPr>
        <p:spPr>
          <a:xfrm>
            <a:off x="647271" y="1012004"/>
            <a:ext cx="2562119" cy="4795408"/>
          </a:xfrm>
        </p:spPr>
        <p:txBody>
          <a:bodyPr>
            <a:normAutofit/>
          </a:bodyPr>
          <a:lstStyle/>
          <a:p>
            <a:pPr eaLnBrk="1" hangingPunct="1">
              <a:lnSpc>
                <a:spcPct val="90000"/>
              </a:lnSpc>
            </a:pPr>
            <a:r>
              <a:rPr lang="pt-BR" altLang="pt-BR" sz="3400">
                <a:solidFill>
                  <a:srgbClr val="FFFFFF"/>
                </a:solidFill>
                <a:latin typeface="Arial" panose="020B0604020202020204" pitchFamily="34" charset="0"/>
                <a:cs typeface="Arial" panose="020B0604020202020204" pitchFamily="34" charset="0"/>
              </a:rPr>
              <a:t>ATIVAÇÃO DO SISTEMA NERVOSO SIMPÁTICO</a:t>
            </a:r>
            <a:br>
              <a:rPr lang="pt-BR" altLang="pt-BR" sz="3400">
                <a:solidFill>
                  <a:srgbClr val="FFFFFF"/>
                </a:solidFill>
                <a:latin typeface="Arial" panose="020B0604020202020204" pitchFamily="34" charset="0"/>
                <a:cs typeface="Arial" panose="020B0604020202020204" pitchFamily="34" charset="0"/>
              </a:rPr>
            </a:br>
            <a:endParaRPr lang="pt-BR" altLang="pt-BR" sz="3400">
              <a:solidFill>
                <a:srgbClr val="FFFFFF"/>
              </a:solidFill>
              <a:latin typeface="Arial" panose="020B0604020202020204" pitchFamily="34" charset="0"/>
              <a:cs typeface="Arial" panose="020B0604020202020204" pitchFamily="34" charset="0"/>
            </a:endParaRPr>
          </a:p>
        </p:txBody>
      </p:sp>
      <p:graphicFrame>
        <p:nvGraphicFramePr>
          <p:cNvPr id="20485" name="Rectangle 3">
            <a:extLst>
              <a:ext uri="{FF2B5EF4-FFF2-40B4-BE49-F238E27FC236}">
                <a16:creationId xmlns:a16="http://schemas.microsoft.com/office/drawing/2014/main" id="{924A184C-5066-4898-AC9E-8014B6F05D02}"/>
              </a:ext>
            </a:extLst>
          </p:cNvPr>
          <p:cNvGraphicFramePr>
            <a:graphicFrameLocks noGrp="1"/>
          </p:cNvGraphicFramePr>
          <p:nvPr>
            <p:ph idx="1"/>
            <p:extLst>
              <p:ext uri="{D42A27DB-BD31-4B8C-83A1-F6EECF244321}">
                <p14:modId xmlns:p14="http://schemas.microsoft.com/office/powerpoint/2010/main" val="1088678821"/>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947011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1" name="Rectangle 7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title"/>
          </p:nvPr>
        </p:nvSpPr>
        <p:spPr>
          <a:xfrm>
            <a:off x="707457" y="712269"/>
            <a:ext cx="2528249" cy="5502264"/>
          </a:xfrm>
        </p:spPr>
        <p:txBody>
          <a:bodyPr>
            <a:normAutofit/>
          </a:bodyPr>
          <a:lstStyle/>
          <a:p>
            <a:pPr eaLnBrk="1" hangingPunct="1"/>
            <a:r>
              <a:rPr lang="pt-BR" altLang="pt-BR" sz="2100">
                <a:solidFill>
                  <a:srgbClr val="FFFFFF"/>
                </a:solidFill>
                <a:latin typeface="Arial" panose="020B0604020202020204" pitchFamily="34" charset="0"/>
                <a:cs typeface="Arial" panose="020B0604020202020204" pitchFamily="34" charset="0"/>
              </a:rPr>
              <a:t>ATIVAÇÃO DO SISTEMA RENINA-ANGIOTENSINA-ALDOSTERONA</a:t>
            </a:r>
          </a:p>
        </p:txBody>
      </p:sp>
      <p:cxnSp>
        <p:nvCxnSpPr>
          <p:cNvPr id="21512" name="Straight Connector 75">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21513" name="Rectangle 3">
            <a:extLst>
              <a:ext uri="{FF2B5EF4-FFF2-40B4-BE49-F238E27FC236}">
                <a16:creationId xmlns:a16="http://schemas.microsoft.com/office/drawing/2014/main" id="{BCF91709-AFD7-4206-935A-2302AFE6D69D}"/>
              </a:ext>
            </a:extLst>
          </p:cNvPr>
          <p:cNvGraphicFramePr>
            <a:graphicFrameLocks noGrp="1"/>
          </p:cNvGraphicFramePr>
          <p:nvPr>
            <p:ph idx="1"/>
            <p:extLst>
              <p:ext uri="{D42A27DB-BD31-4B8C-83A1-F6EECF244321}">
                <p14:modId xmlns:p14="http://schemas.microsoft.com/office/powerpoint/2010/main" val="854104960"/>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711237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4634D70-F5F8-4167-BF3A-AF8B79B9A469}"/>
              </a:ext>
            </a:extLst>
          </p:cNvPr>
          <p:cNvSpPr>
            <a:spLocks noGrp="1"/>
          </p:cNvSpPr>
          <p:nvPr>
            <p:ph type="title"/>
          </p:nvPr>
        </p:nvSpPr>
        <p:spPr>
          <a:xfrm>
            <a:off x="628650" y="811161"/>
            <a:ext cx="2501695" cy="5403370"/>
          </a:xfrm>
        </p:spPr>
        <p:txBody>
          <a:bodyPr>
            <a:normAutofit/>
          </a:bodyPr>
          <a:lstStyle/>
          <a:p>
            <a:r>
              <a:rPr lang="pt-BR" sz="3100">
                <a:solidFill>
                  <a:srgbClr val="FFFFFF"/>
                </a:solidFill>
                <a:latin typeface="Arial" panose="020B0604020202020204" pitchFamily="34" charset="0"/>
                <a:cs typeface="Arial" panose="020B0604020202020204" pitchFamily="34" charset="0"/>
              </a:rPr>
              <a:t>SINTOMAS – DISFUNÇÃO DO VE</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Espaço Reservado para Conteúdo 2">
            <a:extLst>
              <a:ext uri="{FF2B5EF4-FFF2-40B4-BE49-F238E27FC236}">
                <a16:creationId xmlns:a16="http://schemas.microsoft.com/office/drawing/2014/main" id="{83F1743F-4110-4CCC-A98A-D49303A346A7}"/>
              </a:ext>
            </a:extLst>
          </p:cNvPr>
          <p:cNvGraphicFramePr>
            <a:graphicFrameLocks noGrp="1"/>
          </p:cNvGraphicFramePr>
          <p:nvPr>
            <p:ph idx="1"/>
            <p:extLst>
              <p:ext uri="{D42A27DB-BD31-4B8C-83A1-F6EECF244321}">
                <p14:modId xmlns:p14="http://schemas.microsoft.com/office/powerpoint/2010/main" val="1200995386"/>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053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C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078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body" idx="1"/>
          </p:nvPr>
        </p:nvSpPr>
        <p:spPr>
          <a:xfrm>
            <a:off x="457200" y="1600200"/>
            <a:ext cx="8229600" cy="4525963"/>
          </a:xfrm>
        </p:spPr>
        <p:txBody>
          <a:bodyPr>
            <a:normAutofit/>
          </a:bodyPr>
          <a:lstStyle/>
          <a:p>
            <a:pPr marL="0" indent="0" eaLnBrk="1" hangingPunct="1">
              <a:buClr>
                <a:srgbClr val="FFFFFF"/>
              </a:buClr>
              <a:buNone/>
            </a:pPr>
            <a:r>
              <a:rPr lang="pt-BR" altLang="pt-BR" sz="2400" dirty="0">
                <a:latin typeface="Arial" panose="020B0604020202020204" pitchFamily="34" charset="0"/>
                <a:cs typeface="Arial" panose="020B0604020202020204" pitchFamily="34" charset="0"/>
              </a:rPr>
              <a:t>	Falhando o ventrículo direito surge o edema, ou o inchaço, principalmente das pernas e do fígado, além de outros órgãos, tudo provocado pelo acúmulo de líquidos nesses órgãos. </a:t>
            </a:r>
          </a:p>
        </p:txBody>
      </p:sp>
    </p:spTree>
    <p:extLst>
      <p:ext uri="{BB962C8B-B14F-4D97-AF65-F5344CB8AC3E}">
        <p14:creationId xmlns:p14="http://schemas.microsoft.com/office/powerpoint/2010/main" val="34623471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6300F7F8-3409-4470-ADFC-6FA44D864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849" y="643466"/>
            <a:ext cx="4178300"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735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Related image">
            <a:extLst>
              <a:ext uri="{FF2B5EF4-FFF2-40B4-BE49-F238E27FC236}">
                <a16:creationId xmlns:a16="http://schemas.microsoft.com/office/drawing/2014/main" id="{795299D3-D3B1-4C0B-8E41-066CA596A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851" y="643466"/>
            <a:ext cx="567029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542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body" idx="1"/>
          </p:nvPr>
        </p:nvSpPr>
        <p:spPr>
          <a:xfrm>
            <a:off x="457200" y="1600200"/>
            <a:ext cx="8229600" cy="4525963"/>
          </a:xfrm>
        </p:spPr>
        <p:txBody>
          <a:bodyPr>
            <a:normAutofit/>
          </a:bodyPr>
          <a:lstStyle/>
          <a:p>
            <a:pPr marL="0" indent="0" algn="just" eaLnBrk="1" hangingPunct="1">
              <a:buClr>
                <a:srgbClr val="FFFFFF"/>
              </a:buClr>
              <a:buNone/>
            </a:pPr>
            <a:r>
              <a:rPr lang="pt-BR" altLang="pt-BR" sz="2400" dirty="0">
                <a:latin typeface="Arial" panose="020B0604020202020204" pitchFamily="34" charset="0"/>
                <a:cs typeface="Arial" panose="020B0604020202020204" pitchFamily="34" charset="0"/>
              </a:rPr>
              <a:t>	As manifestações de Insuficiência Cardíaca Congestiva variam conforme a natureza do estresse ao qual o coração é submetido, da sua resposta, bem como de qual dos ventrículos está mais envolvido. O ventrículo esquerdo costuma falhar antes do direito, mas às vezes os dois estão insuficientes simultaneamente. </a:t>
            </a:r>
          </a:p>
        </p:txBody>
      </p:sp>
    </p:spTree>
    <p:extLst>
      <p:ext uri="{BB962C8B-B14F-4D97-AF65-F5344CB8AC3E}">
        <p14:creationId xmlns:p14="http://schemas.microsoft.com/office/powerpoint/2010/main" val="411816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descr="Uma imagem contendo raio x&#10;&#10;Descrição gerada com muito alta confiança">
            <a:extLst>
              <a:ext uri="{FF2B5EF4-FFF2-40B4-BE49-F238E27FC236}">
                <a16:creationId xmlns:a16="http://schemas.microsoft.com/office/drawing/2014/main" id="{2DB8C282-88B9-4475-B7D3-A7B93B61A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22782"/>
            <a:ext cx="4271837" cy="3559863"/>
          </a:xfrm>
          <a:prstGeom prst="rect">
            <a:avLst/>
          </a:prstGeom>
        </p:spPr>
      </p:pic>
      <p:pic>
        <p:nvPicPr>
          <p:cNvPr id="5" name="Imagem 4" descr="Uma imagem contendo raio x&#10;&#10;Descrição gerada com muito alta confiança">
            <a:extLst>
              <a:ext uri="{FF2B5EF4-FFF2-40B4-BE49-F238E27FC236}">
                <a16:creationId xmlns:a16="http://schemas.microsoft.com/office/drawing/2014/main" id="{FF9889BA-BCFF-444E-AD23-7DF83A650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648" y="1522782"/>
            <a:ext cx="4328186" cy="3559863"/>
          </a:xfrm>
          <a:prstGeom prst="rect">
            <a:avLst/>
          </a:prstGeom>
        </p:spPr>
      </p:pic>
    </p:spTree>
    <p:extLst>
      <p:ext uri="{BB962C8B-B14F-4D97-AF65-F5344CB8AC3E}">
        <p14:creationId xmlns:p14="http://schemas.microsoft.com/office/powerpoint/2010/main" val="355014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5589240"/>
          </a:xfrm>
          <a:prstGeom prst="rect">
            <a:avLst/>
          </a:prstGeom>
        </p:spPr>
      </p:pic>
      <p:sp>
        <p:nvSpPr>
          <p:cNvPr id="10" name="Título 9"/>
          <p:cNvSpPr>
            <a:spLocks noGrp="1"/>
          </p:cNvSpPr>
          <p:nvPr>
            <p:ph type="title"/>
          </p:nvPr>
        </p:nvSpPr>
        <p:spPr>
          <a:xfrm>
            <a:off x="457200" y="0"/>
            <a:ext cx="8229600" cy="1417638"/>
          </a:xfrm>
        </p:spPr>
        <p:txBody>
          <a:bodyPr>
            <a:normAutofit/>
          </a:bodyPr>
          <a:lstStyle/>
          <a:p>
            <a:r>
              <a:rPr lang="pt-BR" sz="3200" dirty="0">
                <a:latin typeface="Arial" panose="020B0604020202020204" pitchFamily="34" charset="0"/>
                <a:cs typeface="Arial" panose="020B0604020202020204" pitchFamily="34" charset="0"/>
              </a:rPr>
              <a:t>ECOCARDIOGRAMA</a:t>
            </a:r>
          </a:p>
        </p:txBody>
      </p:sp>
    </p:spTree>
    <p:extLst>
      <p:ext uri="{BB962C8B-B14F-4D97-AF65-F5344CB8AC3E}">
        <p14:creationId xmlns:p14="http://schemas.microsoft.com/office/powerpoint/2010/main" val="127743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latin typeface="Arial" panose="020B0604020202020204" pitchFamily="34" charset="0"/>
                <a:cs typeface="Arial" panose="020B0604020202020204" pitchFamily="34" charset="0"/>
              </a:rPr>
              <a:t>DEFINIÇÃO</a:t>
            </a:r>
          </a:p>
        </p:txBody>
      </p:sp>
      <p:sp>
        <p:nvSpPr>
          <p:cNvPr id="3" name="Espaço Reservado para Conteúdo 2"/>
          <p:cNvSpPr>
            <a:spLocks noGrp="1"/>
          </p:cNvSpPr>
          <p:nvPr>
            <p:ph idx="1"/>
          </p:nvPr>
        </p:nvSpPr>
        <p:spPr/>
        <p:txBody>
          <a:bodyPr/>
          <a:lstStyle/>
          <a:p>
            <a:pPr marL="0" indent="0" algn="just">
              <a:buNone/>
            </a:pPr>
            <a:r>
              <a:rPr lang="pt-BR" altLang="pt-BR" dirty="0"/>
              <a:t>	</a:t>
            </a:r>
            <a:r>
              <a:rPr lang="pt-BR" altLang="pt-BR" sz="2400" dirty="0">
                <a:latin typeface="Arial" panose="020B0604020202020204" pitchFamily="34" charset="0"/>
                <a:cs typeface="Arial" panose="020B0604020202020204" pitchFamily="34" charset="0"/>
              </a:rPr>
              <a:t>É uma condição clínica considerada como via final comum de todas as doenças cardiovasculares e associada a piora da capacidade funcional, diminuição da qualidade de vida e aumento da morbidade e mortalidade.</a:t>
            </a:r>
          </a:p>
          <a:p>
            <a:endParaRPr lang="pt-BR" altLang="pt-BR" dirty="0"/>
          </a:p>
          <a:p>
            <a:endParaRPr lang="pt-BR" altLang="pt-BR" dirty="0"/>
          </a:p>
          <a:p>
            <a:endParaRPr lang="pt-BR" dirty="0"/>
          </a:p>
        </p:txBody>
      </p:sp>
      <p:sp>
        <p:nvSpPr>
          <p:cNvPr id="4" name="CaixaDeTexto 3"/>
          <p:cNvSpPr txBox="1"/>
          <p:nvPr/>
        </p:nvSpPr>
        <p:spPr>
          <a:xfrm>
            <a:off x="5436096" y="6381328"/>
            <a:ext cx="3168352" cy="276999"/>
          </a:xfrm>
          <a:prstGeom prst="rect">
            <a:avLst/>
          </a:prstGeom>
          <a:noFill/>
        </p:spPr>
        <p:txBody>
          <a:bodyPr wrap="square" rtlCol="0">
            <a:spAutoFit/>
          </a:bodyPr>
          <a:lstStyle/>
          <a:p>
            <a:r>
              <a:rPr lang="pt-BR" sz="1200" dirty="0"/>
              <a:t>SOCESP, TRATADO DE CARDIOLOGIA</a:t>
            </a:r>
          </a:p>
        </p:txBody>
      </p:sp>
    </p:spTree>
    <p:extLst>
      <p:ext uri="{BB962C8B-B14F-4D97-AF65-F5344CB8AC3E}">
        <p14:creationId xmlns:p14="http://schemas.microsoft.com/office/powerpoint/2010/main" val="1563658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0EEB92DD-A1AA-424B-9F9A-F9EAB6BF3444}"/>
              </a:ext>
            </a:extLst>
          </p:cNvPr>
          <p:cNvPicPr>
            <a:picLocks noChangeAspect="1"/>
          </p:cNvPicPr>
          <p:nvPr/>
        </p:nvPicPr>
        <p:blipFill>
          <a:blip r:embed="rId2"/>
          <a:stretch>
            <a:fillRect/>
          </a:stretch>
        </p:blipFill>
        <p:spPr>
          <a:xfrm>
            <a:off x="482600" y="1428735"/>
            <a:ext cx="8178799" cy="4000530"/>
          </a:xfrm>
          <a:prstGeom prst="rect">
            <a:avLst/>
          </a:prstGeom>
        </p:spPr>
      </p:pic>
    </p:spTree>
    <p:extLst>
      <p:ext uri="{BB962C8B-B14F-4D97-AF65-F5344CB8AC3E}">
        <p14:creationId xmlns:p14="http://schemas.microsoft.com/office/powerpoint/2010/main" val="4206990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Line 2"/>
          <p:cNvSpPr>
            <a:spLocks noChangeShapeType="1"/>
          </p:cNvSpPr>
          <p:nvPr/>
        </p:nvSpPr>
        <p:spPr bwMode="auto">
          <a:xfrm>
            <a:off x="5113867" y="3119438"/>
            <a:ext cx="0" cy="1016000"/>
          </a:xfrm>
          <a:prstGeom prst="line">
            <a:avLst/>
          </a:prstGeom>
          <a:noFill/>
          <a:ln w="50800">
            <a:solidFill>
              <a:schemeClr val="accent1"/>
            </a:solidFill>
            <a:round/>
            <a:headEnd/>
            <a:tailEnd type="triangle" w="med" len="med"/>
          </a:ln>
          <a:effectLst>
            <a:outerShdw dist="53882"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pt-BR"/>
          </a:p>
        </p:txBody>
      </p:sp>
      <p:sp>
        <p:nvSpPr>
          <p:cNvPr id="235523" name="Line 3"/>
          <p:cNvSpPr>
            <a:spLocks noChangeShapeType="1"/>
          </p:cNvSpPr>
          <p:nvPr/>
        </p:nvSpPr>
        <p:spPr bwMode="auto">
          <a:xfrm>
            <a:off x="2336800" y="3119438"/>
            <a:ext cx="0" cy="1016000"/>
          </a:xfrm>
          <a:prstGeom prst="line">
            <a:avLst/>
          </a:prstGeom>
          <a:noFill/>
          <a:ln w="50800">
            <a:solidFill>
              <a:schemeClr val="accent1"/>
            </a:solidFill>
            <a:round/>
            <a:headEnd/>
            <a:tailEnd type="triangle" w="med" len="med"/>
          </a:ln>
          <a:effectLst>
            <a:outerShdw dist="53882"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pt-BR"/>
          </a:p>
        </p:txBody>
      </p:sp>
      <p:sp>
        <p:nvSpPr>
          <p:cNvPr id="235524" name="Oval 4"/>
          <p:cNvSpPr>
            <a:spLocks noChangeArrowheads="1"/>
          </p:cNvSpPr>
          <p:nvPr/>
        </p:nvSpPr>
        <p:spPr bwMode="auto">
          <a:xfrm>
            <a:off x="1693333" y="2209800"/>
            <a:ext cx="1332089" cy="1041400"/>
          </a:xfrm>
          <a:prstGeom prst="ellipse">
            <a:avLst/>
          </a:prstGeom>
          <a:gradFill rotWithShape="0">
            <a:gsLst>
              <a:gs pos="0">
                <a:srgbClr val="FC0128"/>
              </a:gs>
              <a:gs pos="100000">
                <a:srgbClr val="FC0128">
                  <a:gamma/>
                  <a:shade val="29804"/>
                  <a:invGamma/>
                </a:srgbClr>
              </a:gs>
            </a:gsLst>
            <a:path path="shape">
              <a:fillToRect l="50000" t="50000" r="50000" b="50000"/>
            </a:path>
          </a:gradFill>
          <a:ln>
            <a:noFill/>
          </a:ln>
          <a:effectLst/>
          <a:extLst>
            <a:ext uri="{91240B29-F687-4F45-9708-019B960494DF}">
              <a14:hiddenLine xmlns:a14="http://schemas.microsoft.com/office/drawing/2010/main" w="25400">
                <a:solidFill>
                  <a:schemeClr val="hlink"/>
                </a:solidFill>
                <a:round/>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anchor="ctr"/>
          <a:lstStyle/>
          <a:p>
            <a:endParaRPr lang="pt-BR"/>
          </a:p>
        </p:txBody>
      </p:sp>
      <p:sp>
        <p:nvSpPr>
          <p:cNvPr id="235525" name="Rectangle 5"/>
          <p:cNvSpPr>
            <a:spLocks noChangeArrowheads="1"/>
          </p:cNvSpPr>
          <p:nvPr/>
        </p:nvSpPr>
        <p:spPr bwMode="auto">
          <a:xfrm>
            <a:off x="6750756" y="5605464"/>
            <a:ext cx="2212622" cy="668337"/>
          </a:xfrm>
          <a:prstGeom prst="rect">
            <a:avLst/>
          </a:prstGeom>
          <a:gradFill rotWithShape="0">
            <a:gsLst>
              <a:gs pos="0">
                <a:srgbClr val="33CCCC">
                  <a:gamma/>
                  <a:shade val="29804"/>
                  <a:invGamma/>
                </a:srgbClr>
              </a:gs>
              <a:gs pos="50000">
                <a:srgbClr val="33CCCC"/>
              </a:gs>
              <a:gs pos="100000">
                <a:srgbClr val="33CCCC">
                  <a:gamma/>
                  <a:shade val="29804"/>
                  <a:invGamma/>
                </a:srgbClr>
              </a:gs>
            </a:gsLst>
            <a:lin ang="5400000" scaled="1"/>
          </a:gradFill>
          <a:ln>
            <a:noFill/>
          </a:ln>
          <a:effectLst/>
          <a:extLs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33CCCC">
                      <a:gamma/>
                      <a:shade val="60000"/>
                      <a:invGamma/>
                    </a:srgbClr>
                  </a:outerShdw>
                </a:effectLst>
              </a14:hiddenEffects>
            </a:ext>
          </a:extLst>
        </p:spPr>
        <p:txBody>
          <a:bodyPr wrap="none" anchor="ctr"/>
          <a:lstStyle/>
          <a:p>
            <a:endParaRPr lang="pt-BR"/>
          </a:p>
        </p:txBody>
      </p:sp>
      <p:sp>
        <p:nvSpPr>
          <p:cNvPr id="235526" name="Rectangle 6"/>
          <p:cNvSpPr>
            <a:spLocks noChangeArrowheads="1"/>
          </p:cNvSpPr>
          <p:nvPr/>
        </p:nvSpPr>
        <p:spPr bwMode="auto">
          <a:xfrm>
            <a:off x="6400800" y="838200"/>
            <a:ext cx="2496256" cy="1828800"/>
          </a:xfrm>
          <a:prstGeom prst="rect">
            <a:avLst/>
          </a:prstGeom>
          <a:gradFill rotWithShape="0">
            <a:gsLst>
              <a:gs pos="0">
                <a:srgbClr val="33CCCC">
                  <a:gamma/>
                  <a:shade val="46275"/>
                  <a:invGamma/>
                </a:srgbClr>
              </a:gs>
              <a:gs pos="50000">
                <a:srgbClr val="33CCCC"/>
              </a:gs>
              <a:gs pos="100000">
                <a:srgbClr val="33CCCC">
                  <a:gamma/>
                  <a:shade val="46275"/>
                  <a:invGamma/>
                </a:srgbClr>
              </a:gs>
            </a:gsLst>
            <a:lin ang="5400000" scaled="1"/>
          </a:gradFill>
          <a:ln>
            <a:noFill/>
          </a:ln>
          <a:effectLst/>
          <a:extLs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33CCCC">
                      <a:gamma/>
                      <a:shade val="60000"/>
                      <a:invGamma/>
                    </a:srgbClr>
                  </a:outerShdw>
                </a:effectLst>
              </a14:hiddenEffects>
            </a:ext>
          </a:extLst>
        </p:spPr>
        <p:txBody>
          <a:bodyPr wrap="none" anchor="ctr"/>
          <a:lstStyle/>
          <a:p>
            <a:endParaRPr lang="pt-BR"/>
          </a:p>
        </p:txBody>
      </p:sp>
      <p:sp>
        <p:nvSpPr>
          <p:cNvPr id="235527" name="Rectangle 7"/>
          <p:cNvSpPr>
            <a:spLocks noChangeArrowheads="1"/>
          </p:cNvSpPr>
          <p:nvPr/>
        </p:nvSpPr>
        <p:spPr bwMode="auto">
          <a:xfrm>
            <a:off x="6953956" y="3149600"/>
            <a:ext cx="1806222" cy="889000"/>
          </a:xfrm>
          <a:prstGeom prst="rect">
            <a:avLst/>
          </a:prstGeom>
          <a:gradFill rotWithShape="0">
            <a:gsLst>
              <a:gs pos="0">
                <a:srgbClr val="33CCCC">
                  <a:gamma/>
                  <a:shade val="29804"/>
                  <a:invGamma/>
                </a:srgbClr>
              </a:gs>
              <a:gs pos="50000">
                <a:srgbClr val="33CCCC"/>
              </a:gs>
              <a:gs pos="100000">
                <a:srgbClr val="33CCCC">
                  <a:gamma/>
                  <a:shade val="29804"/>
                  <a:invGamma/>
                </a:srgbClr>
              </a:gs>
            </a:gsLst>
            <a:lin ang="5400000" scaled="1"/>
          </a:gradFill>
          <a:ln>
            <a:noFill/>
          </a:ln>
          <a:effectLst/>
          <a:extLs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33CCCC">
                      <a:gamma/>
                      <a:shade val="60000"/>
                      <a:invGamma/>
                    </a:srgbClr>
                  </a:outerShdw>
                </a:effectLst>
              </a14:hiddenEffects>
            </a:ext>
          </a:extLst>
        </p:spPr>
        <p:txBody>
          <a:bodyPr wrap="none" anchor="ctr"/>
          <a:lstStyle/>
          <a:p>
            <a:endParaRPr lang="pt-BR"/>
          </a:p>
        </p:txBody>
      </p:sp>
      <p:sp>
        <p:nvSpPr>
          <p:cNvPr id="235528" name="Oval 8"/>
          <p:cNvSpPr>
            <a:spLocks noChangeArrowheads="1"/>
          </p:cNvSpPr>
          <p:nvPr/>
        </p:nvSpPr>
        <p:spPr bwMode="auto">
          <a:xfrm>
            <a:off x="3905956" y="1963738"/>
            <a:ext cx="2349500" cy="1574800"/>
          </a:xfrm>
          <a:prstGeom prst="ellipse">
            <a:avLst/>
          </a:prstGeom>
          <a:gradFill rotWithShape="0">
            <a:gsLst>
              <a:gs pos="0">
                <a:srgbClr val="FC0128"/>
              </a:gs>
              <a:gs pos="100000">
                <a:srgbClr val="FC0128">
                  <a:gamma/>
                  <a:shade val="29804"/>
                  <a:invGamma/>
                </a:srgbClr>
              </a:gs>
            </a:gsLst>
            <a:path path="shape">
              <a:fillToRect l="50000" t="50000" r="50000" b="50000"/>
            </a:path>
          </a:gradFill>
          <a:ln>
            <a:noFill/>
          </a:ln>
          <a:effectLst/>
          <a:extLst>
            <a:ext uri="{91240B29-F687-4F45-9708-019B960494DF}">
              <a14:hiddenLine xmlns:a14="http://schemas.microsoft.com/office/drawing/2010/main" w="25400">
                <a:solidFill>
                  <a:schemeClr val="hlink"/>
                </a:solidFill>
                <a:round/>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anchor="ctr"/>
          <a:lstStyle/>
          <a:p>
            <a:endParaRPr lang="pt-BR"/>
          </a:p>
        </p:txBody>
      </p:sp>
      <p:sp>
        <p:nvSpPr>
          <p:cNvPr id="235529" name="Rectangle 9"/>
          <p:cNvSpPr>
            <a:spLocks noChangeArrowheads="1"/>
          </p:cNvSpPr>
          <p:nvPr/>
        </p:nvSpPr>
        <p:spPr bwMode="auto">
          <a:xfrm>
            <a:off x="2686756" y="4254500"/>
            <a:ext cx="2146300" cy="876300"/>
          </a:xfrm>
          <a:prstGeom prst="rect">
            <a:avLst/>
          </a:prstGeom>
          <a:gradFill rotWithShape="0">
            <a:gsLst>
              <a:gs pos="0">
                <a:srgbClr val="33CCCC">
                  <a:gamma/>
                  <a:shade val="46275"/>
                  <a:invGamma/>
                </a:srgbClr>
              </a:gs>
              <a:gs pos="50000">
                <a:srgbClr val="33CCCC"/>
              </a:gs>
              <a:gs pos="100000">
                <a:srgbClr val="33CCCC">
                  <a:gamma/>
                  <a:shade val="46275"/>
                  <a:invGamma/>
                </a:srgbClr>
              </a:gs>
            </a:gsLst>
            <a:lin ang="5400000" scaled="1"/>
          </a:gradFill>
          <a:ln w="25400">
            <a:solidFill>
              <a:schemeClr val="bg1"/>
            </a:solidFill>
            <a:miter lim="800000"/>
            <a:headEnd/>
            <a:tailEnd/>
          </a:ln>
          <a:effectLst>
            <a:prstShdw prst="shdw17" dist="17961" dir="2700000">
              <a:schemeClr val="bg1">
                <a:gamma/>
                <a:shade val="60000"/>
                <a:invGamma/>
              </a:schemeClr>
            </a:prstShdw>
          </a:effectLst>
        </p:spPr>
        <p:txBody>
          <a:bodyPr wrap="none" anchor="ctr"/>
          <a:lstStyle/>
          <a:p>
            <a:endParaRPr lang="pt-BR"/>
          </a:p>
        </p:txBody>
      </p:sp>
      <p:sp>
        <p:nvSpPr>
          <p:cNvPr id="235530" name="Rectangle 10"/>
          <p:cNvSpPr>
            <a:spLocks noChangeArrowheads="1"/>
          </p:cNvSpPr>
          <p:nvPr/>
        </p:nvSpPr>
        <p:spPr bwMode="auto">
          <a:xfrm>
            <a:off x="5554133" y="4229100"/>
            <a:ext cx="2675467" cy="876300"/>
          </a:xfrm>
          <a:prstGeom prst="rect">
            <a:avLst/>
          </a:prstGeom>
          <a:gradFill rotWithShape="0">
            <a:gsLst>
              <a:gs pos="0">
                <a:srgbClr val="33CCCC">
                  <a:gamma/>
                  <a:shade val="46275"/>
                  <a:invGamma/>
                </a:srgbClr>
              </a:gs>
              <a:gs pos="50000">
                <a:srgbClr val="33CCCC"/>
              </a:gs>
              <a:gs pos="100000">
                <a:srgbClr val="33CCCC">
                  <a:gamma/>
                  <a:shade val="46275"/>
                  <a:invGamma/>
                </a:srgbClr>
              </a:gs>
            </a:gsLst>
            <a:lin ang="5400000" scaled="1"/>
          </a:gradFill>
          <a:ln>
            <a:noFill/>
          </a:ln>
          <a:effectLst/>
          <a:extLs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33CCCC">
                      <a:gamma/>
                      <a:shade val="60000"/>
                      <a:invGamma/>
                    </a:srgbClr>
                  </a:outerShdw>
                </a:effectLst>
              </a14:hiddenEffects>
            </a:ext>
          </a:extLst>
        </p:spPr>
        <p:txBody>
          <a:bodyPr wrap="none" anchor="ctr"/>
          <a:lstStyle/>
          <a:p>
            <a:endParaRPr lang="pt-BR"/>
          </a:p>
        </p:txBody>
      </p:sp>
      <p:sp>
        <p:nvSpPr>
          <p:cNvPr id="235531" name="Rectangle 11"/>
          <p:cNvSpPr>
            <a:spLocks noChangeArrowheads="1"/>
          </p:cNvSpPr>
          <p:nvPr/>
        </p:nvSpPr>
        <p:spPr bwMode="auto">
          <a:xfrm>
            <a:off x="248356" y="4254500"/>
            <a:ext cx="1806222" cy="876300"/>
          </a:xfrm>
          <a:prstGeom prst="rect">
            <a:avLst/>
          </a:prstGeom>
          <a:gradFill rotWithShape="0">
            <a:gsLst>
              <a:gs pos="0">
                <a:srgbClr val="33CCCC">
                  <a:gamma/>
                  <a:shade val="46275"/>
                  <a:invGamma/>
                </a:srgbClr>
              </a:gs>
              <a:gs pos="50000">
                <a:srgbClr val="33CCCC"/>
              </a:gs>
              <a:gs pos="100000">
                <a:srgbClr val="33CCCC">
                  <a:gamma/>
                  <a:shade val="46275"/>
                  <a:invGamma/>
                </a:srgbClr>
              </a:gs>
            </a:gsLst>
            <a:lin ang="5400000" scaled="1"/>
          </a:gradFill>
          <a:ln w="25400">
            <a:solidFill>
              <a:schemeClr val="bg1"/>
            </a:solidFill>
            <a:miter lim="800000"/>
            <a:headEnd/>
            <a:tailEnd/>
          </a:ln>
          <a:effectLst>
            <a:prstShdw prst="shdw17" dist="17961" dir="2700000">
              <a:schemeClr val="bg1">
                <a:gamma/>
                <a:shade val="60000"/>
                <a:invGamma/>
              </a:schemeClr>
            </a:prstShdw>
          </a:effectLst>
        </p:spPr>
        <p:txBody>
          <a:bodyPr wrap="none" anchor="ctr"/>
          <a:lstStyle/>
          <a:p>
            <a:endParaRPr lang="pt-BR"/>
          </a:p>
        </p:txBody>
      </p:sp>
      <p:sp>
        <p:nvSpPr>
          <p:cNvPr id="235532" name="Rectangle 12"/>
          <p:cNvSpPr>
            <a:spLocks noChangeArrowheads="1"/>
          </p:cNvSpPr>
          <p:nvPr/>
        </p:nvSpPr>
        <p:spPr bwMode="auto">
          <a:xfrm>
            <a:off x="6434666" y="914401"/>
            <a:ext cx="2338212" cy="1501775"/>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8" tIns="44450" rIns="90488" bIns="44450">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pt-BR">
                <a:solidFill>
                  <a:srgbClr val="FFFFFF"/>
                </a:solidFill>
                <a:effectLst>
                  <a:outerShdw blurRad="38100" dist="38100" dir="2700000" algn="tl">
                    <a:srgbClr val="000000"/>
                  </a:outerShdw>
                </a:effectLst>
                <a:latin typeface="Arial" charset="0"/>
              </a:rPr>
              <a:t>Retenção de</a:t>
            </a:r>
          </a:p>
          <a:p>
            <a:pPr algn="ctr">
              <a:lnSpc>
                <a:spcPct val="90000"/>
              </a:lnSpc>
            </a:pPr>
            <a:r>
              <a:rPr lang="en-US" altLang="pt-BR">
                <a:solidFill>
                  <a:srgbClr val="FFFFFF"/>
                </a:solidFill>
                <a:effectLst>
                  <a:outerShdw blurRad="38100" dist="38100" dir="2700000" algn="tl">
                    <a:srgbClr val="000000"/>
                  </a:outerShdw>
                </a:effectLst>
                <a:latin typeface="Arial" charset="0"/>
              </a:rPr>
              <a:t>Na</a:t>
            </a:r>
            <a:r>
              <a:rPr lang="en-US" altLang="pt-BR" baseline="30000">
                <a:solidFill>
                  <a:srgbClr val="FFFFFF"/>
                </a:solidFill>
                <a:effectLst>
                  <a:outerShdw blurRad="38100" dist="38100" dir="2700000" algn="tl">
                    <a:srgbClr val="000000"/>
                  </a:outerShdw>
                </a:effectLst>
                <a:latin typeface="Arial" charset="0"/>
              </a:rPr>
              <a:t>+</a:t>
            </a:r>
            <a:r>
              <a:rPr lang="en-US" altLang="pt-BR">
                <a:solidFill>
                  <a:srgbClr val="FFFFFF"/>
                </a:solidFill>
                <a:effectLst>
                  <a:outerShdw blurRad="38100" dist="38100" dir="2700000" algn="tl">
                    <a:srgbClr val="000000"/>
                  </a:outerShdw>
                </a:effectLst>
                <a:latin typeface="Arial" charset="0"/>
              </a:rPr>
              <a:t> e H</a:t>
            </a:r>
            <a:r>
              <a:rPr lang="en-US" altLang="pt-BR" baseline="-25000">
                <a:solidFill>
                  <a:srgbClr val="FFFFFF"/>
                </a:solidFill>
                <a:effectLst>
                  <a:outerShdw blurRad="38100" dist="38100" dir="2700000" algn="tl">
                    <a:srgbClr val="000000"/>
                  </a:outerShdw>
                </a:effectLst>
                <a:latin typeface="Arial" charset="0"/>
              </a:rPr>
              <a:t>2</a:t>
            </a:r>
            <a:r>
              <a:rPr lang="en-US" altLang="pt-BR">
                <a:solidFill>
                  <a:srgbClr val="FFFFFF"/>
                </a:solidFill>
                <a:effectLst>
                  <a:outerShdw blurRad="38100" dist="38100" dir="2700000" algn="tl">
                    <a:srgbClr val="000000"/>
                  </a:outerShdw>
                </a:effectLst>
                <a:latin typeface="Arial" charset="0"/>
              </a:rPr>
              <a:t>O</a:t>
            </a:r>
          </a:p>
          <a:p>
            <a:pPr algn="ctr">
              <a:lnSpc>
                <a:spcPct val="90000"/>
              </a:lnSpc>
            </a:pPr>
            <a:r>
              <a:rPr lang="en-US" altLang="pt-BR">
                <a:solidFill>
                  <a:srgbClr val="FFFFFF"/>
                </a:solidFill>
                <a:effectLst>
                  <a:outerShdw blurRad="38100" dist="38100" dir="2700000" algn="tl">
                    <a:srgbClr val="000000"/>
                  </a:outerShdw>
                </a:effectLst>
                <a:latin typeface="Arial" charset="0"/>
              </a:rPr>
              <a:t>Excreção de K</a:t>
            </a:r>
            <a:r>
              <a:rPr lang="en-US" altLang="pt-BR" baseline="30000">
                <a:solidFill>
                  <a:srgbClr val="FFFFFF"/>
                </a:solidFill>
                <a:effectLst>
                  <a:outerShdw blurRad="38100" dist="38100" dir="2700000" algn="tl">
                    <a:srgbClr val="000000"/>
                  </a:outerShdw>
                </a:effectLst>
                <a:latin typeface="Arial" charset="0"/>
              </a:rPr>
              <a:t>+</a:t>
            </a:r>
          </a:p>
          <a:p>
            <a:pPr algn="ctr">
              <a:lnSpc>
                <a:spcPct val="90000"/>
              </a:lnSpc>
            </a:pPr>
            <a:endParaRPr lang="en-US" altLang="pt-BR" baseline="30000">
              <a:solidFill>
                <a:srgbClr val="FFFFFF"/>
              </a:solidFill>
              <a:effectLst>
                <a:outerShdw blurRad="38100" dist="38100" dir="2700000" algn="tl">
                  <a:srgbClr val="000000"/>
                </a:outerShdw>
              </a:effectLst>
              <a:latin typeface="Arial" charset="0"/>
            </a:endParaRPr>
          </a:p>
          <a:p>
            <a:pPr algn="ctr">
              <a:lnSpc>
                <a:spcPct val="90000"/>
              </a:lnSpc>
            </a:pPr>
            <a:r>
              <a:rPr lang="en-US" altLang="pt-BR" sz="2200" baseline="30000">
                <a:solidFill>
                  <a:srgbClr val="EAEC5E"/>
                </a:solidFill>
                <a:effectLst>
                  <a:outerShdw blurRad="38100" dist="38100" dir="2700000" algn="tl">
                    <a:srgbClr val="000000"/>
                  </a:outerShdw>
                </a:effectLst>
                <a:latin typeface="Arial" charset="0"/>
              </a:rPr>
              <a:t>Induz fibrose miocárdica</a:t>
            </a:r>
          </a:p>
        </p:txBody>
      </p:sp>
      <p:sp>
        <p:nvSpPr>
          <p:cNvPr id="235533" name="Rectangle 13"/>
          <p:cNvSpPr>
            <a:spLocks noChangeArrowheads="1"/>
          </p:cNvSpPr>
          <p:nvPr/>
        </p:nvSpPr>
        <p:spPr bwMode="auto">
          <a:xfrm>
            <a:off x="6946482" y="3187700"/>
            <a:ext cx="1928414" cy="754566"/>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lIns="90488" tIns="44450" rIns="90488" bIns="44450">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pt-BR">
                <a:solidFill>
                  <a:srgbClr val="FFFFFF"/>
                </a:solidFill>
                <a:effectLst>
                  <a:outerShdw blurRad="38100" dist="38100" dir="2700000" algn="tl">
                    <a:srgbClr val="000000"/>
                  </a:outerShdw>
                </a:effectLst>
                <a:latin typeface="Arial" charset="0"/>
              </a:rPr>
              <a:t>Aumento da </a:t>
            </a:r>
          </a:p>
          <a:p>
            <a:pPr algn="ctr">
              <a:lnSpc>
                <a:spcPct val="90000"/>
              </a:lnSpc>
            </a:pPr>
            <a:r>
              <a:rPr lang="en-US" altLang="pt-BR">
                <a:solidFill>
                  <a:srgbClr val="FFFFFF"/>
                </a:solidFill>
                <a:effectLst>
                  <a:outerShdw blurRad="38100" dist="38100" dir="2700000" algn="tl">
                    <a:srgbClr val="000000"/>
                  </a:outerShdw>
                </a:effectLst>
                <a:latin typeface="Arial" charset="0"/>
              </a:rPr>
              <a:t>aldosterona</a:t>
            </a:r>
          </a:p>
        </p:txBody>
      </p:sp>
      <p:sp>
        <p:nvSpPr>
          <p:cNvPr id="235534" name="Rectangle 14"/>
          <p:cNvSpPr>
            <a:spLocks noChangeArrowheads="1"/>
          </p:cNvSpPr>
          <p:nvPr/>
        </p:nvSpPr>
        <p:spPr bwMode="auto">
          <a:xfrm>
            <a:off x="5709820" y="4343401"/>
            <a:ext cx="2220160" cy="422167"/>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lIns="90488" tIns="44450" rIns="90488" bIns="44450">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pt-BR">
                <a:solidFill>
                  <a:srgbClr val="FFFFFF"/>
                </a:solidFill>
                <a:effectLst>
                  <a:outerShdw blurRad="38100" dist="38100" dir="2700000" algn="tl">
                    <a:srgbClr val="000000"/>
                  </a:outerShdw>
                </a:effectLst>
                <a:latin typeface="Arial" charset="0"/>
              </a:rPr>
              <a:t>Angiotensina II</a:t>
            </a:r>
          </a:p>
        </p:txBody>
      </p:sp>
      <p:sp>
        <p:nvSpPr>
          <p:cNvPr id="235535" name="Rectangle 15"/>
          <p:cNvSpPr>
            <a:spLocks noChangeArrowheads="1"/>
          </p:cNvSpPr>
          <p:nvPr/>
        </p:nvSpPr>
        <p:spPr bwMode="auto">
          <a:xfrm>
            <a:off x="6629400" y="5740401"/>
            <a:ext cx="2514600" cy="422167"/>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8" tIns="44450" rIns="90488" bIns="44450">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pt-BR">
                <a:solidFill>
                  <a:srgbClr val="FFFFFF"/>
                </a:solidFill>
                <a:effectLst>
                  <a:outerShdw blurRad="38100" dist="38100" dir="2700000" algn="tl">
                    <a:srgbClr val="000000"/>
                  </a:outerShdw>
                </a:effectLst>
                <a:latin typeface="Arial" charset="0"/>
              </a:rPr>
              <a:t>Vasoconstrição</a:t>
            </a:r>
          </a:p>
        </p:txBody>
      </p:sp>
      <p:sp>
        <p:nvSpPr>
          <p:cNvPr id="235536" name="Rectangle 16"/>
          <p:cNvSpPr>
            <a:spLocks noChangeArrowheads="1"/>
          </p:cNvSpPr>
          <p:nvPr/>
        </p:nvSpPr>
        <p:spPr bwMode="auto">
          <a:xfrm>
            <a:off x="4097562" y="2181225"/>
            <a:ext cx="2032610" cy="1086964"/>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lIns="90488" tIns="44450" rIns="90488" bIns="44450">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pt-BR" dirty="0" err="1">
                <a:solidFill>
                  <a:srgbClr val="FFFFFF"/>
                </a:solidFill>
                <a:effectLst>
                  <a:outerShdw blurRad="38100" dist="38100" dir="2700000" algn="tl">
                    <a:srgbClr val="000000"/>
                  </a:outerShdw>
                </a:effectLst>
                <a:latin typeface="Arial" charset="0"/>
              </a:rPr>
              <a:t>Enzima</a:t>
            </a:r>
            <a:r>
              <a:rPr lang="en-US" altLang="pt-BR" dirty="0">
                <a:solidFill>
                  <a:srgbClr val="FFFFFF"/>
                </a:solidFill>
                <a:effectLst>
                  <a:outerShdw blurRad="38100" dist="38100" dir="2700000" algn="tl">
                    <a:srgbClr val="000000"/>
                  </a:outerShdw>
                </a:effectLst>
                <a:latin typeface="Arial" charset="0"/>
              </a:rPr>
              <a:t> de</a:t>
            </a:r>
          </a:p>
          <a:p>
            <a:pPr algn="ctr">
              <a:lnSpc>
                <a:spcPct val="90000"/>
              </a:lnSpc>
            </a:pPr>
            <a:r>
              <a:rPr lang="en-US" altLang="pt-BR" dirty="0" err="1">
                <a:solidFill>
                  <a:srgbClr val="FFFFFF"/>
                </a:solidFill>
                <a:effectLst>
                  <a:outerShdw blurRad="38100" dist="38100" dir="2700000" algn="tl">
                    <a:srgbClr val="000000"/>
                  </a:outerShdw>
                </a:effectLst>
                <a:latin typeface="Arial" charset="0"/>
              </a:rPr>
              <a:t>conversão</a:t>
            </a:r>
            <a:r>
              <a:rPr lang="en-US" altLang="pt-BR" dirty="0">
                <a:solidFill>
                  <a:srgbClr val="FFFFFF"/>
                </a:solidFill>
                <a:effectLst>
                  <a:outerShdw blurRad="38100" dist="38100" dir="2700000" algn="tl">
                    <a:srgbClr val="000000"/>
                  </a:outerShdw>
                </a:effectLst>
                <a:latin typeface="Arial" charset="0"/>
              </a:rPr>
              <a:t> da</a:t>
            </a:r>
          </a:p>
          <a:p>
            <a:pPr algn="ctr">
              <a:lnSpc>
                <a:spcPct val="90000"/>
              </a:lnSpc>
            </a:pPr>
            <a:r>
              <a:rPr lang="en-US" altLang="pt-BR" dirty="0" err="1">
                <a:solidFill>
                  <a:srgbClr val="FFFFFF"/>
                </a:solidFill>
                <a:effectLst>
                  <a:outerShdw blurRad="38100" dist="38100" dir="2700000" algn="tl">
                    <a:srgbClr val="000000"/>
                  </a:outerShdw>
                </a:effectLst>
                <a:latin typeface="Arial" charset="0"/>
              </a:rPr>
              <a:t>angiotensina</a:t>
            </a:r>
            <a:endParaRPr lang="en-US" altLang="pt-BR" dirty="0">
              <a:solidFill>
                <a:srgbClr val="FFFFFF"/>
              </a:solidFill>
              <a:effectLst>
                <a:outerShdw blurRad="38100" dist="38100" dir="2700000" algn="tl">
                  <a:srgbClr val="000000"/>
                </a:outerShdw>
              </a:effectLst>
              <a:latin typeface="Arial" charset="0"/>
            </a:endParaRPr>
          </a:p>
        </p:txBody>
      </p:sp>
      <p:sp>
        <p:nvSpPr>
          <p:cNvPr id="235537" name="Rectangle 17"/>
          <p:cNvSpPr>
            <a:spLocks noChangeArrowheads="1"/>
          </p:cNvSpPr>
          <p:nvPr/>
        </p:nvSpPr>
        <p:spPr bwMode="auto">
          <a:xfrm>
            <a:off x="1797435" y="2486026"/>
            <a:ext cx="1160576" cy="422167"/>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lIns="90488" tIns="44450" rIns="90488" bIns="44450">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pt-BR">
                <a:solidFill>
                  <a:srgbClr val="FFFFFF"/>
                </a:solidFill>
                <a:effectLst>
                  <a:outerShdw blurRad="38100" dist="38100" dir="2700000" algn="tl">
                    <a:srgbClr val="000000"/>
                  </a:outerShdw>
                </a:effectLst>
                <a:latin typeface="Arial" charset="0"/>
              </a:rPr>
              <a:t>Renina</a:t>
            </a:r>
          </a:p>
        </p:txBody>
      </p:sp>
      <p:sp>
        <p:nvSpPr>
          <p:cNvPr id="235538" name="Rectangle 18"/>
          <p:cNvSpPr>
            <a:spLocks noChangeArrowheads="1"/>
          </p:cNvSpPr>
          <p:nvPr/>
        </p:nvSpPr>
        <p:spPr bwMode="auto">
          <a:xfrm>
            <a:off x="2690895" y="4483101"/>
            <a:ext cx="2135201" cy="422167"/>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lIns="90488" tIns="44450" rIns="90488" bIns="44450">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pt-BR">
                <a:solidFill>
                  <a:srgbClr val="FFFFFF"/>
                </a:solidFill>
                <a:effectLst>
                  <a:outerShdw blurRad="38100" dist="38100" dir="2700000" algn="tl">
                    <a:srgbClr val="000000"/>
                  </a:outerShdw>
                </a:effectLst>
                <a:latin typeface="Arial" charset="0"/>
              </a:rPr>
              <a:t>Angiotensina I</a:t>
            </a:r>
          </a:p>
        </p:txBody>
      </p:sp>
      <p:sp>
        <p:nvSpPr>
          <p:cNvPr id="235539" name="Rectangle 19"/>
          <p:cNvSpPr>
            <a:spLocks noChangeArrowheads="1"/>
          </p:cNvSpPr>
          <p:nvPr/>
        </p:nvSpPr>
        <p:spPr bwMode="auto">
          <a:xfrm>
            <a:off x="76200" y="4330701"/>
            <a:ext cx="2133600" cy="754566"/>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8" tIns="44450" rIns="90488" bIns="44450">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pt-BR">
                <a:solidFill>
                  <a:srgbClr val="FFFFFF"/>
                </a:solidFill>
                <a:effectLst>
                  <a:outerShdw blurRad="38100" dist="38100" dir="2700000" algn="tl">
                    <a:srgbClr val="000000"/>
                  </a:outerShdw>
                </a:effectLst>
                <a:latin typeface="Arial" charset="0"/>
              </a:rPr>
              <a:t>Angiotensi-</a:t>
            </a:r>
          </a:p>
          <a:p>
            <a:pPr algn="ctr">
              <a:lnSpc>
                <a:spcPct val="90000"/>
              </a:lnSpc>
            </a:pPr>
            <a:r>
              <a:rPr lang="en-US" altLang="pt-BR">
                <a:solidFill>
                  <a:srgbClr val="FFFFFF"/>
                </a:solidFill>
                <a:effectLst>
                  <a:outerShdw blurRad="38100" dist="38100" dir="2700000" algn="tl">
                    <a:srgbClr val="000000"/>
                  </a:outerShdw>
                </a:effectLst>
                <a:latin typeface="Arial" charset="0"/>
              </a:rPr>
              <a:t>nogênio</a:t>
            </a:r>
          </a:p>
        </p:txBody>
      </p:sp>
      <p:sp>
        <p:nvSpPr>
          <p:cNvPr id="235540" name="AutoShape 20"/>
          <p:cNvSpPr>
            <a:spLocks noChangeArrowheads="1"/>
          </p:cNvSpPr>
          <p:nvPr/>
        </p:nvSpPr>
        <p:spPr bwMode="auto">
          <a:xfrm rot="16200000">
            <a:off x="7630584" y="2370491"/>
            <a:ext cx="304800" cy="1085144"/>
          </a:xfrm>
          <a:prstGeom prst="rightArrow">
            <a:avLst>
              <a:gd name="adj1" fmla="val 50000"/>
              <a:gd name="adj2" fmla="val 50005"/>
            </a:avLst>
          </a:prstGeom>
          <a:solidFill>
            <a:schemeClr val="accent1"/>
          </a:solidFill>
          <a:ln>
            <a:noFill/>
          </a:ln>
          <a:effectLst>
            <a:outerShdw dist="53882" dir="2700000" algn="ctr" rotWithShape="0">
              <a:schemeClr val="tx1"/>
            </a:outerShdw>
          </a:effectLst>
          <a:extLst>
            <a:ext uri="{91240B29-F687-4F45-9708-019B960494DF}">
              <a14:hiddenLine xmlns:a14="http://schemas.microsoft.com/office/drawing/2010/main" w="25400">
                <a:solidFill>
                  <a:srgbClr val="FFFFFF"/>
                </a:solidFill>
                <a:miter lim="800000"/>
                <a:headEnd/>
                <a:tailEnd/>
              </a14:hiddenLine>
            </a:ext>
          </a:extLst>
        </p:spPr>
        <p:txBody>
          <a:bodyPr wrap="none" anchor="ctr"/>
          <a:lstStyle/>
          <a:p>
            <a:endParaRPr lang="pt-BR"/>
          </a:p>
        </p:txBody>
      </p:sp>
      <p:sp>
        <p:nvSpPr>
          <p:cNvPr id="235541" name="AutoShape 21"/>
          <p:cNvSpPr>
            <a:spLocks noChangeArrowheads="1"/>
          </p:cNvSpPr>
          <p:nvPr/>
        </p:nvSpPr>
        <p:spPr bwMode="auto">
          <a:xfrm>
            <a:off x="2201333" y="4329113"/>
            <a:ext cx="338667" cy="762000"/>
          </a:xfrm>
          <a:prstGeom prst="rightArrow">
            <a:avLst>
              <a:gd name="adj1" fmla="val 50000"/>
              <a:gd name="adj2" fmla="val 50005"/>
            </a:avLst>
          </a:prstGeom>
          <a:solidFill>
            <a:schemeClr val="accent1"/>
          </a:solidFill>
          <a:ln>
            <a:noFill/>
          </a:ln>
          <a:effectLst>
            <a:outerShdw dist="53882" dir="2700000" algn="ctr" rotWithShape="0">
              <a:schemeClr val="tx1"/>
            </a:outerShdw>
          </a:effectLst>
          <a:extLst>
            <a:ext uri="{91240B29-F687-4F45-9708-019B960494DF}">
              <a14:hiddenLine xmlns:a14="http://schemas.microsoft.com/office/drawing/2010/main" w="25400">
                <a:solidFill>
                  <a:srgbClr val="FFFFFF"/>
                </a:solidFill>
                <a:miter lim="800000"/>
                <a:headEnd/>
                <a:tailEnd/>
              </a14:hiddenLine>
            </a:ext>
          </a:extLst>
        </p:spPr>
        <p:txBody>
          <a:bodyPr wrap="none" anchor="ctr"/>
          <a:lstStyle/>
          <a:p>
            <a:endParaRPr lang="pt-BR"/>
          </a:p>
        </p:txBody>
      </p:sp>
      <p:sp>
        <p:nvSpPr>
          <p:cNvPr id="235542" name="AutoShape 22"/>
          <p:cNvSpPr>
            <a:spLocks noChangeArrowheads="1"/>
          </p:cNvSpPr>
          <p:nvPr/>
        </p:nvSpPr>
        <p:spPr bwMode="auto">
          <a:xfrm>
            <a:off x="4978400" y="4329113"/>
            <a:ext cx="338667" cy="762000"/>
          </a:xfrm>
          <a:prstGeom prst="rightArrow">
            <a:avLst>
              <a:gd name="adj1" fmla="val 50000"/>
              <a:gd name="adj2" fmla="val 50005"/>
            </a:avLst>
          </a:prstGeom>
          <a:solidFill>
            <a:schemeClr val="accent1"/>
          </a:solidFill>
          <a:ln>
            <a:noFill/>
          </a:ln>
          <a:effectLst>
            <a:outerShdw dist="53882" dir="2700000" algn="ctr" rotWithShape="0">
              <a:schemeClr val="tx1"/>
            </a:outerShdw>
          </a:effectLst>
          <a:extLst>
            <a:ext uri="{91240B29-F687-4F45-9708-019B960494DF}">
              <a14:hiddenLine xmlns:a14="http://schemas.microsoft.com/office/drawing/2010/main" w="25400">
                <a:solidFill>
                  <a:srgbClr val="FFFFFF"/>
                </a:solidFill>
                <a:miter lim="800000"/>
                <a:headEnd/>
                <a:tailEnd/>
              </a14:hiddenLine>
            </a:ext>
          </a:extLst>
        </p:spPr>
        <p:txBody>
          <a:bodyPr wrap="none" anchor="ctr"/>
          <a:lstStyle/>
          <a:p>
            <a:endParaRPr lang="pt-BR"/>
          </a:p>
        </p:txBody>
      </p:sp>
      <p:sp>
        <p:nvSpPr>
          <p:cNvPr id="235543" name="Arc 23"/>
          <p:cNvSpPr>
            <a:spLocks/>
          </p:cNvSpPr>
          <p:nvPr/>
        </p:nvSpPr>
        <p:spPr bwMode="auto">
          <a:xfrm>
            <a:off x="8037689" y="4024313"/>
            <a:ext cx="496711" cy="6350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01600" cap="rnd">
            <a:solidFill>
              <a:schemeClr val="accent1"/>
            </a:solidFill>
            <a:round/>
            <a:headEnd type="triangle" w="med" len="med"/>
            <a:tailEnd/>
          </a:ln>
          <a:effectLst>
            <a:outerShdw dist="53882" dir="2700000" algn="ctr" rotWithShape="0">
              <a:schemeClr val="tx1"/>
            </a:outerShdw>
          </a:effectLst>
          <a:extLst>
            <a:ext uri="{909E8E84-426E-40DD-AFC4-6F175D3DCCD1}">
              <a14:hiddenFill xmlns:a14="http://schemas.microsoft.com/office/drawing/2010/main">
                <a:solidFill>
                  <a:srgbClr val="00279F"/>
                </a:solidFill>
              </a14:hiddenFill>
            </a:ext>
          </a:extLst>
        </p:spPr>
        <p:txBody>
          <a:bodyPr wrap="none" anchor="ctr"/>
          <a:lstStyle/>
          <a:p>
            <a:endParaRPr lang="pt-BR"/>
          </a:p>
        </p:txBody>
      </p:sp>
      <p:sp>
        <p:nvSpPr>
          <p:cNvPr id="235544" name="Arc 24"/>
          <p:cNvSpPr>
            <a:spLocks/>
          </p:cNvSpPr>
          <p:nvPr/>
        </p:nvSpPr>
        <p:spPr bwMode="auto">
          <a:xfrm>
            <a:off x="8046156" y="4762500"/>
            <a:ext cx="564444" cy="711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01600" cap="rnd">
            <a:solidFill>
              <a:schemeClr val="accent1"/>
            </a:solidFill>
            <a:round/>
            <a:headEnd/>
            <a:tailEnd type="triangle" w="med" len="med"/>
          </a:ln>
          <a:effectLst>
            <a:outerShdw dist="53882" dir="2700000" algn="ctr" rotWithShape="0">
              <a:schemeClr val="tx1"/>
            </a:outerShdw>
          </a:effectLst>
          <a:extLst>
            <a:ext uri="{909E8E84-426E-40DD-AFC4-6F175D3DCCD1}">
              <a14:hiddenFill xmlns:a14="http://schemas.microsoft.com/office/drawing/2010/main">
                <a:solidFill>
                  <a:srgbClr val="00279F"/>
                </a:solidFill>
              </a14:hiddenFill>
            </a:ext>
          </a:extLst>
        </p:spPr>
        <p:txBody>
          <a:bodyPr wrap="none" anchor="ctr"/>
          <a:lstStyle/>
          <a:p>
            <a:endParaRPr lang="pt-BR"/>
          </a:p>
        </p:txBody>
      </p:sp>
      <p:sp>
        <p:nvSpPr>
          <p:cNvPr id="235545" name="Rectangle 25"/>
          <p:cNvSpPr>
            <a:spLocks noChangeArrowheads="1"/>
          </p:cNvSpPr>
          <p:nvPr/>
        </p:nvSpPr>
        <p:spPr bwMode="auto">
          <a:xfrm>
            <a:off x="108656" y="177800"/>
            <a:ext cx="8775700" cy="9144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12700">
                <a:solidFill>
                  <a:srgbClr val="FFFFFF"/>
                </a:solidFill>
                <a:miter lim="800000"/>
                <a:headEnd/>
                <a:tailEnd/>
              </a14:hiddenLine>
            </a:ext>
          </a:extLst>
        </p:spPr>
        <p:txBody>
          <a:bodyPr lIns="90488" tIns="44450" rIns="90488" bIns="44450" anchor="ctr"/>
          <a:lstStyle>
            <a:lvl1pPr defTabSz="762000">
              <a:defRPr sz="2400">
                <a:solidFill>
                  <a:schemeClr val="tx1"/>
                </a:solidFill>
                <a:latin typeface="Times New Roman" pitchFamily="18" charset="0"/>
              </a:defRPr>
            </a:lvl1pPr>
            <a:lvl2pPr defTabSz="762000">
              <a:defRPr sz="2400">
                <a:solidFill>
                  <a:schemeClr val="tx1"/>
                </a:solidFill>
                <a:latin typeface="Times New Roman" pitchFamily="18" charset="0"/>
              </a:defRPr>
            </a:lvl2pPr>
            <a:lvl3pPr defTabSz="762000">
              <a:defRPr sz="2400">
                <a:solidFill>
                  <a:schemeClr val="tx1"/>
                </a:solidFill>
                <a:latin typeface="Times New Roman" pitchFamily="18" charset="0"/>
              </a:defRPr>
            </a:lvl3pPr>
            <a:lvl4pPr defTabSz="762000">
              <a:defRPr sz="2400">
                <a:solidFill>
                  <a:schemeClr val="tx1"/>
                </a:solidFill>
                <a:latin typeface="Times New Roman" pitchFamily="18" charset="0"/>
              </a:defRPr>
            </a:lvl4pPr>
            <a:lvl5pPr defTabSz="762000">
              <a:defRPr sz="2400">
                <a:solidFill>
                  <a:schemeClr val="tx1"/>
                </a:solidFill>
                <a:latin typeface="Times New Roman" pitchFamily="18" charset="0"/>
              </a:defRPr>
            </a:lvl5pPr>
            <a:lvl6pPr marL="457200" defTabSz="762000" eaLnBrk="0" fontAlgn="base" hangingPunct="0">
              <a:spcBef>
                <a:spcPct val="0"/>
              </a:spcBef>
              <a:spcAft>
                <a:spcPct val="0"/>
              </a:spcAft>
              <a:defRPr sz="2400">
                <a:solidFill>
                  <a:schemeClr val="tx1"/>
                </a:solidFill>
                <a:latin typeface="Times New Roman" pitchFamily="18" charset="0"/>
              </a:defRPr>
            </a:lvl6pPr>
            <a:lvl7pPr marL="914400" defTabSz="762000" eaLnBrk="0" fontAlgn="base" hangingPunct="0">
              <a:spcBef>
                <a:spcPct val="0"/>
              </a:spcBef>
              <a:spcAft>
                <a:spcPct val="0"/>
              </a:spcAft>
              <a:defRPr sz="2400">
                <a:solidFill>
                  <a:schemeClr val="tx1"/>
                </a:solidFill>
                <a:latin typeface="Times New Roman" pitchFamily="18" charset="0"/>
              </a:defRPr>
            </a:lvl7pPr>
            <a:lvl8pPr marL="1371600" defTabSz="762000" eaLnBrk="0" fontAlgn="base" hangingPunct="0">
              <a:spcBef>
                <a:spcPct val="0"/>
              </a:spcBef>
              <a:spcAft>
                <a:spcPct val="0"/>
              </a:spcAft>
              <a:defRPr sz="2400">
                <a:solidFill>
                  <a:schemeClr val="tx1"/>
                </a:solidFill>
                <a:latin typeface="Times New Roman" pitchFamily="18" charset="0"/>
              </a:defRPr>
            </a:lvl8pPr>
            <a:lvl9pPr marL="1828800" defTabSz="7620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endParaRPr lang="en-US" altLang="pt-BR" sz="4000" dirty="0">
              <a:latin typeface="Arial" charset="0"/>
            </a:endParaRPr>
          </a:p>
        </p:txBody>
      </p:sp>
      <p:sp>
        <p:nvSpPr>
          <p:cNvPr id="235546" name="Text Box 26"/>
          <p:cNvSpPr txBox="1">
            <a:spLocks noChangeArrowheads="1"/>
          </p:cNvSpPr>
          <p:nvPr/>
        </p:nvSpPr>
        <p:spPr bwMode="auto">
          <a:xfrm>
            <a:off x="5461000" y="4495801"/>
            <a:ext cx="2844800" cy="614363"/>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pt-BR" baseline="30000">
                <a:solidFill>
                  <a:srgbClr val="FFFFFF"/>
                </a:solidFill>
                <a:effectLst>
                  <a:outerShdw blurRad="38100" dist="38100" dir="2700000" algn="tl">
                    <a:srgbClr val="000000"/>
                  </a:outerShdw>
                </a:effectLst>
                <a:latin typeface="Arial" charset="0"/>
              </a:rPr>
              <a:t> </a:t>
            </a:r>
          </a:p>
          <a:p>
            <a:pPr algn="ctr">
              <a:lnSpc>
                <a:spcPct val="90000"/>
              </a:lnSpc>
            </a:pPr>
            <a:r>
              <a:rPr lang="en-US" altLang="pt-BR" sz="2200" baseline="30000">
                <a:solidFill>
                  <a:srgbClr val="EAEC5E"/>
                </a:solidFill>
                <a:effectLst>
                  <a:outerShdw blurRad="38100" dist="38100" dir="2700000" algn="tl">
                    <a:srgbClr val="000000"/>
                  </a:outerShdw>
                </a:effectLst>
                <a:latin typeface="Arial" charset="0"/>
              </a:rPr>
              <a:t>Induz hipertrofia ventricular</a:t>
            </a:r>
            <a:endParaRPr lang="pt-BR" altLang="pt-BR" sz="2200">
              <a:solidFill>
                <a:srgbClr val="EAEC5E"/>
              </a:solidFill>
              <a:effectLst>
                <a:outerShdw blurRad="38100" dist="38100" dir="2700000" algn="tl">
                  <a:srgbClr val="000000"/>
                </a:outerShdw>
              </a:effectLst>
              <a:latin typeface="Arial" charset="0"/>
            </a:endParaRPr>
          </a:p>
        </p:txBody>
      </p:sp>
      <p:sp>
        <p:nvSpPr>
          <p:cNvPr id="4" name="Título 3"/>
          <p:cNvSpPr>
            <a:spLocks noGrp="1"/>
          </p:cNvSpPr>
          <p:nvPr>
            <p:ph type="title"/>
          </p:nvPr>
        </p:nvSpPr>
        <p:spPr>
          <a:xfrm>
            <a:off x="457200" y="0"/>
            <a:ext cx="8229600" cy="1092200"/>
          </a:xfrm>
        </p:spPr>
        <p:txBody>
          <a:bodyPr>
            <a:normAutofit/>
          </a:bodyPr>
          <a:lstStyle/>
          <a:p>
            <a:r>
              <a:rPr lang="en-US" sz="3200" dirty="0">
                <a:latin typeface="Arial" panose="020B0604020202020204" pitchFamily="34" charset="0"/>
                <a:cs typeface="Arial" panose="020B0604020202020204" pitchFamily="34" charset="0"/>
              </a:rPr>
              <a:t>SISTEMA RENINA ANGIOTENSINA</a:t>
            </a:r>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677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66713" y="6573838"/>
            <a:ext cx="60229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pt-BR" sz="1200">
                <a:solidFill>
                  <a:srgbClr val="FFFFFF"/>
                </a:solidFill>
              </a:rPr>
              <a:t>Adapted from Cohn JN. </a:t>
            </a:r>
            <a:r>
              <a:rPr lang="en-US" altLang="pt-BR" sz="1200" i="1">
                <a:solidFill>
                  <a:srgbClr val="FFFFFF"/>
                </a:solidFill>
              </a:rPr>
              <a:t>N Engl J Med</a:t>
            </a:r>
            <a:r>
              <a:rPr lang="en-US" altLang="pt-BR" sz="1200">
                <a:solidFill>
                  <a:srgbClr val="FFFFFF"/>
                </a:solidFill>
              </a:rPr>
              <a:t>. 1996;335:490–498.</a:t>
            </a:r>
          </a:p>
        </p:txBody>
      </p:sp>
      <p:sp>
        <p:nvSpPr>
          <p:cNvPr id="32771" name="Rectangle 3"/>
          <p:cNvSpPr>
            <a:spLocks noChangeArrowheads="1"/>
          </p:cNvSpPr>
          <p:nvPr/>
        </p:nvSpPr>
        <p:spPr bwMode="blackWhite">
          <a:xfrm>
            <a:off x="4006850" y="1905000"/>
            <a:ext cx="1403350" cy="762000"/>
          </a:xfrm>
          <a:prstGeom prst="rect">
            <a:avLst/>
          </a:prstGeom>
          <a:solidFill>
            <a:schemeClr val="bg1"/>
          </a:solidFill>
          <a:ln w="25400">
            <a:solidFill>
              <a:srgbClr val="114F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pt-BR" sz="1600" b="1" dirty="0">
                <a:solidFill>
                  <a:srgbClr val="FFFF00"/>
                </a:solidFill>
              </a:rPr>
              <a:t>REMODELA-</a:t>
            </a:r>
            <a:br>
              <a:rPr lang="en-US" altLang="pt-BR" sz="1600" b="1" dirty="0">
                <a:solidFill>
                  <a:srgbClr val="FFFF00"/>
                </a:solidFill>
              </a:rPr>
            </a:br>
            <a:r>
              <a:rPr lang="en-US" altLang="pt-BR" sz="1600" b="1" dirty="0">
                <a:solidFill>
                  <a:srgbClr val="FFFF00"/>
                </a:solidFill>
              </a:rPr>
              <a:t>MENTO DO VE</a:t>
            </a:r>
          </a:p>
        </p:txBody>
      </p:sp>
      <p:sp>
        <p:nvSpPr>
          <p:cNvPr id="32772" name="Rectangle 4"/>
          <p:cNvSpPr>
            <a:spLocks noChangeArrowheads="1"/>
          </p:cNvSpPr>
          <p:nvPr/>
        </p:nvSpPr>
        <p:spPr bwMode="blackWhite">
          <a:xfrm>
            <a:off x="5819775" y="1905000"/>
            <a:ext cx="1519238" cy="762000"/>
          </a:xfrm>
          <a:prstGeom prst="rect">
            <a:avLst/>
          </a:prstGeom>
          <a:solidFill>
            <a:schemeClr val="bg1"/>
          </a:solidFill>
          <a:ln w="25400">
            <a:solidFill>
              <a:srgbClr val="114F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pt-BR" sz="1600" b="1" dirty="0">
                <a:solidFill>
                  <a:srgbClr val="FFFF00"/>
                </a:solidFill>
              </a:rPr>
              <a:t>FRAÇÃO DE EJE-</a:t>
            </a:r>
          </a:p>
          <a:p>
            <a:pPr algn="ctr"/>
            <a:r>
              <a:rPr lang="en-US" altLang="pt-BR" sz="1600" b="1" dirty="0">
                <a:solidFill>
                  <a:srgbClr val="FFFF00"/>
                </a:solidFill>
              </a:rPr>
              <a:t>ÇÃO BAIXA</a:t>
            </a:r>
          </a:p>
        </p:txBody>
      </p:sp>
      <p:sp>
        <p:nvSpPr>
          <p:cNvPr id="32773" name="Rectangle 5"/>
          <p:cNvSpPr>
            <a:spLocks noChangeArrowheads="1"/>
          </p:cNvSpPr>
          <p:nvPr/>
        </p:nvSpPr>
        <p:spPr bwMode="blackWhite">
          <a:xfrm>
            <a:off x="7740650" y="2116138"/>
            <a:ext cx="809625" cy="463550"/>
          </a:xfrm>
          <a:prstGeom prst="rect">
            <a:avLst/>
          </a:prstGeom>
          <a:solidFill>
            <a:schemeClr val="bg1"/>
          </a:solidFill>
          <a:ln w="25400">
            <a:solidFill>
              <a:srgbClr val="114F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pt-BR" sz="1600" b="1" dirty="0">
                <a:solidFill>
                  <a:srgbClr val="FFFF00"/>
                </a:solidFill>
              </a:rPr>
              <a:t>MORTE</a:t>
            </a:r>
          </a:p>
        </p:txBody>
      </p:sp>
      <p:sp>
        <p:nvSpPr>
          <p:cNvPr id="32774" name="Oval 6"/>
          <p:cNvSpPr>
            <a:spLocks noChangeArrowheads="1"/>
          </p:cNvSpPr>
          <p:nvPr/>
        </p:nvSpPr>
        <p:spPr bwMode="blackWhite">
          <a:xfrm>
            <a:off x="5380038" y="3990975"/>
            <a:ext cx="1651000" cy="1709738"/>
          </a:xfrm>
          <a:prstGeom prst="ellipse">
            <a:avLst/>
          </a:prstGeom>
          <a:solidFill>
            <a:schemeClr val="bg1"/>
          </a:solidFill>
          <a:ln w="25400">
            <a:solidFill>
              <a:srgbClr val="114FF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pt-BR" sz="1600" b="1" dirty="0">
                <a:solidFill>
                  <a:srgbClr val="FFFF00"/>
                </a:solidFill>
              </a:rPr>
              <a:t>DISPNÉIA:</a:t>
            </a:r>
            <a:br>
              <a:rPr lang="en-US" altLang="pt-BR" sz="1600" b="1" dirty="0">
                <a:solidFill>
                  <a:srgbClr val="FFFF00"/>
                </a:solidFill>
              </a:rPr>
            </a:br>
            <a:r>
              <a:rPr lang="en-US" altLang="pt-BR" sz="1600" b="1" dirty="0">
                <a:solidFill>
                  <a:srgbClr val="FFFF00"/>
                </a:solidFill>
              </a:rPr>
              <a:t>FADIGA</a:t>
            </a:r>
            <a:br>
              <a:rPr lang="en-US" altLang="pt-BR" sz="1600" b="1" dirty="0">
                <a:solidFill>
                  <a:srgbClr val="FFFF00"/>
                </a:solidFill>
              </a:rPr>
            </a:br>
            <a:r>
              <a:rPr lang="en-US" altLang="pt-BR" sz="1600" b="1" dirty="0">
                <a:solidFill>
                  <a:srgbClr val="FFFF00"/>
                </a:solidFill>
              </a:rPr>
              <a:t>EDEMA</a:t>
            </a:r>
            <a:br>
              <a:rPr lang="en-US" altLang="pt-BR" sz="1600" b="1" dirty="0">
                <a:solidFill>
                  <a:srgbClr val="FFFF00"/>
                </a:solidFill>
              </a:rPr>
            </a:br>
            <a:endParaRPr lang="en-US" altLang="pt-BR" sz="1600" b="1" dirty="0">
              <a:solidFill>
                <a:srgbClr val="FFFF00"/>
              </a:solidFill>
            </a:endParaRPr>
          </a:p>
        </p:txBody>
      </p:sp>
      <p:sp>
        <p:nvSpPr>
          <p:cNvPr id="32775" name="Oval 7"/>
          <p:cNvSpPr>
            <a:spLocks noChangeArrowheads="1"/>
          </p:cNvSpPr>
          <p:nvPr/>
        </p:nvSpPr>
        <p:spPr bwMode="blackWhite">
          <a:xfrm>
            <a:off x="2227898" y="4102100"/>
            <a:ext cx="2860675" cy="1771650"/>
          </a:xfrm>
          <a:prstGeom prst="ellipse">
            <a:avLst/>
          </a:prstGeom>
          <a:solidFill>
            <a:schemeClr val="bg1"/>
          </a:solidFill>
          <a:ln w="25400">
            <a:solidFill>
              <a:srgbClr val="114FF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b="1">
              <a:solidFill>
                <a:srgbClr val="FFFFFF"/>
              </a:solidFill>
            </a:endParaRPr>
          </a:p>
        </p:txBody>
      </p:sp>
      <p:sp>
        <p:nvSpPr>
          <p:cNvPr id="32776" name="Oval 8"/>
          <p:cNvSpPr>
            <a:spLocks noChangeArrowheads="1"/>
          </p:cNvSpPr>
          <p:nvPr/>
        </p:nvSpPr>
        <p:spPr bwMode="blackWhite">
          <a:xfrm>
            <a:off x="7459663" y="4102100"/>
            <a:ext cx="1387475" cy="1485900"/>
          </a:xfrm>
          <a:prstGeom prst="ellipse">
            <a:avLst/>
          </a:prstGeom>
          <a:solidFill>
            <a:schemeClr val="bg1"/>
          </a:solidFill>
          <a:ln w="25400">
            <a:solidFill>
              <a:srgbClr val="114FF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pt-BR" sz="1600" b="1" dirty="0">
                <a:solidFill>
                  <a:srgbClr val="FFFF00"/>
                </a:solidFill>
              </a:rPr>
              <a:t>INSUF</a:t>
            </a:r>
          </a:p>
          <a:p>
            <a:pPr algn="ctr"/>
            <a:r>
              <a:rPr lang="en-US" altLang="pt-BR" sz="1600" b="1" dirty="0">
                <a:solidFill>
                  <a:srgbClr val="FFFF00"/>
                </a:solidFill>
              </a:rPr>
              <a:t>CARDÍACA</a:t>
            </a:r>
          </a:p>
          <a:p>
            <a:pPr algn="ctr"/>
            <a:r>
              <a:rPr lang="en-US" altLang="pt-BR" sz="1600" b="1" dirty="0">
                <a:solidFill>
                  <a:srgbClr val="FFFF00"/>
                </a:solidFill>
              </a:rPr>
              <a:t>CRÔNICA</a:t>
            </a:r>
          </a:p>
        </p:txBody>
      </p:sp>
      <p:sp>
        <p:nvSpPr>
          <p:cNvPr id="32777" name="Text Box 9"/>
          <p:cNvSpPr txBox="1">
            <a:spLocks noChangeArrowheads="1"/>
          </p:cNvSpPr>
          <p:nvPr/>
        </p:nvSpPr>
        <p:spPr bwMode="auto">
          <a:xfrm>
            <a:off x="2667000" y="4495800"/>
            <a:ext cx="22939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7475" indent="-117475">
              <a:defRPr>
                <a:solidFill>
                  <a:schemeClr val="tx1"/>
                </a:solidFill>
                <a:latin typeface="Arial" charset="0"/>
              </a:defRPr>
            </a:lvl1pPr>
            <a:lvl2pPr marL="350838" indent="-1190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lnSpc>
                <a:spcPct val="90000"/>
              </a:lnSpc>
              <a:spcBef>
                <a:spcPct val="20000"/>
              </a:spcBef>
            </a:pPr>
            <a:r>
              <a:rPr lang="en-US" altLang="pt-BR" sz="1600" b="1" dirty="0">
                <a:solidFill>
                  <a:srgbClr val="FFFF00"/>
                </a:solidFill>
              </a:rPr>
              <a:t>ESTIMULAÇÃO</a:t>
            </a:r>
          </a:p>
          <a:p>
            <a:pPr marL="0" indent="0">
              <a:lnSpc>
                <a:spcPct val="90000"/>
              </a:lnSpc>
              <a:spcBef>
                <a:spcPct val="20000"/>
              </a:spcBef>
            </a:pPr>
            <a:r>
              <a:rPr lang="en-US" altLang="pt-BR" sz="1600" b="1" dirty="0">
                <a:solidFill>
                  <a:srgbClr val="FFFF00"/>
                </a:solidFill>
              </a:rPr>
              <a:t>NEUROHORMONAL</a:t>
            </a:r>
          </a:p>
        </p:txBody>
      </p:sp>
      <p:sp>
        <p:nvSpPr>
          <p:cNvPr id="32778" name="Text Box 10"/>
          <p:cNvSpPr txBox="1">
            <a:spLocks noChangeArrowheads="1"/>
          </p:cNvSpPr>
          <p:nvPr/>
        </p:nvSpPr>
        <p:spPr bwMode="auto">
          <a:xfrm>
            <a:off x="7543800" y="1143000"/>
            <a:ext cx="1289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ct val="90000"/>
              </a:lnSpc>
              <a:spcBef>
                <a:spcPct val="20000"/>
              </a:spcBef>
              <a:buFont typeface="Symbol" pitchFamily="18" charset="2"/>
              <a:buNone/>
            </a:pPr>
            <a:r>
              <a:rPr lang="en-US" altLang="pt-BR" sz="1600" b="1" dirty="0">
                <a:solidFill>
                  <a:srgbClr val="FFFFFF"/>
                </a:solidFill>
              </a:rPr>
              <a:t>MORTE</a:t>
            </a:r>
          </a:p>
          <a:p>
            <a:pPr algn="ctr">
              <a:lnSpc>
                <a:spcPct val="90000"/>
              </a:lnSpc>
              <a:spcBef>
                <a:spcPct val="20000"/>
              </a:spcBef>
              <a:buFont typeface="Symbol" pitchFamily="18" charset="2"/>
              <a:buNone/>
            </a:pPr>
            <a:r>
              <a:rPr lang="en-US" altLang="pt-BR" sz="1600" b="1" dirty="0">
                <a:solidFill>
                  <a:srgbClr val="FFFFFF"/>
                </a:solidFill>
              </a:rPr>
              <a:t>SÚBITA</a:t>
            </a:r>
          </a:p>
        </p:txBody>
      </p:sp>
      <p:sp>
        <p:nvSpPr>
          <p:cNvPr id="32779" name="Text Box 11"/>
          <p:cNvSpPr txBox="1">
            <a:spLocks noChangeArrowheads="1"/>
          </p:cNvSpPr>
          <p:nvPr/>
        </p:nvSpPr>
        <p:spPr bwMode="auto">
          <a:xfrm>
            <a:off x="7756525" y="3100388"/>
            <a:ext cx="80962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Font typeface="Symbol" pitchFamily="18" charset="2"/>
              <a:buNone/>
            </a:pPr>
            <a:r>
              <a:rPr lang="en-US" altLang="pt-BR" sz="1600" b="1" dirty="0">
                <a:solidFill>
                  <a:srgbClr val="FFFFFF"/>
                </a:solidFill>
              </a:rPr>
              <a:t>IVE</a:t>
            </a:r>
            <a:endParaRPr lang="en-US" altLang="pt-BR" b="1" dirty="0">
              <a:solidFill>
                <a:srgbClr val="FFFFFF"/>
              </a:solidFill>
            </a:endParaRPr>
          </a:p>
        </p:txBody>
      </p:sp>
      <p:sp>
        <p:nvSpPr>
          <p:cNvPr id="32780" name="Text Box 12"/>
          <p:cNvSpPr txBox="1">
            <a:spLocks noChangeArrowheads="1"/>
          </p:cNvSpPr>
          <p:nvPr/>
        </p:nvSpPr>
        <p:spPr bwMode="auto">
          <a:xfrm>
            <a:off x="-53975" y="1354138"/>
            <a:ext cx="188277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Font typeface="Symbol" pitchFamily="18" charset="2"/>
              <a:buNone/>
            </a:pPr>
            <a:r>
              <a:rPr lang="en-US" altLang="pt-BR" sz="1600" b="1" dirty="0">
                <a:solidFill>
                  <a:srgbClr val="FFFFFF"/>
                </a:solidFill>
              </a:rPr>
              <a:t>DAC</a:t>
            </a:r>
          </a:p>
        </p:txBody>
      </p:sp>
      <p:sp>
        <p:nvSpPr>
          <p:cNvPr id="32781" name="Text Box 13"/>
          <p:cNvSpPr txBox="1">
            <a:spLocks noChangeArrowheads="1"/>
          </p:cNvSpPr>
          <p:nvPr/>
        </p:nvSpPr>
        <p:spPr bwMode="auto">
          <a:xfrm>
            <a:off x="-152400" y="2047875"/>
            <a:ext cx="18827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Font typeface="Symbol" pitchFamily="18" charset="2"/>
              <a:buNone/>
            </a:pPr>
            <a:r>
              <a:rPr lang="en-US" altLang="pt-BR" sz="1600" b="1" dirty="0">
                <a:solidFill>
                  <a:srgbClr val="FFFFFF"/>
                </a:solidFill>
              </a:rPr>
              <a:t>HAS</a:t>
            </a:r>
          </a:p>
        </p:txBody>
      </p:sp>
      <p:sp>
        <p:nvSpPr>
          <p:cNvPr id="32782" name="Text Box 14"/>
          <p:cNvSpPr txBox="1">
            <a:spLocks noChangeArrowheads="1"/>
          </p:cNvSpPr>
          <p:nvPr/>
        </p:nvSpPr>
        <p:spPr bwMode="auto">
          <a:xfrm>
            <a:off x="304800" y="2887663"/>
            <a:ext cx="1882775"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Font typeface="Symbol" pitchFamily="18" charset="2"/>
              <a:buNone/>
            </a:pPr>
            <a:r>
              <a:rPr lang="en-US" altLang="pt-BR" sz="1600" b="1" dirty="0">
                <a:solidFill>
                  <a:srgbClr val="FFFFFF"/>
                </a:solidFill>
              </a:rPr>
              <a:t>MIOCARDIOPATIA</a:t>
            </a:r>
          </a:p>
        </p:txBody>
      </p:sp>
      <p:sp>
        <p:nvSpPr>
          <p:cNvPr id="32783" name="Text Box 15"/>
          <p:cNvSpPr txBox="1">
            <a:spLocks noChangeArrowheads="1"/>
          </p:cNvSpPr>
          <p:nvPr/>
        </p:nvSpPr>
        <p:spPr bwMode="auto">
          <a:xfrm>
            <a:off x="250825" y="3344863"/>
            <a:ext cx="1882775"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Font typeface="Symbol" pitchFamily="18" charset="2"/>
              <a:buNone/>
            </a:pPr>
            <a:r>
              <a:rPr lang="en-US" altLang="pt-BR" sz="1600" b="1" dirty="0">
                <a:solidFill>
                  <a:srgbClr val="FFFFFF"/>
                </a:solidFill>
              </a:rPr>
              <a:t>DOENÇA VALVAR</a:t>
            </a:r>
          </a:p>
        </p:txBody>
      </p:sp>
      <p:sp>
        <p:nvSpPr>
          <p:cNvPr id="32784" name="Line 16"/>
          <p:cNvSpPr>
            <a:spLocks noChangeShapeType="1"/>
          </p:cNvSpPr>
          <p:nvPr/>
        </p:nvSpPr>
        <p:spPr bwMode="auto">
          <a:xfrm>
            <a:off x="1676400" y="2209800"/>
            <a:ext cx="349250" cy="11113"/>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85" name="Line 17"/>
          <p:cNvSpPr>
            <a:spLocks noChangeShapeType="1"/>
          </p:cNvSpPr>
          <p:nvPr/>
        </p:nvSpPr>
        <p:spPr bwMode="auto">
          <a:xfrm>
            <a:off x="1706563" y="1700213"/>
            <a:ext cx="374650" cy="24765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86" name="Line 18"/>
          <p:cNvSpPr>
            <a:spLocks noChangeShapeType="1"/>
          </p:cNvSpPr>
          <p:nvPr/>
        </p:nvSpPr>
        <p:spPr bwMode="auto">
          <a:xfrm flipV="1">
            <a:off x="2163763" y="2752725"/>
            <a:ext cx="198437" cy="223838"/>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87" name="Line 19"/>
          <p:cNvSpPr>
            <a:spLocks noChangeShapeType="1"/>
          </p:cNvSpPr>
          <p:nvPr/>
        </p:nvSpPr>
        <p:spPr bwMode="auto">
          <a:xfrm flipV="1">
            <a:off x="2163763" y="2752725"/>
            <a:ext cx="463550" cy="644525"/>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88" name="Line 20"/>
          <p:cNvSpPr>
            <a:spLocks noChangeShapeType="1"/>
          </p:cNvSpPr>
          <p:nvPr/>
        </p:nvSpPr>
        <p:spPr bwMode="auto">
          <a:xfrm>
            <a:off x="3633788" y="2344738"/>
            <a:ext cx="319087" cy="0"/>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89" name="Line 21"/>
          <p:cNvSpPr>
            <a:spLocks noChangeShapeType="1"/>
          </p:cNvSpPr>
          <p:nvPr/>
        </p:nvSpPr>
        <p:spPr bwMode="auto">
          <a:xfrm>
            <a:off x="5449888" y="2344738"/>
            <a:ext cx="319087" cy="0"/>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90" name="Line 22"/>
          <p:cNvSpPr>
            <a:spLocks noChangeShapeType="1"/>
          </p:cNvSpPr>
          <p:nvPr/>
        </p:nvSpPr>
        <p:spPr bwMode="auto">
          <a:xfrm>
            <a:off x="7366000" y="2344738"/>
            <a:ext cx="307975" cy="0"/>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91" name="Line 23"/>
          <p:cNvSpPr>
            <a:spLocks noChangeShapeType="1"/>
          </p:cNvSpPr>
          <p:nvPr/>
        </p:nvSpPr>
        <p:spPr bwMode="auto">
          <a:xfrm flipV="1">
            <a:off x="7375525" y="1676400"/>
            <a:ext cx="422275" cy="420688"/>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92" name="Line 24"/>
          <p:cNvSpPr>
            <a:spLocks noChangeShapeType="1"/>
          </p:cNvSpPr>
          <p:nvPr/>
        </p:nvSpPr>
        <p:spPr bwMode="auto">
          <a:xfrm>
            <a:off x="7377113" y="2628900"/>
            <a:ext cx="473075" cy="520700"/>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93" name="Line 25"/>
          <p:cNvSpPr>
            <a:spLocks noChangeShapeType="1"/>
          </p:cNvSpPr>
          <p:nvPr/>
        </p:nvSpPr>
        <p:spPr bwMode="auto">
          <a:xfrm>
            <a:off x="8148638" y="1651000"/>
            <a:ext cx="0" cy="433388"/>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94" name="Line 26"/>
          <p:cNvSpPr>
            <a:spLocks noChangeShapeType="1"/>
          </p:cNvSpPr>
          <p:nvPr/>
        </p:nvSpPr>
        <p:spPr bwMode="auto">
          <a:xfrm rot="-10800000">
            <a:off x="8148638" y="2628900"/>
            <a:ext cx="0" cy="508000"/>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95" name="Line 27"/>
          <p:cNvSpPr>
            <a:spLocks noChangeShapeType="1"/>
          </p:cNvSpPr>
          <p:nvPr/>
        </p:nvSpPr>
        <p:spPr bwMode="auto">
          <a:xfrm>
            <a:off x="8148638" y="3644900"/>
            <a:ext cx="0" cy="433388"/>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96" name="Line 28"/>
          <p:cNvSpPr>
            <a:spLocks noChangeShapeType="1"/>
          </p:cNvSpPr>
          <p:nvPr/>
        </p:nvSpPr>
        <p:spPr bwMode="auto">
          <a:xfrm rot="-10800000">
            <a:off x="8247063" y="3619500"/>
            <a:ext cx="0" cy="433388"/>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97" name="Line 29"/>
          <p:cNvSpPr>
            <a:spLocks noChangeShapeType="1"/>
          </p:cNvSpPr>
          <p:nvPr/>
        </p:nvSpPr>
        <p:spPr bwMode="auto">
          <a:xfrm flipH="1">
            <a:off x="6189663" y="2690813"/>
            <a:ext cx="350837" cy="1238250"/>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98" name="Line 30"/>
          <p:cNvSpPr>
            <a:spLocks noChangeShapeType="1"/>
          </p:cNvSpPr>
          <p:nvPr/>
        </p:nvSpPr>
        <p:spPr bwMode="auto">
          <a:xfrm>
            <a:off x="2917825" y="2822575"/>
            <a:ext cx="438150" cy="1166813"/>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799" name="Line 31"/>
          <p:cNvSpPr>
            <a:spLocks noChangeShapeType="1"/>
          </p:cNvSpPr>
          <p:nvPr/>
        </p:nvSpPr>
        <p:spPr bwMode="auto">
          <a:xfrm>
            <a:off x="5159375" y="4821238"/>
            <a:ext cx="203200" cy="0"/>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800" name="Line 32"/>
          <p:cNvSpPr>
            <a:spLocks noChangeShapeType="1"/>
          </p:cNvSpPr>
          <p:nvPr/>
        </p:nvSpPr>
        <p:spPr bwMode="auto">
          <a:xfrm>
            <a:off x="7069138" y="4821238"/>
            <a:ext cx="352425" cy="0"/>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801" name="Line 33"/>
          <p:cNvSpPr>
            <a:spLocks noChangeShapeType="1"/>
          </p:cNvSpPr>
          <p:nvPr/>
        </p:nvSpPr>
        <p:spPr bwMode="auto">
          <a:xfrm flipV="1">
            <a:off x="4329113" y="2792413"/>
            <a:ext cx="320675" cy="1196975"/>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2802" name="Rectangle 34"/>
          <p:cNvSpPr>
            <a:spLocks noChangeArrowheads="1"/>
          </p:cNvSpPr>
          <p:nvPr/>
        </p:nvSpPr>
        <p:spPr bwMode="blackWhite">
          <a:xfrm>
            <a:off x="2105661" y="1886744"/>
            <a:ext cx="1552575" cy="768350"/>
          </a:xfrm>
          <a:prstGeom prst="rect">
            <a:avLst/>
          </a:prstGeom>
          <a:solidFill>
            <a:schemeClr val="bg1"/>
          </a:solidFill>
          <a:ln w="25400">
            <a:solidFill>
              <a:srgbClr val="114F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pt-BR" sz="1600" b="1" dirty="0">
                <a:solidFill>
                  <a:srgbClr val="FF0000"/>
                </a:solidFill>
              </a:rPr>
              <a:t>DANO</a:t>
            </a:r>
            <a:br>
              <a:rPr lang="en-US" altLang="pt-BR" sz="1600" b="1" dirty="0">
                <a:solidFill>
                  <a:srgbClr val="FF0000"/>
                </a:solidFill>
              </a:rPr>
            </a:br>
            <a:r>
              <a:rPr lang="en-US" altLang="pt-BR" sz="1600" b="1" dirty="0">
                <a:solidFill>
                  <a:srgbClr val="FF0000"/>
                </a:solidFill>
              </a:rPr>
              <a:t>MIOCARDICO</a:t>
            </a:r>
          </a:p>
        </p:txBody>
      </p:sp>
      <p:sp>
        <p:nvSpPr>
          <p:cNvPr id="32803" name="Text Box 35"/>
          <p:cNvSpPr txBox="1">
            <a:spLocks noChangeArrowheads="1"/>
          </p:cNvSpPr>
          <p:nvPr/>
        </p:nvSpPr>
        <p:spPr bwMode="auto">
          <a:xfrm>
            <a:off x="8386763" y="6030913"/>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endParaRPr lang="pt-BR" altLang="pt-BR" sz="4000" b="1">
              <a:solidFill>
                <a:srgbClr val="FF0000"/>
              </a:solidFill>
              <a:latin typeface="Times New Roman" pitchFamily="18" charset="0"/>
            </a:endParaRPr>
          </a:p>
        </p:txBody>
      </p:sp>
      <p:sp>
        <p:nvSpPr>
          <p:cNvPr id="32804" name="Rectangle 36"/>
          <p:cNvSpPr>
            <a:spLocks noGrp="1" noChangeArrowheads="1"/>
          </p:cNvSpPr>
          <p:nvPr>
            <p:ph type="title"/>
          </p:nvPr>
        </p:nvSpPr>
        <p:spPr>
          <a:xfrm>
            <a:off x="0" y="0"/>
            <a:ext cx="9144000" cy="1143000"/>
          </a:xfrm>
        </p:spPr>
        <p:txBody>
          <a:bodyPr>
            <a:normAutofit/>
          </a:bodyPr>
          <a:lstStyle/>
          <a:p>
            <a:r>
              <a:rPr lang="en-US" altLang="pt-BR" sz="3200" dirty="0">
                <a:latin typeface="Arial" panose="020B0604020202020204" pitchFamily="34" charset="0"/>
                <a:cs typeface="Arial" panose="020B0604020202020204" pitchFamily="34" charset="0"/>
              </a:rPr>
              <a:t>PROGRESSÃO DA DOENÇA CARDIOVASCULAR</a:t>
            </a:r>
          </a:p>
        </p:txBody>
      </p:sp>
      <p:sp>
        <p:nvSpPr>
          <p:cNvPr id="32805" name="Text Box 37"/>
          <p:cNvSpPr txBox="1">
            <a:spLocks noChangeArrowheads="1"/>
          </p:cNvSpPr>
          <p:nvPr/>
        </p:nvSpPr>
        <p:spPr bwMode="auto">
          <a:xfrm>
            <a:off x="-358775" y="2390775"/>
            <a:ext cx="18827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spcBef>
                <a:spcPct val="20000"/>
              </a:spcBef>
              <a:buFont typeface="Symbol" pitchFamily="18" charset="2"/>
              <a:buNone/>
            </a:pPr>
            <a:r>
              <a:rPr lang="en-US" altLang="pt-BR" sz="1600" b="1" dirty="0">
                <a:solidFill>
                  <a:srgbClr val="FFFFFF"/>
                </a:solidFill>
              </a:rPr>
              <a:t>DM</a:t>
            </a:r>
          </a:p>
        </p:txBody>
      </p:sp>
      <p:sp>
        <p:nvSpPr>
          <p:cNvPr id="32806" name="Line 38"/>
          <p:cNvSpPr>
            <a:spLocks noChangeShapeType="1"/>
          </p:cNvSpPr>
          <p:nvPr/>
        </p:nvSpPr>
        <p:spPr bwMode="auto">
          <a:xfrm flipV="1">
            <a:off x="1676400" y="2514600"/>
            <a:ext cx="349250"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extLst>
      <p:ext uri="{BB962C8B-B14F-4D97-AF65-F5344CB8AC3E}">
        <p14:creationId xmlns:p14="http://schemas.microsoft.com/office/powerpoint/2010/main" val="2939874443"/>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28650" y="963877"/>
            <a:ext cx="2620771" cy="4930246"/>
          </a:xfrm>
        </p:spPr>
        <p:txBody>
          <a:bodyPr>
            <a:normAutofit/>
          </a:bodyPr>
          <a:lstStyle/>
          <a:p>
            <a:pPr algn="r"/>
            <a:r>
              <a:rPr lang="pt-BR" sz="2400">
                <a:solidFill>
                  <a:schemeClr val="accent1"/>
                </a:solidFill>
                <a:latin typeface="Arial" panose="020B0604020202020204" pitchFamily="34" charset="0"/>
                <a:cs typeface="Arial" panose="020B0604020202020204" pitchFamily="34" charset="0"/>
              </a:rPr>
              <a:t>INSUFICIÊNCIA CARDÍACA SISTÓLICA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2023" y="963877"/>
            <a:ext cx="4783327" cy="4930246"/>
          </a:xfrm>
        </p:spPr>
        <p:txBody>
          <a:bodyPr anchor="ctr">
            <a:normAutofit/>
          </a:bodyPr>
          <a:lstStyle/>
          <a:p>
            <a:r>
              <a:rPr lang="pt-BR" sz="2100">
                <a:latin typeface="Arial" panose="020B0604020202020204" pitchFamily="34" charset="0"/>
                <a:cs typeface="Arial" panose="020B0604020202020204" pitchFamily="34" charset="0"/>
              </a:rPr>
              <a:t>É a mais comum, 70% dos casos</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Deficiência na contratilidade miocárdica</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Diminuição do volume de ejeção</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Dilatação cardíaca</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Elevação da pressão diastólica de VE</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Exemplo: Miocardiopatia dilatada</a:t>
            </a:r>
          </a:p>
        </p:txBody>
      </p:sp>
    </p:spTree>
    <p:extLst>
      <p:ext uri="{BB962C8B-B14F-4D97-AF65-F5344CB8AC3E}">
        <p14:creationId xmlns:p14="http://schemas.microsoft.com/office/powerpoint/2010/main" val="1781323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28650" y="963877"/>
            <a:ext cx="2620771" cy="4930246"/>
          </a:xfrm>
        </p:spPr>
        <p:txBody>
          <a:bodyPr>
            <a:normAutofit/>
          </a:bodyPr>
          <a:lstStyle/>
          <a:p>
            <a:pPr algn="r"/>
            <a:r>
              <a:rPr lang="pt-BR" sz="2400">
                <a:solidFill>
                  <a:schemeClr val="accent1"/>
                </a:solidFill>
                <a:latin typeface="Arial" panose="020B0604020202020204" pitchFamily="34" charset="0"/>
                <a:cs typeface="Arial" panose="020B0604020202020204" pitchFamily="34" charset="0"/>
              </a:rPr>
              <a:t>INSUFICIÊNCIA CARDÍACA DIASTÓLICA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2023" y="963877"/>
            <a:ext cx="4783327" cy="4930246"/>
          </a:xfrm>
        </p:spPr>
        <p:txBody>
          <a:bodyPr anchor="ctr">
            <a:normAutofit/>
          </a:bodyPr>
          <a:lstStyle/>
          <a:p>
            <a:r>
              <a:rPr lang="pt-BR" sz="2100">
                <a:latin typeface="Arial" panose="020B0604020202020204" pitchFamily="34" charset="0"/>
                <a:cs typeface="Arial" panose="020B0604020202020204" pitchFamily="34" charset="0"/>
              </a:rPr>
              <a:t>Corresponde a 30% dos casos de insuficiência cardíaca</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Há diminuição do relaxamento do ventrículo</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A ejeção é normal</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As custas de altas pressões de enchimento</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Exemplo: Cardiopatia hipertensiva e isquêmica</a:t>
            </a:r>
          </a:p>
        </p:txBody>
      </p:sp>
    </p:spTree>
    <p:extLst>
      <p:ext uri="{BB962C8B-B14F-4D97-AF65-F5344CB8AC3E}">
        <p14:creationId xmlns:p14="http://schemas.microsoft.com/office/powerpoint/2010/main" val="3210039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3A9ECC9-905A-4561-B7CD-E1C25BC20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7518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28650" y="963877"/>
            <a:ext cx="2620771" cy="4930246"/>
          </a:xfrm>
        </p:spPr>
        <p:txBody>
          <a:bodyPr>
            <a:normAutofit/>
          </a:bodyPr>
          <a:lstStyle/>
          <a:p>
            <a:pPr algn="r"/>
            <a:r>
              <a:rPr lang="pt-BR" sz="2800">
                <a:solidFill>
                  <a:schemeClr val="accent1"/>
                </a:solidFill>
                <a:latin typeface="Arial" panose="020B0604020202020204" pitchFamily="34" charset="0"/>
                <a:cs typeface="Arial" panose="020B0604020202020204" pitchFamily="34" charset="0"/>
              </a:rPr>
              <a:t>OBJETIVOS PRINCIPAIS DO TRATAMENTO</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2023" y="963877"/>
            <a:ext cx="4783327" cy="4930246"/>
          </a:xfrm>
        </p:spPr>
        <p:txBody>
          <a:bodyPr anchor="ctr">
            <a:normAutofit/>
          </a:bodyPr>
          <a:lstStyle/>
          <a:p>
            <a:r>
              <a:rPr lang="pt-BR" sz="2100">
                <a:latin typeface="Arial" panose="020B0604020202020204" pitchFamily="34" charset="0"/>
                <a:cs typeface="Arial" panose="020B0604020202020204" pitchFamily="34" charset="0"/>
              </a:rPr>
              <a:t>Redução dos sintomas</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Melhora da qualidade de vida</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Prevenção da progressão da síndrome</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Reduzir o remodelamento miocárdico</a:t>
            </a:r>
          </a:p>
          <a:p>
            <a:endParaRPr lang="pt-BR" sz="2100">
              <a:latin typeface="Arial" panose="020B0604020202020204" pitchFamily="34" charset="0"/>
              <a:cs typeface="Arial" panose="020B0604020202020204" pitchFamily="34" charset="0"/>
            </a:endParaRPr>
          </a:p>
          <a:p>
            <a:r>
              <a:rPr lang="pt-BR" sz="2100">
                <a:latin typeface="Arial" panose="020B0604020202020204" pitchFamily="34" charset="0"/>
                <a:cs typeface="Arial" panose="020B0604020202020204" pitchFamily="34" charset="0"/>
              </a:rPr>
              <a:t>Melhora da sobrevida</a:t>
            </a:r>
          </a:p>
        </p:txBody>
      </p:sp>
    </p:spTree>
    <p:extLst>
      <p:ext uri="{BB962C8B-B14F-4D97-AF65-F5344CB8AC3E}">
        <p14:creationId xmlns:p14="http://schemas.microsoft.com/office/powerpoint/2010/main" val="3718924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938" name="Rectangle 2"/>
          <p:cNvSpPr>
            <a:spLocks noGrp="1" noChangeArrowheads="1"/>
          </p:cNvSpPr>
          <p:nvPr>
            <p:ph type="title"/>
          </p:nvPr>
        </p:nvSpPr>
        <p:spPr>
          <a:xfrm>
            <a:off x="624751" y="365125"/>
            <a:ext cx="7890527" cy="1325563"/>
          </a:xfrm>
        </p:spPr>
        <p:txBody>
          <a:bodyPr>
            <a:normAutofit/>
          </a:bodyPr>
          <a:lstStyle/>
          <a:p>
            <a:pPr>
              <a:lnSpc>
                <a:spcPct val="90000"/>
              </a:lnSpc>
            </a:pPr>
            <a:r>
              <a:rPr lang="en-US" altLang="pt-BR">
                <a:solidFill>
                  <a:srgbClr val="FFFFFF"/>
                </a:solidFill>
                <a:latin typeface="Arial" panose="020B0604020202020204" pitchFamily="34" charset="0"/>
                <a:cs typeface="Arial" panose="020B0604020202020204" pitchFamily="34" charset="0"/>
              </a:rPr>
              <a:t>TRATAMENTO NÃO FARMACOLÓGICO</a:t>
            </a:r>
          </a:p>
        </p:txBody>
      </p:sp>
      <p:sp>
        <p:nvSpPr>
          <p:cNvPr id="39939" name="Rectangle 3"/>
          <p:cNvSpPr>
            <a:spLocks noGrp="1" noChangeArrowheads="1"/>
          </p:cNvSpPr>
          <p:nvPr>
            <p:ph type="body" idx="1"/>
          </p:nvPr>
        </p:nvSpPr>
        <p:spPr>
          <a:xfrm>
            <a:off x="628650" y="2022601"/>
            <a:ext cx="7886699" cy="4154361"/>
          </a:xfrm>
        </p:spPr>
        <p:txBody>
          <a:bodyPr>
            <a:normAutofit/>
          </a:bodyPr>
          <a:lstStyle/>
          <a:p>
            <a:r>
              <a:rPr lang="en-US" altLang="pt-BR" sz="1700">
                <a:solidFill>
                  <a:srgbClr val="FFFFFF"/>
                </a:solidFill>
                <a:latin typeface="Arial" panose="020B0604020202020204" pitchFamily="34" charset="0"/>
                <a:cs typeface="Arial" panose="020B0604020202020204" pitchFamily="34" charset="0"/>
              </a:rPr>
              <a:t>Perda de peso nos obesos</a:t>
            </a:r>
          </a:p>
          <a:p>
            <a:r>
              <a:rPr lang="en-US" altLang="pt-BR" sz="1700">
                <a:solidFill>
                  <a:srgbClr val="FFFFFF"/>
                </a:solidFill>
                <a:latin typeface="Arial" panose="020B0604020202020204" pitchFamily="34" charset="0"/>
                <a:cs typeface="Arial" panose="020B0604020202020204" pitchFamily="34" charset="0"/>
              </a:rPr>
              <a:t>Restrição de sódio ( &lt; 2 g /dia)</a:t>
            </a:r>
          </a:p>
          <a:p>
            <a:r>
              <a:rPr lang="en-US" altLang="pt-BR" sz="1700">
                <a:solidFill>
                  <a:srgbClr val="FFFFFF"/>
                </a:solidFill>
                <a:latin typeface="Arial" panose="020B0604020202020204" pitchFamily="34" charset="0"/>
                <a:cs typeface="Arial" panose="020B0604020202020204" pitchFamily="34" charset="0"/>
              </a:rPr>
              <a:t>Restrição de líquidos</a:t>
            </a:r>
          </a:p>
          <a:p>
            <a:r>
              <a:rPr lang="en-US" altLang="pt-BR" sz="1700">
                <a:solidFill>
                  <a:srgbClr val="FFFFFF"/>
                </a:solidFill>
                <a:latin typeface="Arial" panose="020B0604020202020204" pitchFamily="34" charset="0"/>
                <a:cs typeface="Arial" panose="020B0604020202020204" pitchFamily="34" charset="0"/>
              </a:rPr>
              <a:t>Evitar medicações que tenham efeito prejudicial, como antiflamatórios, corticóides e estimulantes</a:t>
            </a:r>
          </a:p>
          <a:p>
            <a:r>
              <a:rPr lang="en-US" altLang="pt-BR" sz="1700">
                <a:solidFill>
                  <a:srgbClr val="FFFFFF"/>
                </a:solidFill>
                <a:latin typeface="Arial" panose="020B0604020202020204" pitchFamily="34" charset="0"/>
                <a:cs typeface="Arial" panose="020B0604020202020204" pitchFamily="34" charset="0"/>
              </a:rPr>
              <a:t>Oxigênio</a:t>
            </a:r>
          </a:p>
          <a:p>
            <a:r>
              <a:rPr lang="en-US" altLang="pt-BR" sz="1700">
                <a:solidFill>
                  <a:srgbClr val="FFFFFF"/>
                </a:solidFill>
                <a:latin typeface="Arial" panose="020B0604020202020204" pitchFamily="34" charset="0"/>
                <a:cs typeface="Arial" panose="020B0604020202020204" pitchFamily="34" charset="0"/>
              </a:rPr>
              <a:t>Exercícios físicos para pacientes compensados </a:t>
            </a:r>
          </a:p>
          <a:p>
            <a:pPr marL="0" indent="0">
              <a:buNone/>
            </a:pPr>
            <a:r>
              <a:rPr lang="en-US" altLang="pt-BR" sz="1700">
                <a:solidFill>
                  <a:srgbClr val="FFFFFF"/>
                </a:solidFill>
                <a:latin typeface="Arial" panose="020B0604020202020204" pitchFamily="34" charset="0"/>
                <a:cs typeface="Arial" panose="020B0604020202020204" pitchFamily="34" charset="0"/>
              </a:rPr>
              <a:t>Melhora a capacidade funcional</a:t>
            </a:r>
          </a:p>
          <a:p>
            <a:pPr marL="0" indent="0">
              <a:buNone/>
            </a:pPr>
            <a:r>
              <a:rPr lang="en-US" altLang="pt-BR" sz="1700">
                <a:solidFill>
                  <a:srgbClr val="FFFFFF"/>
                </a:solidFill>
                <a:latin typeface="Arial" panose="020B0604020202020204" pitchFamily="34" charset="0"/>
                <a:cs typeface="Arial" panose="020B0604020202020204" pitchFamily="34" charset="0"/>
              </a:rPr>
              <a:t>Diminue hospitalizações</a:t>
            </a:r>
          </a:p>
          <a:p>
            <a:pPr marL="0" indent="0">
              <a:buNone/>
            </a:pPr>
            <a:r>
              <a:rPr lang="en-US" altLang="pt-BR" sz="1700">
                <a:solidFill>
                  <a:srgbClr val="FFFFFF"/>
                </a:solidFill>
                <a:latin typeface="Arial" panose="020B0604020202020204" pitchFamily="34" charset="0"/>
                <a:cs typeface="Arial" panose="020B0604020202020204" pitchFamily="34" charset="0"/>
              </a:rPr>
              <a:t>Melhora sintomas</a:t>
            </a:r>
          </a:p>
          <a:p>
            <a:pPr marL="0" indent="0">
              <a:buNone/>
            </a:pPr>
            <a:r>
              <a:rPr lang="en-US" altLang="pt-BR" sz="1700">
                <a:solidFill>
                  <a:srgbClr val="FFFFFF"/>
                </a:solidFill>
                <a:latin typeface="Arial" panose="020B0604020202020204" pitchFamily="34" charset="0"/>
                <a:cs typeface="Arial" panose="020B0604020202020204" pitchFamily="34" charset="0"/>
              </a:rPr>
              <a:t>Melhora qualidade de vida</a:t>
            </a:r>
          </a:p>
        </p:txBody>
      </p:sp>
    </p:spTree>
    <p:extLst>
      <p:ext uri="{BB962C8B-B14F-4D97-AF65-F5344CB8AC3E}">
        <p14:creationId xmlns:p14="http://schemas.microsoft.com/office/powerpoint/2010/main" val="3071476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425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rmAutofit/>
          </a:bodyPr>
          <a:lstStyle/>
          <a:p>
            <a:r>
              <a:rPr lang="en-US" altLang="pt-BR" sz="3200" dirty="0">
                <a:latin typeface="Arial" panose="020B0604020202020204" pitchFamily="34" charset="0"/>
                <a:cs typeface="Arial" panose="020B0604020202020204" pitchFamily="34" charset="0"/>
              </a:rPr>
              <a:t>TRANSPLANTE CARDÍACO NO MUNDO</a:t>
            </a:r>
          </a:p>
        </p:txBody>
      </p:sp>
      <p:sp>
        <p:nvSpPr>
          <p:cNvPr id="186371" name="Rectangle 3"/>
          <p:cNvSpPr>
            <a:spLocks noGrp="1" noChangeArrowheads="1"/>
          </p:cNvSpPr>
          <p:nvPr>
            <p:ph type="body" idx="1"/>
          </p:nvPr>
        </p:nvSpPr>
        <p:spPr/>
        <p:txBody>
          <a:bodyPr/>
          <a:lstStyle/>
          <a:p>
            <a:endParaRPr lang="pt-BR" altLang="pt-BR"/>
          </a:p>
        </p:txBody>
      </p:sp>
      <p:pic>
        <p:nvPicPr>
          <p:cNvPr id="186373" name="Picture 5"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2776"/>
            <a:ext cx="914400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24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F0C05-7324-44C1-BF96-CC5A382E1D75}"/>
              </a:ext>
            </a:extLst>
          </p:cNvPr>
          <p:cNvSpPr>
            <a:spLocks noGrp="1"/>
          </p:cNvSpPr>
          <p:nvPr>
            <p:ph type="title"/>
          </p:nvPr>
        </p:nvSpPr>
        <p:spPr>
          <a:xfrm>
            <a:off x="628650" y="365125"/>
            <a:ext cx="7886700" cy="1325563"/>
          </a:xfrm>
        </p:spPr>
        <p:txBody>
          <a:bodyPr>
            <a:normAutofit/>
          </a:bodyPr>
          <a:lstStyle/>
          <a:p>
            <a:r>
              <a:rPr lang="pt-BR">
                <a:latin typeface="Arial" panose="020B0604020202020204" pitchFamily="34" charset="0"/>
                <a:cs typeface="Arial" panose="020B0604020202020204" pitchFamily="34" charset="0"/>
              </a:rPr>
              <a:t>EPIDEMIOLOGIA</a:t>
            </a:r>
          </a:p>
        </p:txBody>
      </p:sp>
      <p:graphicFrame>
        <p:nvGraphicFramePr>
          <p:cNvPr id="5" name="Espaço Reservado para Conteúdo 2">
            <a:extLst>
              <a:ext uri="{FF2B5EF4-FFF2-40B4-BE49-F238E27FC236}">
                <a16:creationId xmlns:a16="http://schemas.microsoft.com/office/drawing/2014/main" id="{9065A3C2-E4D3-44DA-9A21-024D1617B896}"/>
              </a:ext>
            </a:extLst>
          </p:cNvPr>
          <p:cNvGraphicFramePr>
            <a:graphicFrameLocks noGrp="1"/>
          </p:cNvGraphicFramePr>
          <p:nvPr>
            <p:ph idx="1"/>
            <p:extLst>
              <p:ext uri="{D42A27DB-BD31-4B8C-83A1-F6EECF244321}">
                <p14:modId xmlns:p14="http://schemas.microsoft.com/office/powerpoint/2010/main" val="231440392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3774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ltLang="pt-BR" sz="4000" dirty="0"/>
              <a:t>CORAÇÕES ARTIFICIAIS</a:t>
            </a:r>
          </a:p>
        </p:txBody>
      </p:sp>
      <p:sp>
        <p:nvSpPr>
          <p:cNvPr id="181251" name="Rectangle 3"/>
          <p:cNvSpPr>
            <a:spLocks noGrp="1" noChangeArrowheads="1"/>
          </p:cNvSpPr>
          <p:nvPr>
            <p:ph type="body" idx="1"/>
          </p:nvPr>
        </p:nvSpPr>
        <p:spPr/>
        <p:txBody>
          <a:bodyPr/>
          <a:lstStyle/>
          <a:p>
            <a:endParaRPr lang="pt-BR" altLang="pt-BR" dirty="0"/>
          </a:p>
        </p:txBody>
      </p:sp>
      <p:pic>
        <p:nvPicPr>
          <p:cNvPr id="181253" name="Picture 5" descr="The AbioCor artificial heart was implanted into a patient in an operation Mon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 y="1412776"/>
            <a:ext cx="4395682" cy="5445224"/>
          </a:xfrm>
          <a:prstGeom prst="rect">
            <a:avLst/>
          </a:prstGeom>
          <a:noFill/>
          <a:extLst>
            <a:ext uri="{909E8E84-426E-40DD-AFC4-6F175D3DCCD1}">
              <a14:hiddenFill xmlns:a14="http://schemas.microsoft.com/office/drawing/2010/main">
                <a:solidFill>
                  <a:srgbClr val="FFFFFF"/>
                </a:solidFill>
              </a14:hiddenFill>
            </a:ext>
          </a:extLst>
        </p:spPr>
      </p:pic>
      <p:pic>
        <p:nvPicPr>
          <p:cNvPr id="1812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12776"/>
            <a:ext cx="502920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098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962" name="Rectangle 2"/>
          <p:cNvSpPr>
            <a:spLocks noGrp="1" noChangeArrowheads="1"/>
          </p:cNvSpPr>
          <p:nvPr>
            <p:ph type="title"/>
          </p:nvPr>
        </p:nvSpPr>
        <p:spPr>
          <a:xfrm>
            <a:off x="628650" y="963877"/>
            <a:ext cx="2620771" cy="4930246"/>
          </a:xfrm>
        </p:spPr>
        <p:txBody>
          <a:bodyPr>
            <a:normAutofit/>
          </a:bodyPr>
          <a:lstStyle/>
          <a:p>
            <a:pPr algn="r"/>
            <a:r>
              <a:rPr lang="en-US" altLang="pt-BR" sz="3700">
                <a:solidFill>
                  <a:schemeClr val="accent1"/>
                </a:solidFill>
                <a:latin typeface="Arial" panose="020B0604020202020204" pitchFamily="34" charset="0"/>
                <a:cs typeface="Arial" panose="020B0604020202020204" pitchFamily="34" charset="0"/>
              </a:rPr>
              <a:t>INSUF. CARDÍACA E MORTE SÚBITA</a:t>
            </a:r>
          </a:p>
        </p:txBody>
      </p:sp>
      <p:cxnSp>
        <p:nvCxnSpPr>
          <p:cNvPr id="168971"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8963" name="Rectangle 3"/>
          <p:cNvSpPr>
            <a:spLocks noGrp="1" noChangeArrowheads="1"/>
          </p:cNvSpPr>
          <p:nvPr>
            <p:ph idx="1"/>
          </p:nvPr>
        </p:nvSpPr>
        <p:spPr>
          <a:xfrm>
            <a:off x="3732023" y="963877"/>
            <a:ext cx="4783327" cy="4930246"/>
          </a:xfrm>
        </p:spPr>
        <p:txBody>
          <a:bodyPr anchor="ctr">
            <a:normAutofit/>
          </a:bodyPr>
          <a:lstStyle/>
          <a:p>
            <a:pPr>
              <a:lnSpc>
                <a:spcPct val="90000"/>
              </a:lnSpc>
            </a:pPr>
            <a:endParaRPr lang="en-US" altLang="pt-BR" sz="1900"/>
          </a:p>
          <a:p>
            <a:pPr marL="0" indent="0">
              <a:lnSpc>
                <a:spcPct val="90000"/>
              </a:lnSpc>
              <a:buNone/>
            </a:pPr>
            <a:r>
              <a:rPr lang="en-US" altLang="pt-BR" sz="1900">
                <a:latin typeface="Arial" panose="020B0604020202020204" pitchFamily="34" charset="0"/>
                <a:cs typeface="Arial" panose="020B0604020202020204" pitchFamily="34" charset="0"/>
              </a:rPr>
              <a:t>	</a:t>
            </a:r>
          </a:p>
          <a:p>
            <a:pPr lvl="1">
              <a:lnSpc>
                <a:spcPct val="90000"/>
              </a:lnSpc>
            </a:pPr>
            <a:r>
              <a:rPr lang="en-US" altLang="pt-BR" sz="1900">
                <a:latin typeface="Arial" panose="020B0604020202020204" pitchFamily="34" charset="0"/>
                <a:cs typeface="Arial" panose="020B0604020202020204" pitchFamily="34" charset="0"/>
              </a:rPr>
              <a:t>Causada normalmente por causa elétrica (arrítmia)</a:t>
            </a:r>
          </a:p>
          <a:p>
            <a:pPr lvl="1">
              <a:lnSpc>
                <a:spcPct val="90000"/>
              </a:lnSpc>
            </a:pPr>
            <a:endParaRPr lang="en-US" altLang="pt-BR" sz="1900">
              <a:latin typeface="Arial" panose="020B0604020202020204" pitchFamily="34" charset="0"/>
              <a:cs typeface="Arial" panose="020B0604020202020204" pitchFamily="34" charset="0"/>
            </a:endParaRPr>
          </a:p>
          <a:p>
            <a:pPr lvl="1">
              <a:lnSpc>
                <a:spcPct val="90000"/>
              </a:lnSpc>
            </a:pPr>
            <a:r>
              <a:rPr lang="en-US" altLang="pt-BR" sz="1900">
                <a:latin typeface="Arial" panose="020B0604020202020204" pitchFamily="34" charset="0"/>
                <a:cs typeface="Arial" panose="020B0604020202020204" pitchFamily="34" charset="0"/>
              </a:rPr>
              <a:t>O coração normalmente bate muito rápido e de forma irregular e caótica</a:t>
            </a:r>
          </a:p>
          <a:p>
            <a:pPr lvl="1">
              <a:lnSpc>
                <a:spcPct val="90000"/>
              </a:lnSpc>
            </a:pPr>
            <a:endParaRPr lang="en-US" altLang="pt-BR" sz="1900">
              <a:latin typeface="Arial" panose="020B0604020202020204" pitchFamily="34" charset="0"/>
              <a:cs typeface="Arial" panose="020B0604020202020204" pitchFamily="34" charset="0"/>
            </a:endParaRPr>
          </a:p>
          <a:p>
            <a:pPr lvl="1">
              <a:lnSpc>
                <a:spcPct val="90000"/>
              </a:lnSpc>
            </a:pPr>
            <a:r>
              <a:rPr lang="en-US" altLang="pt-BR" sz="1900">
                <a:latin typeface="Arial" panose="020B0604020202020204" pitchFamily="34" charset="0"/>
                <a:cs typeface="Arial" panose="020B0604020202020204" pitchFamily="34" charset="0"/>
              </a:rPr>
              <a:t>Aproximadamente 450.000 casos/ano nos EUA</a:t>
            </a:r>
          </a:p>
          <a:p>
            <a:pPr lvl="1">
              <a:lnSpc>
                <a:spcPct val="90000"/>
              </a:lnSpc>
            </a:pPr>
            <a:endParaRPr lang="en-US" altLang="pt-BR" sz="1900">
              <a:latin typeface="Arial" panose="020B0604020202020204" pitchFamily="34" charset="0"/>
              <a:cs typeface="Arial" panose="020B0604020202020204" pitchFamily="34" charset="0"/>
            </a:endParaRPr>
          </a:p>
          <a:p>
            <a:pPr lvl="1">
              <a:lnSpc>
                <a:spcPct val="90000"/>
              </a:lnSpc>
            </a:pPr>
            <a:r>
              <a:rPr lang="en-US" altLang="pt-BR" sz="1900">
                <a:latin typeface="Arial" panose="020B0604020202020204" pitchFamily="34" charset="0"/>
                <a:cs typeface="Arial" panose="020B0604020202020204" pitchFamily="34" charset="0"/>
              </a:rPr>
              <a:t>Pacientes com insuficiência cardíaca têm 6 a 9 vezes mais chances de ter morte súbita em relação a população geral</a:t>
            </a:r>
          </a:p>
          <a:p>
            <a:pPr lvl="1">
              <a:lnSpc>
                <a:spcPct val="90000"/>
              </a:lnSpc>
            </a:pPr>
            <a:endParaRPr lang="en-US" altLang="pt-BR" sz="1900">
              <a:latin typeface="Arial" panose="020B0604020202020204" pitchFamily="34" charset="0"/>
              <a:cs typeface="Arial" panose="020B0604020202020204" pitchFamily="34" charset="0"/>
            </a:endParaRPr>
          </a:p>
          <a:p>
            <a:pPr marL="457200" lvl="1" indent="0">
              <a:lnSpc>
                <a:spcPct val="90000"/>
              </a:lnSpc>
              <a:buNone/>
            </a:pPr>
            <a:endParaRPr lang="en-US" altLang="pt-BR" sz="190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
            </a:pPr>
            <a:endParaRPr lang="en-US" altLang="pt-BR" sz="1900"/>
          </a:p>
        </p:txBody>
      </p:sp>
    </p:spTree>
    <p:extLst>
      <p:ext uri="{BB962C8B-B14F-4D97-AF65-F5344CB8AC3E}">
        <p14:creationId xmlns:p14="http://schemas.microsoft.com/office/powerpoint/2010/main" val="319492719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a:bodyPr>
          <a:lstStyle/>
          <a:p>
            <a:r>
              <a:rPr lang="en-US" altLang="pt-BR" sz="3200" dirty="0">
                <a:latin typeface="Arial" panose="020B0604020202020204" pitchFamily="34" charset="0"/>
                <a:cs typeface="Arial" panose="020B0604020202020204" pitchFamily="34" charset="0"/>
              </a:rPr>
              <a:t>MARCAPASSO BIVENTRICULAR</a:t>
            </a:r>
          </a:p>
        </p:txBody>
      </p:sp>
      <p:pic>
        <p:nvPicPr>
          <p:cNvPr id="195588" name="RWTH_Aachen-4103-BV.avi">
            <a:hlinkClick r:id="" action="ppaction://media"/>
          </p:cNvPr>
          <p:cNvPicPr>
            <a:picLocks noGrp="1" noRot="1" noChangeAspect="1" noChangeArrowheads="1"/>
          </p:cNvPicPr>
          <p:nvPr>
            <p:ph sz="half" idx="1"/>
            <a:videoFile r:link="rId1"/>
          </p:nvPr>
        </p:nvPicPr>
        <p:blipFill>
          <a:blip r:embed="rId4">
            <a:extLst>
              <a:ext uri="{28A0092B-C50C-407E-A947-70E740481C1C}">
                <a14:useLocalDpi xmlns:a14="http://schemas.microsoft.com/office/drawing/2010/main" val="0"/>
              </a:ext>
            </a:extLst>
          </a:blip>
          <a:srcRect/>
          <a:stretch>
            <a:fillRect/>
          </a:stretch>
        </p:blipFill>
        <p:spPr>
          <a:xfrm>
            <a:off x="5601539" y="4116720"/>
            <a:ext cx="3521853" cy="2736304"/>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5590" name="RWTH_Aachen-4103-SR.avi">
            <a:hlinkClick r:id="" action="ppaction://media"/>
          </p:cNvPr>
          <p:cNvPicPr>
            <a:picLocks noGrp="1" noRot="1" noChangeAspect="1" noChangeArrowheads="1"/>
          </p:cNvPicPr>
          <p:nvPr>
            <p:ph sz="half" idx="2"/>
            <a:videoFile r:link="rId2"/>
          </p:nvPr>
        </p:nvPicPr>
        <p:blipFill>
          <a:blip r:embed="rId5">
            <a:extLst>
              <a:ext uri="{28A0092B-C50C-407E-A947-70E740481C1C}">
                <a14:useLocalDpi xmlns:a14="http://schemas.microsoft.com/office/drawing/2010/main" val="0"/>
              </a:ext>
            </a:extLst>
          </a:blip>
          <a:srcRect/>
          <a:stretch>
            <a:fillRect/>
          </a:stretch>
        </p:blipFill>
        <p:spPr>
          <a:xfrm>
            <a:off x="5580112" y="1268760"/>
            <a:ext cx="3563888" cy="271466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bi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76890"/>
            <a:ext cx="4860424" cy="558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804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95590"/>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2100" fill="hold"/>
                                        <p:tgtEl>
                                          <p:spTgt spid="19558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repeatCount="indefinite" fill="hold" display="0">
                  <p:stCondLst>
                    <p:cond delay="indefinite"/>
                  </p:stCondLst>
                  <p:endCondLst>
                    <p:cond evt="onPrev" delay="0">
                      <p:tgtEl>
                        <p:sldTgt/>
                      </p:tgtEl>
                    </p:cond>
                  </p:endCondLst>
                </p:cTn>
                <p:tgtEl>
                  <p:spTgt spid="195588"/>
                </p:tgtEl>
              </p:cMediaNode>
            </p:video>
            <p:video>
              <p:cMediaNode>
                <p:cTn id="12" repeatCount="indefinite" fill="hold" display="0">
                  <p:stCondLst>
                    <p:cond delay="indefinite"/>
                  </p:stCondLst>
                  <p:endCondLst>
                    <p:cond evt="onPrev" delay="0">
                      <p:tgtEl>
                        <p:sldTgt/>
                      </p:tgtEl>
                    </p:cond>
                  </p:endCondLst>
                </p:cTn>
                <p:tgtEl>
                  <p:spTgt spid="195590"/>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normAutofit/>
          </a:bodyPr>
          <a:lstStyle/>
          <a:p>
            <a:r>
              <a:rPr lang="en-US" altLang="pt-BR" sz="3200" dirty="0">
                <a:latin typeface="Arial" panose="020B0604020202020204" pitchFamily="34" charset="0"/>
                <a:cs typeface="Arial" panose="020B0604020202020204" pitchFamily="34" charset="0"/>
              </a:rPr>
              <a:t>CDI – CARDIODESFIBRILADOR IMPLANTÁVEL</a:t>
            </a:r>
          </a:p>
        </p:txBody>
      </p:sp>
      <p:sp>
        <p:nvSpPr>
          <p:cNvPr id="178179" name="Text Box 3"/>
          <p:cNvSpPr txBox="1">
            <a:spLocks noChangeArrowheads="1"/>
          </p:cNvSpPr>
          <p:nvPr/>
        </p:nvSpPr>
        <p:spPr bwMode="auto">
          <a:xfrm>
            <a:off x="5422900" y="25273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pt-BR" altLang="pt-BR" sz="2400">
              <a:latin typeface="Times" pitchFamily="18" charset="0"/>
            </a:endParaRPr>
          </a:p>
        </p:txBody>
      </p:sp>
      <p:pic>
        <p:nvPicPr>
          <p:cNvPr id="178181" name="DEFIB.M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1640358"/>
            <a:ext cx="9144000" cy="521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554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935" fill="hold"/>
                                        <p:tgtEl>
                                          <p:spTgt spid="17818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78181"/>
                </p:tgtEl>
              </p:cMediaNode>
            </p:video>
            <p:seq concurrent="1" nextAc="seek">
              <p:cTn id="8" restart="whenNotActive" fill="hold" evtFilter="cancelBubble" nodeType="interactiveSeq">
                <p:stCondLst>
                  <p:cond evt="onClick" delay="0">
                    <p:tgtEl>
                      <p:spTgt spid="17818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78181"/>
                                        </p:tgtEl>
                                      </p:cBhvr>
                                    </p:cmd>
                                  </p:childTnLst>
                                </p:cTn>
                              </p:par>
                            </p:childTnLst>
                          </p:cTn>
                        </p:par>
                      </p:childTnLst>
                    </p:cTn>
                  </p:par>
                </p:childTnLst>
              </p:cTn>
              <p:nextCondLst>
                <p:cond evt="onClick" delay="0">
                  <p:tgtEl>
                    <p:spTgt spid="178181"/>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lowchart: Document 7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699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a:xfrm>
            <a:off x="628650" y="171162"/>
            <a:ext cx="2130136" cy="2371148"/>
          </a:xfrm>
        </p:spPr>
        <p:txBody>
          <a:bodyPr vert="horz" lIns="91440" tIns="45720" rIns="91440" bIns="45720" rtlCol="0" anchor="ctr">
            <a:normAutofit/>
          </a:bodyPr>
          <a:lstStyle/>
          <a:p>
            <a:pPr algn="l">
              <a:lnSpc>
                <a:spcPct val="90000"/>
              </a:lnSpc>
            </a:pPr>
            <a:r>
              <a:rPr lang="en-US" sz="2400" kern="1200">
                <a:solidFill>
                  <a:srgbClr val="FFFFFF"/>
                </a:solidFill>
                <a:latin typeface="+mj-lt"/>
                <a:ea typeface="+mj-ea"/>
                <a:cs typeface="+mj-cs"/>
              </a:rPr>
              <a:t>MORTALIDADE</a:t>
            </a:r>
          </a:p>
        </p:txBody>
      </p:sp>
      <p:pic>
        <p:nvPicPr>
          <p:cNvPr id="14338"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5949" y="1493871"/>
            <a:ext cx="5510653" cy="38712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08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latin typeface="Arial" panose="020B0604020202020204" pitchFamily="34" charset="0"/>
                <a:cs typeface="Arial" panose="020B0604020202020204" pitchFamily="34" charset="0"/>
              </a:rPr>
              <a:t>CLASSE FUNCIONAL X GRAVIDADE</a:t>
            </a:r>
          </a:p>
        </p:txBody>
      </p:sp>
      <p:sp>
        <p:nvSpPr>
          <p:cNvPr id="3" name="Espaço Reservado para Conteúdo 2"/>
          <p:cNvSpPr>
            <a:spLocks noGrp="1"/>
          </p:cNvSpPr>
          <p:nvPr>
            <p:ph idx="1"/>
          </p:nvPr>
        </p:nvSpPr>
        <p:spPr/>
        <p:txBody>
          <a:bodyPr/>
          <a:lstStyle/>
          <a:p>
            <a:endParaRPr lang="pt-BR"/>
          </a:p>
        </p:txBody>
      </p:sp>
      <p:grpSp>
        <p:nvGrpSpPr>
          <p:cNvPr id="4" name="Group 4"/>
          <p:cNvGrpSpPr>
            <a:grpSpLocks/>
          </p:cNvGrpSpPr>
          <p:nvPr/>
        </p:nvGrpSpPr>
        <p:grpSpPr bwMode="auto">
          <a:xfrm>
            <a:off x="0" y="1417638"/>
            <a:ext cx="9144000" cy="4747724"/>
            <a:chOff x="291" y="804"/>
            <a:chExt cx="5549" cy="3339"/>
          </a:xfrm>
        </p:grpSpPr>
        <p:pic>
          <p:nvPicPr>
            <p:cNvPr id="5" name="Picture 5" descr="Pavanello 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 y="804"/>
              <a:ext cx="5549" cy="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2639" y="1411"/>
              <a:ext cx="94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it-IT" altLang="pt-BR" i="1">
                  <a:solidFill>
                    <a:srgbClr val="B9261D"/>
                  </a:solidFill>
                  <a:latin typeface="Arial" charset="0"/>
                </a:rPr>
                <a:t>SOBREVIDA</a:t>
              </a:r>
            </a:p>
          </p:txBody>
        </p:sp>
        <p:sp>
          <p:nvSpPr>
            <p:cNvPr id="7" name="Rectangle 7"/>
            <p:cNvSpPr>
              <a:spLocks noChangeArrowheads="1"/>
            </p:cNvSpPr>
            <p:nvPr/>
          </p:nvSpPr>
          <p:spPr bwMode="auto">
            <a:xfrm>
              <a:off x="2639" y="2784"/>
              <a:ext cx="137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it-IT" altLang="pt-BR" i="1">
                  <a:solidFill>
                    <a:srgbClr val="FEAD36"/>
                  </a:solidFill>
                  <a:latin typeface="Arial" charset="0"/>
                </a:rPr>
                <a:t>HOSPITALIZAÇÕES</a:t>
              </a:r>
              <a:endParaRPr lang="it-IT" altLang="pt-BR">
                <a:solidFill>
                  <a:srgbClr val="FEAD36"/>
                </a:solidFill>
                <a:latin typeface="Arial" charset="0"/>
              </a:endParaRPr>
            </a:p>
          </p:txBody>
        </p:sp>
      </p:grpSp>
      <p:sp>
        <p:nvSpPr>
          <p:cNvPr id="8" name="CaixaDeTexto 7"/>
          <p:cNvSpPr txBox="1"/>
          <p:nvPr/>
        </p:nvSpPr>
        <p:spPr>
          <a:xfrm>
            <a:off x="899592" y="6309320"/>
            <a:ext cx="7344816" cy="517065"/>
          </a:xfrm>
          <a:prstGeom prst="rect">
            <a:avLst/>
          </a:prstGeom>
          <a:noFill/>
        </p:spPr>
        <p:txBody>
          <a:bodyPr wrap="square" rtlCol="0">
            <a:spAutoFit/>
          </a:bodyPr>
          <a:lstStyle/>
          <a:p>
            <a:pPr marL="179388" indent="-179388" algn="ctr" eaLnBrk="0" hangingPunct="0">
              <a:spcAft>
                <a:spcPct val="30000"/>
              </a:spcAft>
              <a:defRPr/>
            </a:pPr>
            <a:r>
              <a:rPr lang="en-US" sz="1200" b="1" dirty="0">
                <a:solidFill>
                  <a:srgbClr val="CCFF33"/>
                </a:solidFill>
                <a:effectLst>
                  <a:outerShdw blurRad="38100" dist="38100" dir="2700000" algn="tl">
                    <a:srgbClr val="000000"/>
                  </a:outerShdw>
                </a:effectLst>
                <a:latin typeface="Arial" panose="020B0604020202020204" pitchFamily="34" charset="0"/>
                <a:cs typeface="Arial" panose="020B0604020202020204" pitchFamily="34" charset="0"/>
              </a:rPr>
              <a:t>World Health Statistics, World Health Organization, 1999.</a:t>
            </a:r>
          </a:p>
          <a:p>
            <a:pPr marL="179388" indent="-179388" algn="ctr" eaLnBrk="0" hangingPunct="0">
              <a:spcAft>
                <a:spcPct val="30000"/>
              </a:spcAft>
              <a:defRPr/>
            </a:pPr>
            <a:r>
              <a:rPr lang="en-US" sz="1200" b="1" dirty="0">
                <a:solidFill>
                  <a:srgbClr val="CCFF33"/>
                </a:solidFill>
                <a:effectLst>
                  <a:outerShdw blurRad="38100" dist="38100" dir="2700000" algn="tl">
                    <a:srgbClr val="000000"/>
                  </a:outerShdw>
                </a:effectLst>
                <a:latin typeface="Arial" panose="020B0604020202020204" pitchFamily="34" charset="0"/>
                <a:cs typeface="Arial" panose="020B0604020202020204" pitchFamily="34" charset="0"/>
              </a:rPr>
              <a:t> American Heart Association, 2002 Heart and Stroke Statistical Update.</a:t>
            </a:r>
            <a:endParaRPr lang="en-US" sz="1200" b="1" baseline="30000" dirty="0">
              <a:solidFill>
                <a:srgbClr val="CCFF33"/>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204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CURVA DE SOBREVIDA PÓS TRANSPLANTE</a:t>
            </a:r>
          </a:p>
        </p:txBody>
      </p:sp>
      <p:pic>
        <p:nvPicPr>
          <p:cNvPr id="7" name="Picture 4" descr="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1931" y="1675227"/>
            <a:ext cx="6040136" cy="4394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730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18418DF-59C9-47B3-8F64-C92FF3EF291F}"/>
              </a:ext>
            </a:extLst>
          </p:cNvPr>
          <p:cNvSpPr>
            <a:spLocks noGrp="1"/>
          </p:cNvSpPr>
          <p:nvPr>
            <p:ph type="title"/>
          </p:nvPr>
        </p:nvSpPr>
        <p:spPr>
          <a:xfrm>
            <a:off x="622335" y="2745736"/>
            <a:ext cx="2774103" cy="1366528"/>
          </a:xfrm>
          <a:solidFill>
            <a:srgbClr val="FFFFFF"/>
          </a:solidFill>
          <a:ln w="25400" cap="sq">
            <a:solidFill>
              <a:srgbClr val="404040"/>
            </a:solidFill>
            <a:miter lim="800000"/>
          </a:ln>
        </p:spPr>
        <p:txBody>
          <a:bodyPr>
            <a:normAutofit/>
          </a:bodyPr>
          <a:lstStyle/>
          <a:p>
            <a:r>
              <a:rPr lang="pt-BR" sz="2800">
                <a:solidFill>
                  <a:srgbClr val="262626"/>
                </a:solidFill>
                <a:latin typeface="Arial" panose="020B0604020202020204" pitchFamily="34" charset="0"/>
                <a:cs typeface="Arial" panose="020B0604020202020204" pitchFamily="34" charset="0"/>
              </a:rPr>
              <a:t>POPULAÇÃO DE RISCO</a:t>
            </a:r>
          </a:p>
        </p:txBody>
      </p:sp>
      <p:sp>
        <p:nvSpPr>
          <p:cNvPr id="3" name="Espaço Reservado para Conteúdo 2">
            <a:extLst>
              <a:ext uri="{FF2B5EF4-FFF2-40B4-BE49-F238E27FC236}">
                <a16:creationId xmlns:a16="http://schemas.microsoft.com/office/drawing/2014/main" id="{28C4EE51-6799-4278-BACD-24DB1CBCCACD}"/>
              </a:ext>
            </a:extLst>
          </p:cNvPr>
          <p:cNvSpPr>
            <a:spLocks noGrp="1"/>
          </p:cNvSpPr>
          <p:nvPr>
            <p:ph idx="1"/>
          </p:nvPr>
        </p:nvSpPr>
        <p:spPr>
          <a:xfrm>
            <a:off x="4536886" y="802638"/>
            <a:ext cx="4056522" cy="5252722"/>
          </a:xfrm>
        </p:spPr>
        <p:txBody>
          <a:bodyPr anchor="ctr">
            <a:normAutofit/>
          </a:bodyPr>
          <a:lstStyle/>
          <a:p>
            <a:r>
              <a:rPr lang="pt-BR" sz="2100">
                <a:latin typeface="Arial" panose="020B0604020202020204" pitchFamily="34" charset="0"/>
                <a:cs typeface="Arial" panose="020B0604020202020204" pitchFamily="34" charset="0"/>
              </a:rPr>
              <a:t>Portadores de DAC, especialmente pós IAM</a:t>
            </a:r>
          </a:p>
          <a:p>
            <a:r>
              <a:rPr lang="pt-BR" sz="2100">
                <a:latin typeface="Arial" panose="020B0604020202020204" pitchFamily="34" charset="0"/>
                <a:cs typeface="Arial" panose="020B0604020202020204" pitchFamily="34" charset="0"/>
              </a:rPr>
              <a:t>Idosos</a:t>
            </a:r>
          </a:p>
          <a:p>
            <a:r>
              <a:rPr lang="pt-BR" sz="2100">
                <a:latin typeface="Arial" panose="020B0604020202020204" pitchFamily="34" charset="0"/>
                <a:cs typeface="Arial" panose="020B0604020202020204" pitchFamily="34" charset="0"/>
              </a:rPr>
              <a:t>Obesos</a:t>
            </a:r>
          </a:p>
          <a:p>
            <a:r>
              <a:rPr lang="pt-BR" sz="2100">
                <a:latin typeface="Arial" panose="020B0604020202020204" pitchFamily="34" charset="0"/>
                <a:cs typeface="Arial" panose="020B0604020202020204" pitchFamily="34" charset="0"/>
              </a:rPr>
              <a:t>Diabéticos</a:t>
            </a:r>
          </a:p>
          <a:p>
            <a:r>
              <a:rPr lang="pt-BR" sz="2100">
                <a:latin typeface="Arial" panose="020B0604020202020204" pitchFamily="34" charset="0"/>
                <a:cs typeface="Arial" panose="020B0604020202020204" pitchFamily="34" charset="0"/>
              </a:rPr>
              <a:t>Hipertensos</a:t>
            </a:r>
          </a:p>
        </p:txBody>
      </p:sp>
    </p:spTree>
    <p:extLst>
      <p:ext uri="{BB962C8B-B14F-4D97-AF65-F5344CB8AC3E}">
        <p14:creationId xmlns:p14="http://schemas.microsoft.com/office/powerpoint/2010/main" val="268087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a:extLst>
              <a:ext uri="{FF2B5EF4-FFF2-40B4-BE49-F238E27FC236}">
                <a16:creationId xmlns:a16="http://schemas.microsoft.com/office/drawing/2014/main" id="{48DB3D0D-EAE6-4D6A-B236-7873FF8234B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200" kern="1200" dirty="0">
                <a:solidFill>
                  <a:schemeClr val="bg1"/>
                </a:solidFill>
                <a:latin typeface="+mj-lt"/>
                <a:ea typeface="+mj-ea"/>
                <a:cs typeface="+mj-cs"/>
              </a:rPr>
              <a:t>I REGISTRO BRASILEIRO DE INSUF. CARDÍACA</a:t>
            </a:r>
            <a:br>
              <a:rPr lang="en-US" sz="2200" kern="1200" dirty="0">
                <a:solidFill>
                  <a:schemeClr val="bg1"/>
                </a:solidFill>
                <a:latin typeface="+mj-lt"/>
                <a:ea typeface="+mj-ea"/>
                <a:cs typeface="+mj-cs"/>
              </a:rPr>
            </a:br>
            <a:r>
              <a:rPr lang="en-US" sz="2200" kern="1200" dirty="0">
                <a:solidFill>
                  <a:schemeClr val="bg1"/>
                </a:solidFill>
                <a:latin typeface="+mj-lt"/>
                <a:ea typeface="+mj-ea"/>
                <a:cs typeface="+mj-cs"/>
              </a:rPr>
              <a:t>ETIOLOGIA</a:t>
            </a:r>
          </a:p>
        </p:txBody>
      </p:sp>
      <p:pic>
        <p:nvPicPr>
          <p:cNvPr id="7" name="Imagem 1">
            <a:extLst>
              <a:ext uri="{FF2B5EF4-FFF2-40B4-BE49-F238E27FC236}">
                <a16:creationId xmlns:a16="http://schemas.microsoft.com/office/drawing/2014/main" id="{88DC79C0-3E4D-4C5F-83CB-DA23382E9FE5}"/>
              </a:ext>
            </a:extLst>
          </p:cNvPr>
          <p:cNvPicPr>
            <a:picLocks noGrp="1" noChangeAspect="1"/>
          </p:cNvPicPr>
          <p:nvPr>
            <p:ph idx="1"/>
          </p:nvPr>
        </p:nvPicPr>
        <p:blipFill>
          <a:blip r:embed="rId2"/>
          <a:stretch>
            <a:fillRect/>
          </a:stretch>
        </p:blipFill>
        <p:spPr>
          <a:xfrm>
            <a:off x="706945" y="1675227"/>
            <a:ext cx="7730108" cy="4394199"/>
          </a:xfrm>
          <a:prstGeom prst="rect">
            <a:avLst/>
          </a:prstGeom>
        </p:spPr>
      </p:pic>
    </p:spTree>
    <p:extLst>
      <p:ext uri="{BB962C8B-B14F-4D97-AF65-F5344CB8AC3E}">
        <p14:creationId xmlns:p14="http://schemas.microsoft.com/office/powerpoint/2010/main" val="3338618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ltLang="pt-BR" sz="3200" dirty="0">
                <a:latin typeface="Arial" panose="020B0604020202020204" pitchFamily="34" charset="0"/>
                <a:cs typeface="Arial" panose="020B0604020202020204" pitchFamily="34" charset="0"/>
              </a:rPr>
              <a:t>PRINCIPAIS CAUSAS</a:t>
            </a:r>
          </a:p>
        </p:txBody>
      </p:sp>
      <p:sp>
        <p:nvSpPr>
          <p:cNvPr id="7171" name="Rectangle 2"/>
          <p:cNvSpPr>
            <a:spLocks noGrp="1" noChangeArrowheads="1"/>
          </p:cNvSpPr>
          <p:nvPr>
            <p:ph idx="1"/>
          </p:nvPr>
        </p:nvSpPr>
        <p:spPr/>
        <p:txBody>
          <a:bodyPr/>
          <a:lstStyle/>
          <a:p>
            <a:pPr marL="0" indent="0" algn="just" eaLnBrk="1" hangingPunct="1">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ltLang="pt-BR" sz="2400" dirty="0">
                <a:latin typeface="Arial" panose="020B0604020202020204" pitchFamily="34" charset="0"/>
                <a:cs typeface="Arial" panose="020B0604020202020204" pitchFamily="34" charset="0"/>
              </a:rPr>
              <a:t>	Doenças que podem alterar a contractilidade do coração. A causa mais frequente é a doença aterosclerótica do coração</a:t>
            </a:r>
            <a:r>
              <a:rPr lang="pt-BR" altLang="pt-BR" dirty="0"/>
              <a:t>.</a:t>
            </a:r>
          </a:p>
        </p:txBody>
      </p:sp>
    </p:spTree>
    <p:extLst>
      <p:ext uri="{BB962C8B-B14F-4D97-AF65-F5344CB8AC3E}">
        <p14:creationId xmlns:p14="http://schemas.microsoft.com/office/powerpoint/2010/main" val="2790929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body" idx="1"/>
          </p:nvPr>
        </p:nvSpPr>
        <p:spPr>
          <a:xfrm>
            <a:off x="457200" y="1600200"/>
            <a:ext cx="8229600" cy="4525963"/>
          </a:xfrm>
        </p:spPr>
        <p:txBody>
          <a:bodyPr>
            <a:normAutofit/>
          </a:bodyPr>
          <a:lstStyle/>
          <a:p>
            <a:pPr marL="0" indent="0" algn="just" eaLnBrk="1" hangingPunct="1">
              <a:spcBef>
                <a:spcPts val="700"/>
              </a:spcBef>
              <a:buClr>
                <a:srgbClr val="FFFFFF"/>
              </a:buClr>
              <a:buNone/>
            </a:pPr>
            <a:r>
              <a:rPr lang="pt-BR" altLang="pt-BR" sz="2400" dirty="0">
                <a:latin typeface="Arial" panose="020B0604020202020204" pitchFamily="34" charset="0"/>
                <a:cs typeface="Arial" panose="020B0604020202020204" pitchFamily="34" charset="0"/>
              </a:rPr>
              <a:t>	Doenças que exigem um esforço maior do músculo cardíaco. É o que ocorre na hipertensão arterial ou na estenose (estreitamento) da válvula aórtica que, com o tempo, podem levar à Insuficiência Cardíaca Congestiva do ventrículo esquerdo. Doenças pulmonares como o enfisema podem aumentar a resistência para a parte direita do coração e eventualmente levar à Insuficiência Cardíaca Congestiva do ventrículo direito.</a:t>
            </a:r>
          </a:p>
        </p:txBody>
      </p:sp>
    </p:spTree>
    <p:extLst>
      <p:ext uri="{BB962C8B-B14F-4D97-AF65-F5344CB8AC3E}">
        <p14:creationId xmlns:p14="http://schemas.microsoft.com/office/powerpoint/2010/main" val="59707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body" idx="1"/>
          </p:nvPr>
        </p:nvSpPr>
        <p:spPr>
          <a:xfrm>
            <a:off x="457200" y="1600200"/>
            <a:ext cx="8229600" cy="4525963"/>
          </a:xfrm>
        </p:spPr>
        <p:txBody>
          <a:bodyPr>
            <a:normAutofit/>
          </a:bodyPr>
          <a:lstStyle/>
          <a:p>
            <a:pPr marL="0" indent="0" algn="just" eaLnBrk="1" hangingPunct="1">
              <a:spcBef>
                <a:spcPts val="700"/>
              </a:spcBef>
              <a:buClr>
                <a:srgbClr val="FFFFFF"/>
              </a:buClr>
              <a:buNone/>
            </a:pPr>
            <a:r>
              <a:rPr lang="pt-BR" altLang="pt-BR" sz="2400" dirty="0">
                <a:latin typeface="Arial" panose="020B0604020202020204" pitchFamily="34" charset="0"/>
                <a:cs typeface="Arial" panose="020B0604020202020204" pitchFamily="34" charset="0"/>
              </a:rPr>
              <a:t>	Doenças que podem fazer com que uma quantidade maior de sangue retorne ao coração, como o hipertireoidismo, a anemia severa e as doenças congênitas do coração. A insuficiência de válvulas (quando não fecham bem) pode fazer com que uma quantidade de sangue maior reflua para dentro das cavidades e o coração poderá descompensar por ser incapaz de bombear o excesso de oferta. </a:t>
            </a:r>
          </a:p>
        </p:txBody>
      </p:sp>
    </p:spTree>
    <p:extLst>
      <p:ext uri="{BB962C8B-B14F-4D97-AF65-F5344CB8AC3E}">
        <p14:creationId xmlns:p14="http://schemas.microsoft.com/office/powerpoint/2010/main" val="760904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1356</Words>
  <Application>Microsoft Office PowerPoint</Application>
  <PresentationFormat>Apresentação na tela (4:3)</PresentationFormat>
  <Paragraphs>232</Paragraphs>
  <Slides>46</Slides>
  <Notes>9</Notes>
  <HiddenSlides>0</HiddenSlides>
  <MMClips>3</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46</vt:i4>
      </vt:variant>
    </vt:vector>
  </HeadingPairs>
  <TitlesOfParts>
    <vt:vector size="54" baseType="lpstr">
      <vt:lpstr>Arial</vt:lpstr>
      <vt:lpstr>Arial Unicode MS</vt:lpstr>
      <vt:lpstr>Calibri</vt:lpstr>
      <vt:lpstr>Symbol</vt:lpstr>
      <vt:lpstr>Times</vt:lpstr>
      <vt:lpstr>Times New Roman</vt:lpstr>
      <vt:lpstr>Wingdings</vt:lpstr>
      <vt:lpstr>Tema do Office</vt:lpstr>
      <vt:lpstr>INSUFICIÊNCIA CARDÍACA</vt:lpstr>
      <vt:lpstr>DEFINIÇÃO</vt:lpstr>
      <vt:lpstr>DEFINIÇÃO</vt:lpstr>
      <vt:lpstr>EPIDEMIOLOGIA</vt:lpstr>
      <vt:lpstr>POPULAÇÃO DE RISCO</vt:lpstr>
      <vt:lpstr>I REGISTRO BRASILEIRO DE INSUF. CARDÍACA ETIOLOGIA</vt:lpstr>
      <vt:lpstr>PRINCIPAIS CAUSAS</vt:lpstr>
      <vt:lpstr>Apresentação do PowerPoint</vt:lpstr>
      <vt:lpstr>Apresentação do PowerPoint</vt:lpstr>
      <vt:lpstr>PRINCIPAIS CAUSAS</vt:lpstr>
      <vt:lpstr>ETIOPATOGÊNIA</vt:lpstr>
      <vt:lpstr>MIOCARDIOPATIAS</vt:lpstr>
      <vt:lpstr>PRÉ-CARGA</vt:lpstr>
      <vt:lpstr>PÓS-CARGA</vt:lpstr>
      <vt:lpstr>DÉBITO CARDÍACO</vt:lpstr>
      <vt:lpstr>FRAÇÃO DE EJEÇÃO</vt:lpstr>
      <vt:lpstr>FRAÇÃO DE EJEÇÃO EXEMPLO DE CÁLCULO</vt:lpstr>
      <vt:lpstr>CALCULO DA FRAÇÃO DE EJEÇÃO</vt:lpstr>
      <vt:lpstr>FISIOPATOLOGIA</vt:lpstr>
      <vt:lpstr>ATIVAÇÃO DO SISTEMA NERVOSO SIMPÁTICO </vt:lpstr>
      <vt:lpstr>ATIVAÇÃO DO SISTEMA RENINA-ANGIOTENSINA-ALDOSTERONA</vt:lpstr>
      <vt:lpstr>SINTOMAS – DISFUNÇÃO DO VE</vt:lpstr>
      <vt:lpstr>Apresentação do PowerPoint</vt:lpstr>
      <vt:lpstr>Apresentação do PowerPoint</vt:lpstr>
      <vt:lpstr>Apresentação do PowerPoint</vt:lpstr>
      <vt:lpstr>Apresentação do PowerPoint</vt:lpstr>
      <vt:lpstr>Apresentação do PowerPoint</vt:lpstr>
      <vt:lpstr>Apresentação do PowerPoint</vt:lpstr>
      <vt:lpstr>ECOCARDIOGRAMA</vt:lpstr>
      <vt:lpstr>Apresentação do PowerPoint</vt:lpstr>
      <vt:lpstr>SISTEMA RENINA ANGIOTENSINA</vt:lpstr>
      <vt:lpstr>PROGRESSÃO DA DOENÇA CARDIOVASCULAR</vt:lpstr>
      <vt:lpstr>INSUFICIÊNCIA CARDÍACA SISTÓLICA</vt:lpstr>
      <vt:lpstr>INSUFICIÊNCIA CARDÍACA DIASTÓLICA</vt:lpstr>
      <vt:lpstr>Apresentação do PowerPoint</vt:lpstr>
      <vt:lpstr>OBJETIVOS PRINCIPAIS DO TRATAMENTO</vt:lpstr>
      <vt:lpstr>TRATAMENTO NÃO FARMACOLÓGICO</vt:lpstr>
      <vt:lpstr>Apresentação do PowerPoint</vt:lpstr>
      <vt:lpstr>TRANSPLANTE CARDÍACO NO MUNDO</vt:lpstr>
      <vt:lpstr>CORAÇÕES ARTIFICIAIS</vt:lpstr>
      <vt:lpstr>INSUF. CARDÍACA E MORTE SÚBITA</vt:lpstr>
      <vt:lpstr>MARCAPASSO BIVENTRICULAR</vt:lpstr>
      <vt:lpstr>CDI – CARDIODESFIBRILADOR IMPLANTÁVEL</vt:lpstr>
      <vt:lpstr>MORTALIDADE</vt:lpstr>
      <vt:lpstr>CLASSE FUNCIONAL X GRAVIDADE</vt:lpstr>
      <vt:lpstr>CURVA DE SOBREVIDA PÓS TRANSPLANTE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INSUFICIÊNCIA CARDÍACA</dc:title>
  <dc:creator>FELIPE</dc:creator>
  <cp:lastModifiedBy>FELIPE</cp:lastModifiedBy>
  <cp:revision>2</cp:revision>
  <dcterms:created xsi:type="dcterms:W3CDTF">2018-07-28T16:20:46Z</dcterms:created>
  <dcterms:modified xsi:type="dcterms:W3CDTF">2018-07-28T16:34:53Z</dcterms:modified>
</cp:coreProperties>
</file>