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70" r:id="rId5"/>
    <p:sldId id="325" r:id="rId6"/>
    <p:sldId id="316" r:id="rId7"/>
    <p:sldId id="326" r:id="rId8"/>
    <p:sldId id="299" r:id="rId9"/>
    <p:sldId id="327" r:id="rId10"/>
    <p:sldId id="309" r:id="rId11"/>
    <p:sldId id="336" r:id="rId12"/>
    <p:sldId id="318" r:id="rId13"/>
    <p:sldId id="330" r:id="rId14"/>
    <p:sldId id="334" r:id="rId15"/>
    <p:sldId id="332" r:id="rId16"/>
    <p:sldId id="342" r:id="rId17"/>
    <p:sldId id="333" r:id="rId18"/>
    <p:sldId id="340" r:id="rId19"/>
    <p:sldId id="331" r:id="rId20"/>
    <p:sldId id="335" r:id="rId21"/>
    <p:sldId id="321" r:id="rId22"/>
    <p:sldId id="319" r:id="rId23"/>
    <p:sldId id="314" r:id="rId24"/>
    <p:sldId id="329" r:id="rId25"/>
    <p:sldId id="298" r:id="rId26"/>
    <p:sldId id="338" r:id="rId27"/>
    <p:sldId id="320" r:id="rId28"/>
    <p:sldId id="295" r:id="rId29"/>
    <p:sldId id="283" r:id="rId3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5DC364-CD23-41C0-8A3D-1CA0C94D6392}" type="datetimeFigureOut">
              <a:rPr lang="pt-BR" smtClean="0"/>
              <a:t>29/07/2018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ED7FE3-2946-44B0-866F-D1924F8206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8796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itchFamily="-112" charset="-128"/>
            </a:endParaRPr>
          </a:p>
        </p:txBody>
      </p:sp>
      <p:sp>
        <p:nvSpPr>
          <p:cNvPr id="204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12" charset="0"/>
                <a:ea typeface="ＭＳ Ｐゴシック" pitchFamily="-112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12" charset="0"/>
                <a:ea typeface="ＭＳ Ｐゴシック" pitchFamily="-112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12" charset="0"/>
                <a:ea typeface="ＭＳ Ｐゴシック" pitchFamily="-112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12" charset="0"/>
                <a:ea typeface="ＭＳ Ｐゴシック" pitchFamily="-112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12" charset="0"/>
                <a:ea typeface="ＭＳ Ｐゴシック" pitchFamily="-112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-112" charset="0"/>
                <a:ea typeface="ＭＳ Ｐゴシック" pitchFamily="-112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-112" charset="0"/>
                <a:ea typeface="ＭＳ Ｐゴシック" pitchFamily="-112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-112" charset="0"/>
                <a:ea typeface="ＭＳ Ｐゴシック" pitchFamily="-112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-112" charset="0"/>
                <a:ea typeface="ＭＳ Ｐゴシック" pitchFamily="-112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E900AEA6-BC7F-4A0A-9B47-6EC8D459445D}" type="slidenum">
              <a:rPr lang="en-US" altLang="en-US" smtClean="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26</a:t>
            </a:fld>
            <a:endParaRPr lang="en-US" alt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B4067-327D-4336-A2AF-16F73E98EB4D}" type="datetimeFigureOut">
              <a:rPr lang="pt-BR" smtClean="0"/>
              <a:t>29/07/2018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3C4DB-093D-4A69-BAC2-3922E4C45C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334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B4067-327D-4336-A2AF-16F73E98EB4D}" type="datetimeFigureOut">
              <a:rPr lang="pt-BR" smtClean="0"/>
              <a:t>29/07/2018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3C4DB-093D-4A69-BAC2-3922E4C45C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0947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B4067-327D-4336-A2AF-16F73E98EB4D}" type="datetimeFigureOut">
              <a:rPr lang="pt-BR" smtClean="0"/>
              <a:t>29/07/2018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3C4DB-093D-4A69-BAC2-3922E4C45C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5385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B4067-327D-4336-A2AF-16F73E98EB4D}" type="datetimeFigureOut">
              <a:rPr lang="pt-BR" smtClean="0"/>
              <a:t>29/07/2018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3C4DB-093D-4A69-BAC2-3922E4C45C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9455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B4067-327D-4336-A2AF-16F73E98EB4D}" type="datetimeFigureOut">
              <a:rPr lang="pt-BR" smtClean="0"/>
              <a:t>29/07/2018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3C4DB-093D-4A69-BAC2-3922E4C45C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9612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B4067-327D-4336-A2AF-16F73E98EB4D}" type="datetimeFigureOut">
              <a:rPr lang="pt-BR" smtClean="0"/>
              <a:t>29/07/2018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3C4DB-093D-4A69-BAC2-3922E4C45C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7799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B4067-327D-4336-A2AF-16F73E98EB4D}" type="datetimeFigureOut">
              <a:rPr lang="pt-BR" smtClean="0"/>
              <a:t>29/07/2018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3C4DB-093D-4A69-BAC2-3922E4C45C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3481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B4067-327D-4336-A2AF-16F73E98EB4D}" type="datetimeFigureOut">
              <a:rPr lang="pt-BR" smtClean="0"/>
              <a:t>29/07/2018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3C4DB-093D-4A69-BAC2-3922E4C45C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1656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B4067-327D-4336-A2AF-16F73E98EB4D}" type="datetimeFigureOut">
              <a:rPr lang="pt-BR" smtClean="0"/>
              <a:t>29/07/2018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3C4DB-093D-4A69-BAC2-3922E4C45C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9617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B4067-327D-4336-A2AF-16F73E98EB4D}" type="datetimeFigureOut">
              <a:rPr lang="pt-BR" smtClean="0"/>
              <a:t>29/07/2018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3C4DB-093D-4A69-BAC2-3922E4C45C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6947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B4067-327D-4336-A2AF-16F73E98EB4D}" type="datetimeFigureOut">
              <a:rPr lang="pt-BR" smtClean="0"/>
              <a:t>29/07/2018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3C4DB-093D-4A69-BAC2-3922E4C45C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7714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B4067-327D-4336-A2AF-16F73E98EB4D}" type="datetimeFigureOut">
              <a:rPr lang="pt-BR" smtClean="0"/>
              <a:t>29/07/2018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3C4DB-093D-4A69-BAC2-3922E4C45C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36170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b="1" dirty="0">
                <a:solidFill>
                  <a:srgbClr val="FFFF00"/>
                </a:solidFill>
              </a:rPr>
              <a:t>MORTE SÚBITA NO ESPORTE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A1E31680-BE0C-4771-BACC-53202C7B92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7374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MIOCARDITE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BR" sz="2400" dirty="0">
                <a:latin typeface="Arial" pitchFamily="34" charset="0"/>
                <a:cs typeface="Arial" pitchFamily="34" charset="0"/>
              </a:rPr>
              <a:t>Os atletas deverão ser retirados de todos os esportes competitivos </a:t>
            </a:r>
          </a:p>
          <a:p>
            <a:pPr algn="just"/>
            <a:endParaRPr lang="pt-BR" sz="24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400" dirty="0">
                <a:latin typeface="Arial" pitchFamily="34" charset="0"/>
                <a:cs typeface="Arial" pitchFamily="34" charset="0"/>
              </a:rPr>
              <a:t>Período de convalescença por pelo menos seis meses</a:t>
            </a:r>
          </a:p>
          <a:p>
            <a:pPr algn="just"/>
            <a:endParaRPr lang="pt-BR" sz="24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400" dirty="0">
                <a:latin typeface="Arial" pitchFamily="34" charset="0"/>
                <a:cs typeface="Arial" pitchFamily="34" charset="0"/>
              </a:rPr>
              <a:t>Após este períodos deverão ser reavaliados</a:t>
            </a:r>
          </a:p>
          <a:p>
            <a:pPr algn="just"/>
            <a:endParaRPr lang="pt-BR" sz="24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400" dirty="0">
                <a:latin typeface="Arial" pitchFamily="34" charset="0"/>
                <a:cs typeface="Arial" pitchFamily="34" charset="0"/>
              </a:rPr>
              <a:t>Liberados se: </a:t>
            </a:r>
            <a:r>
              <a:rPr lang="pt-BR" sz="2400" dirty="0" err="1">
                <a:latin typeface="Arial" pitchFamily="34" charset="0"/>
                <a:cs typeface="Arial" pitchFamily="34" charset="0"/>
              </a:rPr>
              <a:t>Ecocardiograma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 com função e dimensões de VE normais; ECG normalizado; Ausência de arritmias em repouso e esforço.</a:t>
            </a:r>
          </a:p>
        </p:txBody>
      </p:sp>
    </p:spTree>
    <p:extLst>
      <p:ext uri="{BB962C8B-B14F-4D97-AF65-F5344CB8AC3E}">
        <p14:creationId xmlns:p14="http://schemas.microsoft.com/office/powerpoint/2010/main" val="2731808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salx.veja.abril.com.br/2014/08/10/0353/pe6Cx/esporte-futebol-maradona-copa-94-doping-20140529-004-original.jpeg?14024619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486"/>
            <a:ext cx="5256584" cy="334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Computador\Pictures\doping-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30" y="2708921"/>
            <a:ext cx="9157130" cy="414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Computador\Pictures\cocaine-heroi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-15308"/>
            <a:ext cx="4067944" cy="272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625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DOPING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dirty="0">
                <a:latin typeface="Arial" pitchFamily="34" charset="0"/>
                <a:cs typeface="Arial" pitchFamily="34" charset="0"/>
              </a:rPr>
              <a:t>Esteroides anabolizantes - Efeito direto em hipertrofia e fibrose miocárdica e efeito indireto em HAS, arritmia e infarto</a:t>
            </a:r>
          </a:p>
          <a:p>
            <a:endParaRPr lang="pt-BR" sz="2400" dirty="0">
              <a:latin typeface="Arial" pitchFamily="34" charset="0"/>
              <a:cs typeface="Arial" pitchFamily="34" charset="0"/>
            </a:endParaRPr>
          </a:p>
          <a:p>
            <a:r>
              <a:rPr lang="pt-BR" sz="2400" dirty="0">
                <a:latin typeface="Arial" pitchFamily="34" charset="0"/>
                <a:cs typeface="Arial" pitchFamily="34" charset="0"/>
              </a:rPr>
              <a:t>Efedrina – Maradona, copa 1994</a:t>
            </a:r>
          </a:p>
          <a:p>
            <a:endParaRPr lang="pt-BR" sz="2400" dirty="0">
              <a:latin typeface="Arial" pitchFamily="34" charset="0"/>
              <a:cs typeface="Arial" pitchFamily="34" charset="0"/>
            </a:endParaRPr>
          </a:p>
          <a:p>
            <a:r>
              <a:rPr lang="pt-BR" sz="2400" dirty="0">
                <a:latin typeface="Arial" pitchFamily="34" charset="0"/>
                <a:cs typeface="Arial" pitchFamily="34" charset="0"/>
              </a:rPr>
              <a:t>DHEA e GH</a:t>
            </a:r>
          </a:p>
          <a:p>
            <a:endParaRPr lang="pt-BR" sz="2400" dirty="0">
              <a:latin typeface="Arial" pitchFamily="34" charset="0"/>
              <a:cs typeface="Arial" pitchFamily="34" charset="0"/>
            </a:endParaRPr>
          </a:p>
          <a:p>
            <a:r>
              <a:rPr lang="pt-BR" sz="2400" dirty="0">
                <a:latin typeface="Arial" pitchFamily="34" charset="0"/>
                <a:cs typeface="Arial" pitchFamily="34" charset="0"/>
              </a:rPr>
              <a:t>Cocaína</a:t>
            </a:r>
          </a:p>
        </p:txBody>
      </p:sp>
    </p:spTree>
    <p:extLst>
      <p:ext uri="{BB962C8B-B14F-4D97-AF65-F5344CB8AC3E}">
        <p14:creationId xmlns:p14="http://schemas.microsoft.com/office/powerpoint/2010/main" val="3383314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CASOS FAMOSOS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pt-BR" sz="2000" dirty="0">
                <a:latin typeface="Arial" pitchFamily="34" charset="0"/>
                <a:cs typeface="Arial" pitchFamily="34" charset="0"/>
              </a:rPr>
              <a:t>Marc </a:t>
            </a:r>
            <a:r>
              <a:rPr lang="pt-BR" sz="2000" dirty="0" err="1">
                <a:latin typeface="Arial" pitchFamily="34" charset="0"/>
                <a:cs typeface="Arial" pitchFamily="34" charset="0"/>
              </a:rPr>
              <a:t>Vivien</a:t>
            </a:r>
            <a:r>
              <a:rPr lang="pt-B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2000" dirty="0" err="1">
                <a:latin typeface="Arial" pitchFamily="34" charset="0"/>
                <a:cs typeface="Arial" pitchFamily="34" charset="0"/>
              </a:rPr>
              <a:t>Foé</a:t>
            </a:r>
            <a:r>
              <a:rPr lang="pt-BR" sz="2000" dirty="0">
                <a:latin typeface="Arial" pitchFamily="34" charset="0"/>
                <a:cs typeface="Arial" pitchFamily="34" charset="0"/>
              </a:rPr>
              <a:t>, 28 anos</a:t>
            </a:r>
          </a:p>
          <a:p>
            <a:pPr algn="just"/>
            <a:endParaRPr lang="pt-BR" sz="20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000" dirty="0">
                <a:latin typeface="Arial" pitchFamily="34" charset="0"/>
                <a:cs typeface="Arial" pitchFamily="34" charset="0"/>
              </a:rPr>
              <a:t>Camarões </a:t>
            </a:r>
          </a:p>
          <a:p>
            <a:pPr algn="just"/>
            <a:endParaRPr lang="pt-BR" sz="20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000" dirty="0">
                <a:latin typeface="Arial" pitchFamily="34" charset="0"/>
                <a:cs typeface="Arial" pitchFamily="34" charset="0"/>
              </a:rPr>
              <a:t>Morte súbita na copa das confederações em 2003</a:t>
            </a:r>
          </a:p>
          <a:p>
            <a:pPr algn="just"/>
            <a:endParaRPr lang="pt-BR" sz="20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000" dirty="0" err="1">
                <a:latin typeface="Arial" pitchFamily="34" charset="0"/>
                <a:cs typeface="Arial" pitchFamily="34" charset="0"/>
              </a:rPr>
              <a:t>Miocardiopatia</a:t>
            </a:r>
            <a:r>
              <a:rPr lang="pt-BR" sz="2000" dirty="0">
                <a:latin typeface="Arial" pitchFamily="34" charset="0"/>
                <a:cs typeface="Arial" pitchFamily="34" charset="0"/>
              </a:rPr>
              <a:t> hipertrófica</a:t>
            </a:r>
          </a:p>
          <a:p>
            <a:pPr algn="just"/>
            <a:endParaRPr lang="pt-BR" sz="20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000" dirty="0">
                <a:latin typeface="Arial" pitchFamily="34" charset="0"/>
                <a:cs typeface="Arial" pitchFamily="34" charset="0"/>
              </a:rPr>
              <a:t>Após este episódio a FIFA exigiu que todos os estádios fossem equipados com DEA e pessoal treinado</a:t>
            </a:r>
            <a:endParaRPr lang="pt-BR" sz="2000" dirty="0"/>
          </a:p>
        </p:txBody>
      </p:sp>
      <p:pic>
        <p:nvPicPr>
          <p:cNvPr id="6146" name="Picture 2" descr="C:\Users\Computador\Pictures\MARCK FOE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175" y="1624806"/>
            <a:ext cx="2914650" cy="447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058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CASOS FAMOSOS</a:t>
            </a:r>
            <a:endParaRPr lang="pt-BR" sz="3200" dirty="0"/>
          </a:p>
        </p:txBody>
      </p:sp>
      <p:sp>
        <p:nvSpPr>
          <p:cNvPr id="7" name="Espaço Reservado para Conteúdo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/>
            <a:r>
              <a:rPr lang="pt-BR" sz="2000" dirty="0">
                <a:latin typeface="Arial" pitchFamily="34" charset="0"/>
                <a:cs typeface="Arial" pitchFamily="34" charset="0"/>
              </a:rPr>
              <a:t>Serginho, 30 anos</a:t>
            </a:r>
          </a:p>
          <a:p>
            <a:pPr algn="just"/>
            <a:endParaRPr lang="pt-BR" sz="20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000" dirty="0">
                <a:latin typeface="Arial" pitchFamily="34" charset="0"/>
                <a:cs typeface="Arial" pitchFamily="34" charset="0"/>
              </a:rPr>
              <a:t>São Caetano, Brasil</a:t>
            </a:r>
          </a:p>
          <a:p>
            <a:pPr algn="just"/>
            <a:endParaRPr lang="pt-BR" sz="20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000" dirty="0">
                <a:latin typeface="Arial" pitchFamily="34" charset="0"/>
                <a:cs typeface="Arial" pitchFamily="34" charset="0"/>
              </a:rPr>
              <a:t>Morte súbita em 2004</a:t>
            </a:r>
          </a:p>
          <a:p>
            <a:pPr algn="just"/>
            <a:endParaRPr lang="pt-BR" sz="20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000" dirty="0" err="1">
                <a:latin typeface="Arial" pitchFamily="34" charset="0"/>
                <a:cs typeface="Arial" pitchFamily="34" charset="0"/>
              </a:rPr>
              <a:t>Miocardiopatia</a:t>
            </a:r>
            <a:r>
              <a:rPr lang="pt-BR" sz="2000" dirty="0">
                <a:latin typeface="Arial" pitchFamily="34" charset="0"/>
                <a:cs typeface="Arial" pitchFamily="34" charset="0"/>
              </a:rPr>
              <a:t> Hipertrófica</a:t>
            </a:r>
          </a:p>
          <a:p>
            <a:pPr algn="just"/>
            <a:endParaRPr lang="pt-BR" sz="20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000" dirty="0">
                <a:latin typeface="Arial" pitchFamily="34" charset="0"/>
                <a:cs typeface="Arial" pitchFamily="34" charset="0"/>
              </a:rPr>
              <a:t>Divergência sobre orientações dadas ao atleta e família</a:t>
            </a:r>
          </a:p>
          <a:p>
            <a:pPr algn="just"/>
            <a:endParaRPr lang="pt-BR" sz="2000" dirty="0">
              <a:latin typeface="Arial" pitchFamily="34" charset="0"/>
              <a:cs typeface="Arial" pitchFamily="34" charset="0"/>
            </a:endParaRPr>
          </a:p>
          <a:p>
            <a:pPr algn="just"/>
            <a:endParaRPr lang="pt-BR" sz="2000" dirty="0">
              <a:latin typeface="Arial" pitchFamily="34" charset="0"/>
              <a:cs typeface="Arial" pitchFamily="34" charset="0"/>
            </a:endParaRPr>
          </a:p>
          <a:p>
            <a:endParaRPr lang="pt-BR" dirty="0"/>
          </a:p>
        </p:txBody>
      </p:sp>
      <p:pic>
        <p:nvPicPr>
          <p:cNvPr id="10242" name="Picture 2" descr="C:\Users\Computador\Pictures\serginho-jogador-do-sao-caetano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00808"/>
            <a:ext cx="2965078" cy="385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8696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CASOS FAMOSOS</a:t>
            </a:r>
            <a:endParaRPr lang="pt-BR" sz="3200" dirty="0"/>
          </a:p>
        </p:txBody>
      </p:sp>
      <p:sp>
        <p:nvSpPr>
          <p:cNvPr id="8" name="Espaço Reservado para Conteúdo 7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pt-BR" sz="2000" dirty="0">
                <a:latin typeface="Arial" pitchFamily="34" charset="0"/>
                <a:cs typeface="Arial" pitchFamily="34" charset="0"/>
              </a:rPr>
              <a:t>Antônio </a:t>
            </a:r>
            <a:r>
              <a:rPr lang="pt-BR" sz="2000" dirty="0" err="1">
                <a:latin typeface="Arial" pitchFamily="34" charset="0"/>
                <a:cs typeface="Arial" pitchFamily="34" charset="0"/>
              </a:rPr>
              <a:t>Puerta</a:t>
            </a:r>
            <a:r>
              <a:rPr lang="pt-BR" sz="2000" dirty="0">
                <a:latin typeface="Arial" pitchFamily="34" charset="0"/>
                <a:cs typeface="Arial" pitchFamily="34" charset="0"/>
              </a:rPr>
              <a:t>, 22 anos</a:t>
            </a:r>
          </a:p>
          <a:p>
            <a:pPr algn="just"/>
            <a:endParaRPr lang="pt-BR" sz="20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000" dirty="0">
                <a:latin typeface="Arial" pitchFamily="34" charset="0"/>
                <a:cs typeface="Arial" pitchFamily="34" charset="0"/>
              </a:rPr>
              <a:t> Sevilla, Espanha</a:t>
            </a:r>
          </a:p>
          <a:p>
            <a:pPr algn="just"/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err="1">
                <a:latin typeface="Arial" pitchFamily="34" charset="0"/>
                <a:cs typeface="Arial" pitchFamily="34" charset="0"/>
              </a:rPr>
              <a:t>Duas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síncopes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recentes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investigadas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sem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causa</a:t>
            </a:r>
            <a:endParaRPr lang="pt-BR" sz="2000" dirty="0">
              <a:latin typeface="Arial" pitchFamily="34" charset="0"/>
              <a:cs typeface="Arial" pitchFamily="34" charset="0"/>
            </a:endParaRPr>
          </a:p>
          <a:p>
            <a:pPr algn="just"/>
            <a:endParaRPr lang="pt-BR" sz="20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000" dirty="0">
                <a:latin typeface="Arial" pitchFamily="34" charset="0"/>
                <a:cs typeface="Arial" pitchFamily="34" charset="0"/>
              </a:rPr>
              <a:t>Morte súbita em 2007, campeonato espanhol</a:t>
            </a:r>
          </a:p>
          <a:p>
            <a:pPr algn="just"/>
            <a:endParaRPr lang="pt-BR" sz="20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000" dirty="0">
                <a:latin typeface="Arial" pitchFamily="34" charset="0"/>
                <a:cs typeface="Arial" pitchFamily="34" charset="0"/>
              </a:rPr>
              <a:t> Displasia do VD</a:t>
            </a:r>
          </a:p>
          <a:p>
            <a:pPr algn="just"/>
            <a:endParaRPr lang="pt-BR" sz="20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000" dirty="0">
                <a:latin typeface="Arial" pitchFamily="34" charset="0"/>
                <a:cs typeface="Arial" pitchFamily="34" charset="0"/>
              </a:rPr>
              <a:t>Foi andando até o vestiário, onde sofreu outras paradas</a:t>
            </a:r>
          </a:p>
          <a:p>
            <a:pPr algn="just"/>
            <a:endParaRPr lang="pt-BR" sz="2000" dirty="0">
              <a:latin typeface="Arial" pitchFamily="34" charset="0"/>
              <a:cs typeface="Arial" pitchFamily="34" charset="0"/>
            </a:endParaRPr>
          </a:p>
          <a:p>
            <a:pPr algn="just"/>
            <a:endParaRPr lang="pt-BR" sz="2000" dirty="0"/>
          </a:p>
        </p:txBody>
      </p:sp>
      <p:pic>
        <p:nvPicPr>
          <p:cNvPr id="8194" name="Picture 2" descr="C:\Users\Computador\Pictures\Antonio-Puert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88840"/>
            <a:ext cx="4038600" cy="331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928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ANTONIO PUERTA VIDEO COMPLETO DEL LA MUERTE DEL JUGADOR DEL[1]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0528" y="-31078"/>
            <a:ext cx="9433048" cy="6889078"/>
          </a:xfrm>
        </p:spPr>
      </p:pic>
    </p:spTree>
    <p:extLst>
      <p:ext uri="{BB962C8B-B14F-4D97-AF65-F5344CB8AC3E}">
        <p14:creationId xmlns:p14="http://schemas.microsoft.com/office/powerpoint/2010/main" val="206471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CASOS FAMOSOS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pt-BR" sz="2000" dirty="0">
                <a:latin typeface="Arial" pitchFamily="34" charset="0"/>
                <a:cs typeface="Arial" pitchFamily="34" charset="0"/>
              </a:rPr>
              <a:t>Anthony Van </a:t>
            </a:r>
            <a:r>
              <a:rPr lang="pt-BR" sz="2000" dirty="0" err="1">
                <a:latin typeface="Arial" pitchFamily="34" charset="0"/>
                <a:cs typeface="Arial" pitchFamily="34" charset="0"/>
              </a:rPr>
              <a:t>Loo</a:t>
            </a:r>
            <a:r>
              <a:rPr lang="pt-BR" sz="2000" dirty="0">
                <a:latin typeface="Arial" pitchFamily="34" charset="0"/>
                <a:cs typeface="Arial" pitchFamily="34" charset="0"/>
              </a:rPr>
              <a:t>, 27 anos</a:t>
            </a:r>
          </a:p>
          <a:p>
            <a:pPr algn="just"/>
            <a:endParaRPr lang="pt-BR" sz="20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000" dirty="0">
                <a:latin typeface="Arial" pitchFamily="34" charset="0"/>
                <a:cs typeface="Arial" pitchFamily="34" charset="0"/>
              </a:rPr>
              <a:t>Bélgica</a:t>
            </a:r>
          </a:p>
          <a:p>
            <a:pPr algn="just"/>
            <a:endParaRPr lang="pt-BR" sz="20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000" dirty="0">
                <a:latin typeface="Arial" pitchFamily="34" charset="0"/>
                <a:cs typeface="Arial" pitchFamily="34" charset="0"/>
              </a:rPr>
              <a:t>Teve PCR em 2009 – Havia implantado um CDI há 01 ano</a:t>
            </a:r>
          </a:p>
          <a:p>
            <a:pPr algn="just"/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err="1">
                <a:latin typeface="Arial" pitchFamily="34" charset="0"/>
                <a:cs typeface="Arial" pitchFamily="34" charset="0"/>
              </a:rPr>
              <a:t>Displasia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do VD</a:t>
            </a:r>
            <a:endParaRPr lang="pt-BR" sz="2000" dirty="0">
              <a:latin typeface="Arial" pitchFamily="34" charset="0"/>
              <a:cs typeface="Arial" pitchFamily="34" charset="0"/>
            </a:endParaRPr>
          </a:p>
          <a:p>
            <a:pPr algn="just"/>
            <a:endParaRPr lang="pt-BR" sz="20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000" dirty="0">
                <a:latin typeface="Arial" pitchFamily="34" charset="0"/>
                <a:cs typeface="Arial" pitchFamily="34" charset="0"/>
              </a:rPr>
              <a:t>Reanimado após receber um choque </a:t>
            </a:r>
          </a:p>
          <a:p>
            <a:pPr algn="just"/>
            <a:endParaRPr lang="pt-BR" sz="20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000" dirty="0">
                <a:latin typeface="Arial" pitchFamily="34" charset="0"/>
                <a:cs typeface="Arial" pitchFamily="34" charset="0"/>
              </a:rPr>
              <a:t>Joga atualmente na primeira divisão Belga</a:t>
            </a:r>
          </a:p>
          <a:p>
            <a:endParaRPr lang="pt-BR" dirty="0"/>
          </a:p>
          <a:p>
            <a:endParaRPr lang="pt-BR" dirty="0"/>
          </a:p>
        </p:txBody>
      </p:sp>
      <p:pic>
        <p:nvPicPr>
          <p:cNvPr id="9218" name="Picture 2" descr="C:\Users\Computador\Pictures\download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700808"/>
            <a:ext cx="2559124" cy="383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5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occer player Anthony Van Loo survives a sudden cardiac arrest (SCA) when his ICD fires (ANNOTATED)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63" y="0"/>
            <a:ext cx="9139377" cy="6858000"/>
          </a:xfrm>
        </p:spPr>
      </p:pic>
    </p:spTree>
    <p:extLst>
      <p:ext uri="{BB962C8B-B14F-4D97-AF65-F5344CB8AC3E}">
        <p14:creationId xmlns:p14="http://schemas.microsoft.com/office/powerpoint/2010/main" val="391048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CASOS FAMOSOS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pt-BR" sz="2200" dirty="0" err="1">
                <a:latin typeface="Arial" pitchFamily="34" charset="0"/>
                <a:cs typeface="Arial" pitchFamily="34" charset="0"/>
              </a:rPr>
              <a:t>Fabrice</a:t>
            </a:r>
            <a:r>
              <a:rPr lang="pt-BR" sz="2200" dirty="0">
                <a:latin typeface="Arial" pitchFamily="34" charset="0"/>
                <a:cs typeface="Arial" pitchFamily="34" charset="0"/>
              </a:rPr>
              <a:t> Muamba, 24 anos</a:t>
            </a:r>
          </a:p>
          <a:p>
            <a:pPr algn="just"/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200" dirty="0" err="1">
                <a:latin typeface="Arial" pitchFamily="34" charset="0"/>
                <a:cs typeface="Arial" pitchFamily="34" charset="0"/>
              </a:rPr>
              <a:t>Zambia</a:t>
            </a:r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algn="just"/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200" dirty="0">
                <a:latin typeface="Arial" pitchFamily="34" charset="0"/>
                <a:cs typeface="Arial" pitchFamily="34" charset="0"/>
              </a:rPr>
              <a:t>Morte súbita em 2012, campeonato inglês</a:t>
            </a:r>
          </a:p>
          <a:p>
            <a:pPr algn="just"/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200" dirty="0">
                <a:latin typeface="Arial" pitchFamily="34" charset="0"/>
                <a:cs typeface="Arial" pitchFamily="34" charset="0"/>
              </a:rPr>
              <a:t>Teve PCR por 78 minutos</a:t>
            </a:r>
          </a:p>
          <a:p>
            <a:pPr algn="just"/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200" dirty="0">
                <a:latin typeface="Arial" pitchFamily="34" charset="0"/>
                <a:cs typeface="Arial" pitchFamily="34" charset="0"/>
              </a:rPr>
              <a:t>Foi usado o DEA e recebeu 15 choques</a:t>
            </a:r>
          </a:p>
          <a:p>
            <a:pPr algn="just"/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200" dirty="0">
                <a:latin typeface="Arial" pitchFamily="34" charset="0"/>
                <a:cs typeface="Arial" pitchFamily="34" charset="0"/>
              </a:rPr>
              <a:t>Atualmente sem sequelas em uso de um CDI</a:t>
            </a:r>
          </a:p>
          <a:p>
            <a:endParaRPr lang="pt-BR" sz="2000" dirty="0">
              <a:latin typeface="Arial" pitchFamily="34" charset="0"/>
              <a:cs typeface="Arial" pitchFamily="34" charset="0"/>
            </a:endParaRPr>
          </a:p>
          <a:p>
            <a:endParaRPr lang="pt-BR" dirty="0"/>
          </a:p>
        </p:txBody>
      </p:sp>
      <p:pic>
        <p:nvPicPr>
          <p:cNvPr id="7170" name="Picture 2" descr="C:\Users\Computador\Pictures\fabrice-muamba-e13321670189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00808"/>
            <a:ext cx="4038600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292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MORTE SÚBITA CARDÍACA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sz="2400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pt-BR" sz="2400" dirty="0">
                <a:latin typeface="Arial" pitchFamily="34" charset="0"/>
                <a:cs typeface="Arial" pitchFamily="34" charset="0"/>
              </a:rPr>
              <a:t>	Morte que ocorre em até uma hora após o inicio dos sintomas, em geral, em poucos minutos, não decorrente de trauma ou violência.</a:t>
            </a:r>
          </a:p>
        </p:txBody>
      </p:sp>
    </p:spTree>
    <p:extLst>
      <p:ext uri="{BB962C8B-B14F-4D97-AF65-F5344CB8AC3E}">
        <p14:creationId xmlns:p14="http://schemas.microsoft.com/office/powerpoint/2010/main" val="3308467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ALGORITMO DE AVALIAÇÃO</a:t>
            </a:r>
            <a:endParaRPr lang="pt-BR" sz="3200" dirty="0"/>
          </a:p>
        </p:txBody>
      </p:sp>
      <p:sp>
        <p:nvSpPr>
          <p:cNvPr id="11" name="Espaço Reservado para Conteúdo 10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História clínica e exame físico</a:t>
            </a:r>
          </a:p>
          <a:p>
            <a:r>
              <a:rPr lang="pt-BR" sz="2000" dirty="0">
                <a:latin typeface="Arial" pitchFamily="34" charset="0"/>
                <a:cs typeface="Arial" pitchFamily="34" charset="0"/>
              </a:rPr>
              <a:t>A grande maioria é assintomática e tem o exame físico normal</a:t>
            </a:r>
          </a:p>
          <a:p>
            <a:r>
              <a:rPr lang="pt-BR" sz="2000" dirty="0">
                <a:latin typeface="Arial" pitchFamily="34" charset="0"/>
                <a:cs typeface="Arial" pitchFamily="34" charset="0"/>
              </a:rPr>
              <a:t>A MS  representa a primeira manifestação em mais de 80% </a:t>
            </a:r>
          </a:p>
          <a:p>
            <a:r>
              <a:rPr lang="pt-BR" sz="2000" dirty="0" err="1">
                <a:latin typeface="Arial" pitchFamily="34" charset="0"/>
                <a:cs typeface="Arial" pitchFamily="34" charset="0"/>
              </a:rPr>
              <a:t>Pré</a:t>
            </a:r>
            <a:r>
              <a:rPr lang="pt-BR" sz="2000" dirty="0">
                <a:latin typeface="Arial" pitchFamily="34" charset="0"/>
                <a:cs typeface="Arial" pitchFamily="34" charset="0"/>
              </a:rPr>
              <a:t>-síncope ou síncope</a:t>
            </a:r>
          </a:p>
          <a:p>
            <a:r>
              <a:rPr lang="pt-BR" sz="2000" dirty="0">
                <a:latin typeface="Arial" pitchFamily="34" charset="0"/>
                <a:cs typeface="Arial" pitchFamily="34" charset="0"/>
              </a:rPr>
              <a:t>Dor torácica, Dispneia, Palpitações</a:t>
            </a:r>
          </a:p>
          <a:p>
            <a:r>
              <a:rPr lang="pt-BR" sz="2000" dirty="0">
                <a:latin typeface="Arial" pitchFamily="34" charset="0"/>
                <a:cs typeface="Arial" pitchFamily="34" charset="0"/>
              </a:rPr>
              <a:t>História familiar de MS</a:t>
            </a:r>
          </a:p>
          <a:p>
            <a:r>
              <a:rPr lang="pt-BR" sz="2000" dirty="0">
                <a:latin typeface="Arial" pitchFamily="34" charset="0"/>
                <a:cs typeface="Arial" pitchFamily="34" charset="0"/>
              </a:rPr>
              <a:t>Sopros cardíacos</a:t>
            </a:r>
          </a:p>
          <a:p>
            <a:r>
              <a:rPr lang="pt-BR" sz="2000" dirty="0">
                <a:latin typeface="Arial" pitchFamily="34" charset="0"/>
                <a:cs typeface="Arial" pitchFamily="34" charset="0"/>
              </a:rPr>
              <a:t>Traços de </a:t>
            </a:r>
            <a:r>
              <a:rPr lang="pt-BR" sz="2000" dirty="0" err="1">
                <a:latin typeface="Arial" pitchFamily="34" charset="0"/>
                <a:cs typeface="Arial" pitchFamily="34" charset="0"/>
              </a:rPr>
              <a:t>Marfan</a:t>
            </a:r>
            <a:endParaRPr lang="pt-BR" sz="2000" dirty="0">
              <a:latin typeface="Arial" pitchFamily="34" charset="0"/>
              <a:cs typeface="Arial" pitchFamily="34" charset="0"/>
            </a:endParaRPr>
          </a:p>
          <a:p>
            <a:endParaRPr lang="pt-BR" sz="19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t-BR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Exames complementares:</a:t>
            </a:r>
          </a:p>
          <a:p>
            <a:pPr marL="0" indent="0">
              <a:buNone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Eletrocardiograma de repouso</a:t>
            </a:r>
          </a:p>
          <a:p>
            <a:pPr marL="0" indent="0">
              <a:buNone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Teste de esforço ( ergométrico ou cardiopulmonar )</a:t>
            </a:r>
          </a:p>
          <a:p>
            <a:pPr marL="0" indent="0">
              <a:buNone/>
            </a:pPr>
            <a:r>
              <a:rPr lang="pt-BR" sz="2000" dirty="0" err="1">
                <a:latin typeface="Arial" pitchFamily="34" charset="0"/>
                <a:cs typeface="Arial" pitchFamily="34" charset="0"/>
              </a:rPr>
              <a:t>Ecocardiograma</a:t>
            </a:r>
            <a:r>
              <a:rPr lang="pt-BR" sz="2000" dirty="0">
                <a:latin typeface="Arial" pitchFamily="34" charset="0"/>
                <a:cs typeface="Arial" pitchFamily="34" charset="0"/>
              </a:rPr>
              <a:t> com </a:t>
            </a:r>
            <a:r>
              <a:rPr lang="pt-BR" sz="2000" dirty="0" err="1">
                <a:latin typeface="Arial" pitchFamily="34" charset="0"/>
                <a:cs typeface="Arial" pitchFamily="34" charset="0"/>
              </a:rPr>
              <a:t>doppler</a:t>
            </a:r>
            <a:endParaRPr lang="pt-BR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Outros exames se necessários</a:t>
            </a:r>
          </a:p>
          <a:p>
            <a:pPr marL="0" indent="0">
              <a:buNone/>
            </a:pP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514212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12776"/>
            <a:ext cx="9143999" cy="544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ALGORITMO DE AVALIAÇÃO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743268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MORTE SÚBITA SEM CAUSA APARENTE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BR" sz="2400" dirty="0">
                <a:latin typeface="Arial" pitchFamily="34" charset="0"/>
                <a:cs typeface="Arial" pitchFamily="34" charset="0"/>
              </a:rPr>
              <a:t>Causa não determinada por autópsia</a:t>
            </a:r>
          </a:p>
          <a:p>
            <a:pPr algn="just"/>
            <a:endParaRPr lang="pt-BR" sz="24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400" dirty="0">
                <a:latin typeface="Arial" pitchFamily="34" charset="0"/>
                <a:cs typeface="Arial" pitchFamily="34" charset="0"/>
              </a:rPr>
              <a:t>1 a 16,3% dos casos em diversos estudos</a:t>
            </a:r>
          </a:p>
          <a:p>
            <a:pPr algn="just"/>
            <a:endParaRPr lang="pt-BR" sz="24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400" dirty="0">
                <a:latin typeface="Arial" pitchFamily="34" charset="0"/>
                <a:cs typeface="Arial" pitchFamily="34" charset="0"/>
              </a:rPr>
              <a:t>Estudos em familiares mostrou alterações elétricas (Taquicardia polimórfica, Síndrome do QT longo, </a:t>
            </a:r>
            <a:r>
              <a:rPr lang="pt-BR" sz="2400" dirty="0" err="1">
                <a:latin typeface="Arial" pitchFamily="34" charset="0"/>
                <a:cs typeface="Arial" pitchFamily="34" charset="0"/>
              </a:rPr>
              <a:t>Brugada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5076056" y="6308725"/>
            <a:ext cx="3888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European Heart Journal, vol. 29, no. 13, pp. 1670–1680, 2008.</a:t>
            </a:r>
            <a:endParaRPr lang="pt-BR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9444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PREVENÇÃO SECUNDÁRIA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BR" sz="2400" dirty="0">
                <a:latin typeface="Arial" pitchFamily="34" charset="0"/>
                <a:cs typeface="Arial" pitchFamily="34" charset="0"/>
              </a:rPr>
              <a:t>Organização e planejamento da equipe de emergência</a:t>
            </a:r>
          </a:p>
          <a:p>
            <a:pPr algn="just"/>
            <a:endParaRPr lang="pt-BR" sz="24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400" dirty="0">
                <a:latin typeface="Arial" pitchFamily="34" charset="0"/>
                <a:cs typeface="Arial" pitchFamily="34" charset="0"/>
              </a:rPr>
              <a:t>Treinamento dos socorristas em RCP – Suporte básico de vida</a:t>
            </a:r>
          </a:p>
          <a:p>
            <a:pPr algn="just"/>
            <a:endParaRPr lang="pt-BR" sz="24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400" dirty="0">
                <a:latin typeface="Arial" pitchFamily="34" charset="0"/>
                <a:cs typeface="Arial" pitchFamily="34" charset="0"/>
              </a:rPr>
              <a:t>Manuseio do desfibrilador externo automático (DEA)</a:t>
            </a:r>
          </a:p>
          <a:p>
            <a:pPr algn="just"/>
            <a:endParaRPr lang="pt-BR" sz="24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400" dirty="0">
                <a:latin typeface="Arial" pitchFamily="34" charset="0"/>
                <a:cs typeface="Arial" pitchFamily="34" charset="0"/>
              </a:rPr>
              <a:t>Suporte avançado de vida precoce</a:t>
            </a:r>
          </a:p>
        </p:txBody>
      </p:sp>
    </p:spTree>
    <p:extLst>
      <p:ext uri="{BB962C8B-B14F-4D97-AF65-F5344CB8AC3E}">
        <p14:creationId xmlns:p14="http://schemas.microsoft.com/office/powerpoint/2010/main" val="27890131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Computador\Pictures\2321_20120816040017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18291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Computador\Pictures\aed photo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914" y="0"/>
            <a:ext cx="496108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2401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DEA E MORTE SÚBITA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dirty="0">
                <a:latin typeface="Arial" pitchFamily="34" charset="0"/>
                <a:cs typeface="Arial" pitchFamily="34" charset="0"/>
              </a:rPr>
              <a:t>	O principal fator relacionado a sobrevida pós parada cardíaca é o intervalo de tempo até a desfibrilação.</a:t>
            </a:r>
          </a:p>
          <a:p>
            <a:pPr marL="0" indent="0">
              <a:buNone/>
            </a:pPr>
            <a:endParaRPr lang="pt-BR" sz="2400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pt-BR" sz="2400" dirty="0">
                <a:latin typeface="Arial" pitchFamily="34" charset="0"/>
                <a:cs typeface="Arial" pitchFamily="34" charset="0"/>
              </a:rPr>
              <a:t>	Para cada minuto sem ressuscitação cardiopulmonar (RCP) a sobrevida de um atleta diminui de 7 a 10%.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5580112" y="6291075"/>
            <a:ext cx="44644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 err="1">
                <a:latin typeface="Arial" pitchFamily="34" charset="0"/>
                <a:cs typeface="Arial" pitchFamily="34" charset="0"/>
              </a:rPr>
              <a:t>Drezner</a:t>
            </a:r>
            <a:r>
              <a:rPr lang="pt-BR" sz="1000" b="1" dirty="0">
                <a:latin typeface="Arial" pitchFamily="34" charset="0"/>
                <a:cs typeface="Arial" pitchFamily="34" charset="0"/>
              </a:rPr>
              <a:t> JA, et al. </a:t>
            </a:r>
            <a:r>
              <a:rPr lang="pt-BR" sz="1000" b="1" dirty="0" err="1">
                <a:latin typeface="Arial" pitchFamily="34" charset="0"/>
                <a:cs typeface="Arial" pitchFamily="34" charset="0"/>
              </a:rPr>
              <a:t>Br</a:t>
            </a:r>
            <a:r>
              <a:rPr lang="pt-BR" sz="1000" b="1" dirty="0">
                <a:latin typeface="Arial" pitchFamily="34" charset="0"/>
                <a:cs typeface="Arial" pitchFamily="34" charset="0"/>
              </a:rPr>
              <a:t> J Sports </a:t>
            </a:r>
            <a:r>
              <a:rPr lang="pt-BR" sz="1000" b="1" dirty="0" err="1">
                <a:latin typeface="Arial" pitchFamily="34" charset="0"/>
                <a:cs typeface="Arial" pitchFamily="34" charset="0"/>
              </a:rPr>
              <a:t>Med</a:t>
            </a:r>
            <a:r>
              <a:rPr lang="pt-BR" sz="1000" b="1" dirty="0">
                <a:latin typeface="Arial" pitchFamily="34" charset="0"/>
                <a:cs typeface="Arial" pitchFamily="34" charset="0"/>
              </a:rPr>
              <a:t> 2013;47:1179–1183.</a:t>
            </a:r>
          </a:p>
        </p:txBody>
      </p:sp>
    </p:spTree>
    <p:extLst>
      <p:ext uri="{BB962C8B-B14F-4D97-AF65-F5344CB8AC3E}">
        <p14:creationId xmlns:p14="http://schemas.microsoft.com/office/powerpoint/2010/main" val="12865531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4"/>
          <p:cNvSpPr txBox="1">
            <a:spLocks noChangeArrowheads="1"/>
          </p:cNvSpPr>
          <p:nvPr/>
        </p:nvSpPr>
        <p:spPr bwMode="auto">
          <a:xfrm>
            <a:off x="228600" y="3184525"/>
            <a:ext cx="2819400" cy="70788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xtLst/>
        </p:spPr>
        <p:txBody>
          <a:bodyPr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2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RECONHECIMENTO PRECOCE</a:t>
            </a:r>
          </a:p>
        </p:txBody>
      </p:sp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3810000" y="3184525"/>
            <a:ext cx="1842120" cy="784826"/>
          </a:xfrm>
          <a:prstGeom prst="rect">
            <a:avLst/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-112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-112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-112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-112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1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1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1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1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12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REANIMAÇÃO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PRECOCE</a:t>
            </a:r>
          </a:p>
        </p:txBody>
      </p:sp>
      <p:sp>
        <p:nvSpPr>
          <p:cNvPr id="10244" name="Text Box 6"/>
          <p:cNvSpPr txBox="1">
            <a:spLocks noChangeArrowheads="1"/>
          </p:cNvSpPr>
          <p:nvPr/>
        </p:nvSpPr>
        <p:spPr bwMode="auto">
          <a:xfrm>
            <a:off x="6477000" y="3184525"/>
            <a:ext cx="1752600" cy="70788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-112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-112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-112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-112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1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1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1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1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12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chemeClr val="bg1">
                    <a:lumMod val="95000"/>
                    <a:lumOff val="5000"/>
                  </a:schemeClr>
                </a:solidFill>
                <a:cs typeface="Arial" charset="0"/>
              </a:rPr>
              <a:t>USO PRECOCE DO DEA</a:t>
            </a:r>
          </a:p>
        </p:txBody>
      </p:sp>
      <p:sp>
        <p:nvSpPr>
          <p:cNvPr id="10245" name="Line 7"/>
          <p:cNvSpPr>
            <a:spLocks noChangeShapeType="1"/>
          </p:cNvSpPr>
          <p:nvPr/>
        </p:nvSpPr>
        <p:spPr bwMode="auto">
          <a:xfrm rot="10800000">
            <a:off x="3352800" y="3705225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6" name="Line 8"/>
          <p:cNvSpPr>
            <a:spLocks noChangeShapeType="1"/>
          </p:cNvSpPr>
          <p:nvPr/>
        </p:nvSpPr>
        <p:spPr bwMode="auto">
          <a:xfrm>
            <a:off x="3200400" y="3857625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1" name="Rectangle 9"/>
          <p:cNvSpPr>
            <a:spLocks noChangeArrowheads="1"/>
          </p:cNvSpPr>
          <p:nvPr/>
        </p:nvSpPr>
        <p:spPr bwMode="auto">
          <a:xfrm>
            <a:off x="685800" y="228600"/>
            <a:ext cx="7772400" cy="9906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CORRENTE DE SOBREVIVÊNCIA</a:t>
            </a:r>
          </a:p>
        </p:txBody>
      </p:sp>
      <p:sp>
        <p:nvSpPr>
          <p:cNvPr id="10248" name="Line 10"/>
          <p:cNvSpPr>
            <a:spLocks noChangeShapeType="1"/>
          </p:cNvSpPr>
          <p:nvPr/>
        </p:nvSpPr>
        <p:spPr bwMode="auto">
          <a:xfrm>
            <a:off x="5856288" y="3857625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9" name="Line 11"/>
          <p:cNvSpPr>
            <a:spLocks noChangeShapeType="1"/>
          </p:cNvSpPr>
          <p:nvPr/>
        </p:nvSpPr>
        <p:spPr bwMode="auto">
          <a:xfrm rot="10800000">
            <a:off x="6008688" y="3705225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4" name="Text Box 12"/>
          <p:cNvSpPr txBox="1">
            <a:spLocks noChangeArrowheads="1"/>
          </p:cNvSpPr>
          <p:nvPr/>
        </p:nvSpPr>
        <p:spPr bwMode="auto">
          <a:xfrm>
            <a:off x="3352800" y="5257800"/>
            <a:ext cx="2655888" cy="116954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xtLst/>
        </p:spPr>
        <p:txBody>
          <a:bodyPr wrap="squar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latin typeface="Calibri" pitchFamily="34" charset="0"/>
              </a:rPr>
              <a:t>MELHORA DA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latin typeface="Calibri" pitchFamily="34" charset="0"/>
              </a:rPr>
              <a:t>SOBREVIDA</a:t>
            </a:r>
            <a:endParaRPr lang="en-US" sz="4000" b="1" dirty="0">
              <a:latin typeface="Calibri" pitchFamily="34" charset="0"/>
            </a:endParaRPr>
          </a:p>
        </p:txBody>
      </p:sp>
      <p:sp>
        <p:nvSpPr>
          <p:cNvPr id="10251" name="Line 13"/>
          <p:cNvSpPr>
            <a:spLocks noChangeShapeType="1"/>
          </p:cNvSpPr>
          <p:nvPr/>
        </p:nvSpPr>
        <p:spPr bwMode="auto">
          <a:xfrm>
            <a:off x="8382000" y="3810000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2" name="Line 14"/>
          <p:cNvSpPr>
            <a:spLocks noChangeShapeType="1"/>
          </p:cNvSpPr>
          <p:nvPr/>
        </p:nvSpPr>
        <p:spPr bwMode="auto">
          <a:xfrm>
            <a:off x="8382000" y="3998913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95475" y="1371600"/>
            <a:ext cx="5353050" cy="1322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0254" name="Line 17"/>
          <p:cNvSpPr>
            <a:spLocks noChangeShapeType="1"/>
          </p:cNvSpPr>
          <p:nvPr/>
        </p:nvSpPr>
        <p:spPr bwMode="auto">
          <a:xfrm>
            <a:off x="2133600" y="4805363"/>
            <a:ext cx="6858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5" name="Line 18"/>
          <p:cNvSpPr>
            <a:spLocks noChangeShapeType="1"/>
          </p:cNvSpPr>
          <p:nvPr/>
        </p:nvSpPr>
        <p:spPr bwMode="auto">
          <a:xfrm>
            <a:off x="4724400" y="4572000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6" name="Line 19"/>
          <p:cNvSpPr>
            <a:spLocks noChangeShapeType="1"/>
          </p:cNvSpPr>
          <p:nvPr/>
        </p:nvSpPr>
        <p:spPr bwMode="auto">
          <a:xfrm flipH="1">
            <a:off x="6486525" y="4805363"/>
            <a:ext cx="7620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914743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 VISÃO DOS ATLETAS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PT" sz="2400" dirty="0">
                <a:latin typeface="Arial" pitchFamily="34" charset="0"/>
                <a:cs typeface="Arial" pitchFamily="34" charset="0"/>
              </a:rPr>
              <a:t>	A maioria dos jogadores ficaram satisfeitos de ter completado a triagem, se sentiu mais confiante e recomendaria a outros jogadores. Apenas uma proporção pequena dos jogadores foram afligidos pela triagem, mas foram pelo menos tão propensos a recomendar-lo.</a:t>
            </a:r>
            <a:endParaRPr lang="pt-BR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572000" y="6108670"/>
            <a:ext cx="4447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 err="1">
                <a:latin typeface="Arial" pitchFamily="34" charset="0"/>
                <a:cs typeface="Arial" pitchFamily="34" charset="0"/>
              </a:rPr>
              <a:t>European</a:t>
            </a:r>
            <a:r>
              <a:rPr lang="pt-BR" sz="1000" b="1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1000" b="1" dirty="0" err="1">
                <a:latin typeface="Arial" pitchFamily="34" charset="0"/>
                <a:cs typeface="Arial" pitchFamily="34" charset="0"/>
              </a:rPr>
              <a:t>Journal</a:t>
            </a:r>
            <a:r>
              <a:rPr lang="pt-BR" sz="1000" b="1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1000" b="1" dirty="0" err="1">
                <a:latin typeface="Arial" pitchFamily="34" charset="0"/>
                <a:cs typeface="Arial" pitchFamily="34" charset="0"/>
              </a:rPr>
              <a:t>of</a:t>
            </a:r>
            <a:r>
              <a:rPr lang="pt-BR" sz="1000" b="1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1000" b="1" dirty="0" err="1">
                <a:latin typeface="Arial" pitchFamily="34" charset="0"/>
                <a:cs typeface="Arial" pitchFamily="34" charset="0"/>
              </a:rPr>
              <a:t>Preventive</a:t>
            </a:r>
            <a:r>
              <a:rPr lang="pt-BR" sz="1000" b="1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1000" b="1" dirty="0" err="1">
                <a:latin typeface="Arial" pitchFamily="34" charset="0"/>
                <a:cs typeface="Arial" pitchFamily="34" charset="0"/>
              </a:rPr>
              <a:t>Cardiology</a:t>
            </a:r>
            <a:r>
              <a:rPr lang="pt-BR" sz="1000" b="1" dirty="0">
                <a:latin typeface="Arial" pitchFamily="34" charset="0"/>
                <a:cs typeface="Arial" pitchFamily="34" charset="0"/>
              </a:rPr>
              <a:t>, vol. 19, no. 3, pp. 571–577, 2012</a:t>
            </a:r>
          </a:p>
        </p:txBody>
      </p:sp>
    </p:spTree>
    <p:extLst>
      <p:ext uri="{BB962C8B-B14F-4D97-AF65-F5344CB8AC3E}">
        <p14:creationId xmlns:p14="http://schemas.microsoft.com/office/powerpoint/2010/main" val="31149693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PONTOS IMPORTANTES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t-BR" dirty="0"/>
              <a:t>	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Indivíduos saudáveis treinando ou competindo em condições climáticas adequadas </a:t>
            </a:r>
            <a:r>
              <a:rPr lang="pt-BR" sz="2400" b="1" u="sng" dirty="0">
                <a:latin typeface="Arial" pitchFamily="34" charset="0"/>
                <a:cs typeface="Arial" pitchFamily="34" charset="0"/>
              </a:rPr>
              <a:t>NÃO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 apresentam morte súbita cardiovascular.</a:t>
            </a:r>
          </a:p>
        </p:txBody>
      </p:sp>
    </p:spTree>
    <p:extLst>
      <p:ext uri="{BB962C8B-B14F-4D97-AF65-F5344CB8AC3E}">
        <p14:creationId xmlns:p14="http://schemas.microsoft.com/office/powerpoint/2010/main" val="1230588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CONCLUSÃO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pt-BR" sz="2400" dirty="0">
                <a:latin typeface="Arial" pitchFamily="34" charset="0"/>
                <a:cs typeface="Arial" pitchFamily="34" charset="0"/>
              </a:rPr>
              <a:t>Todos desejamos evitar a MS no esporte</a:t>
            </a:r>
          </a:p>
          <a:p>
            <a:pPr algn="just"/>
            <a:endParaRPr lang="pt-BR" sz="24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400" dirty="0">
                <a:latin typeface="Arial" pitchFamily="34" charset="0"/>
                <a:cs typeface="Arial" pitchFamily="34" charset="0"/>
              </a:rPr>
              <a:t>Incidência extremamente baixa</a:t>
            </a:r>
          </a:p>
          <a:p>
            <a:pPr algn="just"/>
            <a:endParaRPr lang="pt-BR" sz="24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400" dirty="0">
                <a:latin typeface="Arial" pitchFamily="34" charset="0"/>
                <a:cs typeface="Arial" pitchFamily="34" charset="0"/>
              </a:rPr>
              <a:t>Repercussão gigante</a:t>
            </a:r>
          </a:p>
          <a:p>
            <a:pPr algn="just"/>
            <a:endParaRPr lang="pt-BR" sz="24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400" dirty="0">
                <a:latin typeface="Arial" pitchFamily="34" charset="0"/>
                <a:cs typeface="Arial" pitchFamily="34" charset="0"/>
              </a:rPr>
              <a:t>Grande maioria por causas cardíacas</a:t>
            </a:r>
          </a:p>
          <a:p>
            <a:pPr algn="just"/>
            <a:endParaRPr lang="pt-BR" sz="24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400" dirty="0">
                <a:latin typeface="Arial" pitchFamily="34" charset="0"/>
                <a:cs typeface="Arial" pitchFamily="34" charset="0"/>
              </a:rPr>
              <a:t>Diagnóstico muitas vezes difícil</a:t>
            </a:r>
          </a:p>
          <a:p>
            <a:pPr algn="just"/>
            <a:endParaRPr lang="pt-BR" sz="24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400" dirty="0">
                <a:latin typeface="Arial" pitchFamily="34" charset="0"/>
                <a:cs typeface="Arial" pitchFamily="34" charset="0"/>
              </a:rPr>
              <a:t>Medidas preventivas devem ser valorizadas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3863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INCIDÊNCIA EM ATLETAS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pt-BR" sz="2400" dirty="0">
                <a:latin typeface="Arial" pitchFamily="34" charset="0"/>
                <a:cs typeface="Arial" pitchFamily="34" charset="0"/>
              </a:rPr>
              <a:t>0,5 a 2 / 100.000 por ano</a:t>
            </a:r>
          </a:p>
          <a:p>
            <a:pPr algn="just"/>
            <a:endParaRPr lang="pt-BR" sz="24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400" dirty="0">
                <a:latin typeface="Arial" pitchFamily="34" charset="0"/>
                <a:cs typeface="Arial" pitchFamily="34" charset="0"/>
              </a:rPr>
              <a:t>Homens &gt; mulheres </a:t>
            </a:r>
          </a:p>
          <a:p>
            <a:pPr algn="just"/>
            <a:endParaRPr lang="pt-BR" sz="24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400" dirty="0">
                <a:latin typeface="Arial" pitchFamily="34" charset="0"/>
                <a:cs typeface="Arial" pitchFamily="34" charset="0"/>
              </a:rPr>
              <a:t>5,6 / 100.000 ano ( negros EUA )</a:t>
            </a:r>
          </a:p>
          <a:p>
            <a:pPr algn="just"/>
            <a:endParaRPr lang="pt-BR" sz="24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400" dirty="0">
                <a:latin typeface="Arial" pitchFamily="34" charset="0"/>
                <a:cs typeface="Arial" pitchFamily="34" charset="0"/>
              </a:rPr>
              <a:t>Basquete e futebol americano ( EUA )</a:t>
            </a:r>
          </a:p>
          <a:p>
            <a:pPr algn="just"/>
            <a:endParaRPr lang="pt-BR" sz="24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400" dirty="0">
                <a:latin typeface="Arial" pitchFamily="34" charset="0"/>
                <a:cs typeface="Arial" pitchFamily="34" charset="0"/>
              </a:rPr>
              <a:t>Futebol ( Europa )</a:t>
            </a:r>
          </a:p>
          <a:p>
            <a:pPr algn="just"/>
            <a:endParaRPr lang="pt-BR" sz="24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400" dirty="0">
                <a:latin typeface="Arial" pitchFamily="34" charset="0"/>
                <a:cs typeface="Arial" pitchFamily="34" charset="0"/>
              </a:rPr>
              <a:t>Uma MS a cada três dias em atletas competitivos  (EUA)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5796136" y="6381328"/>
            <a:ext cx="3240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latin typeface="Arial" panose="020B0604020202020204" pitchFamily="34" charset="0"/>
                <a:cs typeface="Arial" panose="020B0604020202020204" pitchFamily="34" charset="0"/>
              </a:rPr>
              <a:t>Circulation, vol. 119, no. 8, pp. 1085–1092, 2009.</a:t>
            </a:r>
            <a:endParaRPr lang="pt-BR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793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PROBLEMA DE SAUDE OU PERCEPCÃO PUBLICA ?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BR" sz="2400" dirty="0">
                <a:latin typeface="Arial" pitchFamily="34" charset="0"/>
                <a:cs typeface="Arial" pitchFamily="34" charset="0"/>
              </a:rPr>
              <a:t>O atleta é um símbolo de saúde perante a sociedade</a:t>
            </a:r>
          </a:p>
          <a:p>
            <a:pPr algn="just"/>
            <a:endParaRPr lang="pt-BR" sz="24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400" dirty="0">
                <a:latin typeface="Arial" pitchFamily="34" charset="0"/>
                <a:cs typeface="Arial" pitchFamily="34" charset="0"/>
              </a:rPr>
              <a:t>Enorme visibilidade do futebol, que é o esporte mais popular do mundo</a:t>
            </a:r>
          </a:p>
          <a:p>
            <a:pPr algn="just"/>
            <a:endParaRPr lang="pt-BR" sz="24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400" dirty="0">
                <a:latin typeface="Arial" pitchFamily="34" charset="0"/>
                <a:cs typeface="Arial" pitchFamily="34" charset="0"/>
              </a:rPr>
              <a:t>O esporte é visto como um negócio</a:t>
            </a:r>
          </a:p>
          <a:p>
            <a:pPr algn="just"/>
            <a:endParaRPr lang="pt-BR" sz="24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400" dirty="0">
                <a:latin typeface="Arial" pitchFamily="34" charset="0"/>
                <a:cs typeface="Arial" pitchFamily="34" charset="0"/>
              </a:rPr>
              <a:t>Os jogadores são verdadeiras celebridades</a:t>
            </a:r>
          </a:p>
        </p:txBody>
      </p:sp>
    </p:spTree>
    <p:extLst>
      <p:ext uri="{BB962C8B-B14F-4D97-AF65-F5344CB8AC3E}">
        <p14:creationId xmlns:p14="http://schemas.microsoft.com/office/powerpoint/2010/main" val="1585049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PRINCIPAIS CAUSAS</a:t>
            </a:r>
            <a:endParaRPr lang="pt-BR" sz="3200" dirty="0"/>
          </a:p>
        </p:txBody>
      </p:sp>
      <p:sp>
        <p:nvSpPr>
          <p:cNvPr id="13" name="Espaço Reservado para Conteúdo 1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54461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Anormalidades estruturais:</a:t>
            </a:r>
          </a:p>
          <a:p>
            <a:r>
              <a:rPr lang="pt-BR" sz="1700" dirty="0" err="1">
                <a:latin typeface="Arial" pitchFamily="34" charset="0"/>
                <a:cs typeface="Arial" pitchFamily="34" charset="0"/>
              </a:rPr>
              <a:t>Miocardiopatia</a:t>
            </a:r>
            <a:r>
              <a:rPr lang="pt-BR" sz="1700" dirty="0">
                <a:latin typeface="Arial" pitchFamily="34" charset="0"/>
                <a:cs typeface="Arial" pitchFamily="34" charset="0"/>
              </a:rPr>
              <a:t> Hipertrófica</a:t>
            </a:r>
          </a:p>
          <a:p>
            <a:r>
              <a:rPr lang="pt-BR" sz="1700" dirty="0" err="1">
                <a:latin typeface="Arial" pitchFamily="34" charset="0"/>
                <a:cs typeface="Arial" pitchFamily="34" charset="0"/>
              </a:rPr>
              <a:t>Miocardiopatia</a:t>
            </a:r>
            <a:r>
              <a:rPr lang="pt-BR" sz="1700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1700" dirty="0" err="1">
                <a:latin typeface="Arial" pitchFamily="34" charset="0"/>
                <a:cs typeface="Arial" pitchFamily="34" charset="0"/>
              </a:rPr>
              <a:t>arrítmogênica</a:t>
            </a:r>
            <a:r>
              <a:rPr lang="pt-BR" sz="1700" dirty="0">
                <a:latin typeface="Arial" pitchFamily="34" charset="0"/>
                <a:cs typeface="Arial" pitchFamily="34" charset="0"/>
              </a:rPr>
              <a:t> do VD</a:t>
            </a:r>
          </a:p>
          <a:p>
            <a:r>
              <a:rPr lang="pt-BR" sz="1700" dirty="0">
                <a:latin typeface="Arial" pitchFamily="34" charset="0"/>
                <a:cs typeface="Arial" pitchFamily="34" charset="0"/>
              </a:rPr>
              <a:t>Anomalia congênita de coronárias</a:t>
            </a:r>
          </a:p>
          <a:p>
            <a:r>
              <a:rPr lang="pt-BR" sz="1700" dirty="0">
                <a:latin typeface="Arial" pitchFamily="34" charset="0"/>
                <a:cs typeface="Arial" pitchFamily="34" charset="0"/>
              </a:rPr>
              <a:t>Síndrome de </a:t>
            </a:r>
            <a:r>
              <a:rPr lang="pt-BR" sz="1700" dirty="0" err="1">
                <a:latin typeface="Arial" pitchFamily="34" charset="0"/>
                <a:cs typeface="Arial" pitchFamily="34" charset="0"/>
              </a:rPr>
              <a:t>Marfan</a:t>
            </a:r>
            <a:endParaRPr lang="pt-BR" sz="1700" dirty="0">
              <a:latin typeface="Arial" pitchFamily="34" charset="0"/>
              <a:cs typeface="Arial" pitchFamily="34" charset="0"/>
            </a:endParaRPr>
          </a:p>
          <a:p>
            <a:r>
              <a:rPr lang="pt-BR" sz="1700" dirty="0">
                <a:latin typeface="Arial" pitchFamily="34" charset="0"/>
                <a:cs typeface="Arial" pitchFamily="34" charset="0"/>
              </a:rPr>
              <a:t>Estenose aórtica</a:t>
            </a:r>
          </a:p>
          <a:p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t-BR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Anormalidades elétricas:</a:t>
            </a:r>
          </a:p>
          <a:p>
            <a:r>
              <a:rPr lang="pt-BR" sz="1700" dirty="0">
                <a:latin typeface="Arial" pitchFamily="34" charset="0"/>
                <a:cs typeface="Arial" pitchFamily="34" charset="0"/>
              </a:rPr>
              <a:t>Wolff Parkinson White</a:t>
            </a:r>
          </a:p>
          <a:p>
            <a:r>
              <a:rPr lang="pt-BR" sz="1700" dirty="0">
                <a:latin typeface="Arial" pitchFamily="34" charset="0"/>
                <a:cs typeface="Arial" pitchFamily="34" charset="0"/>
              </a:rPr>
              <a:t>Síndrome do QT longo</a:t>
            </a:r>
          </a:p>
          <a:p>
            <a:r>
              <a:rPr lang="pt-BR" sz="1700" dirty="0">
                <a:latin typeface="Arial" pitchFamily="34" charset="0"/>
                <a:cs typeface="Arial" pitchFamily="34" charset="0"/>
              </a:rPr>
              <a:t>Síndrome de </a:t>
            </a:r>
            <a:r>
              <a:rPr lang="pt-BR" sz="1700" dirty="0" err="1">
                <a:latin typeface="Arial" pitchFamily="34" charset="0"/>
                <a:cs typeface="Arial" pitchFamily="34" charset="0"/>
              </a:rPr>
              <a:t>Brugada</a:t>
            </a:r>
            <a:endParaRPr lang="pt-BR" sz="1700" dirty="0">
              <a:latin typeface="Arial" pitchFamily="34" charset="0"/>
              <a:cs typeface="Arial" pitchFamily="34" charset="0"/>
            </a:endParaRPr>
          </a:p>
          <a:p>
            <a:r>
              <a:rPr lang="pt-BR" sz="1700" dirty="0">
                <a:latin typeface="Arial" pitchFamily="34" charset="0"/>
                <a:cs typeface="Arial" pitchFamily="34" charset="0"/>
              </a:rPr>
              <a:t>Taquicardia ventricular </a:t>
            </a:r>
            <a:r>
              <a:rPr lang="pt-BR" sz="1700" dirty="0" err="1">
                <a:latin typeface="Arial" pitchFamily="34" charset="0"/>
                <a:cs typeface="Arial" pitchFamily="34" charset="0"/>
              </a:rPr>
              <a:t>catecolinérgica</a:t>
            </a:r>
            <a:endParaRPr lang="pt-BR" sz="1700" dirty="0">
              <a:latin typeface="Arial" pitchFamily="34" charset="0"/>
              <a:cs typeface="Arial" pitchFamily="34" charset="0"/>
            </a:endParaRPr>
          </a:p>
          <a:p>
            <a:endParaRPr lang="pt-BR" sz="1800" b="1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t-BR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Anormalidades adquiridas:</a:t>
            </a:r>
          </a:p>
          <a:p>
            <a:r>
              <a:rPr lang="pt-BR" sz="1700" dirty="0">
                <a:latin typeface="Arial" pitchFamily="34" charset="0"/>
                <a:cs typeface="Arial" pitchFamily="34" charset="0"/>
              </a:rPr>
              <a:t>Miocardite</a:t>
            </a:r>
          </a:p>
          <a:p>
            <a:r>
              <a:rPr lang="pt-BR" sz="1700" dirty="0">
                <a:latin typeface="Arial" pitchFamily="34" charset="0"/>
                <a:cs typeface="Arial" pitchFamily="34" charset="0"/>
              </a:rPr>
              <a:t>Trauma (</a:t>
            </a:r>
            <a:r>
              <a:rPr lang="pt-BR" sz="1700" dirty="0" err="1">
                <a:latin typeface="Arial" pitchFamily="34" charset="0"/>
                <a:cs typeface="Arial" pitchFamily="34" charset="0"/>
              </a:rPr>
              <a:t>commotio</a:t>
            </a:r>
            <a:r>
              <a:rPr lang="pt-BR" sz="1700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1700" dirty="0" err="1">
                <a:latin typeface="Arial" pitchFamily="34" charset="0"/>
                <a:cs typeface="Arial" pitchFamily="34" charset="0"/>
              </a:rPr>
              <a:t>cordis</a:t>
            </a:r>
            <a:r>
              <a:rPr lang="pt-BR" sz="1700" dirty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pt-BR" sz="1700" dirty="0">
                <a:latin typeface="Arial" pitchFamily="34" charset="0"/>
                <a:cs typeface="Arial" pitchFamily="34" charset="0"/>
              </a:rPr>
              <a:t>Toxicidade (drogas ilícitas, </a:t>
            </a:r>
            <a:r>
              <a:rPr lang="pt-BR" sz="1700" dirty="0" err="1">
                <a:latin typeface="Arial" pitchFamily="34" charset="0"/>
                <a:cs typeface="Arial" pitchFamily="34" charset="0"/>
              </a:rPr>
              <a:t>dopping</a:t>
            </a:r>
            <a:r>
              <a:rPr lang="pt-BR" sz="1700" dirty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pt-BR" sz="1700" dirty="0">
                <a:latin typeface="Arial" pitchFamily="34" charset="0"/>
                <a:cs typeface="Arial" pitchFamily="34" charset="0"/>
              </a:rPr>
              <a:t>Meio ambiente (hipertermia)</a:t>
            </a:r>
          </a:p>
          <a:p>
            <a:pPr marL="0" indent="0">
              <a:buNone/>
            </a:pPr>
            <a:endParaRPr lang="pt-BR" sz="1800" b="1" dirty="0">
              <a:latin typeface="Arial" pitchFamily="34" charset="0"/>
              <a:cs typeface="Arial" pitchFamily="34" charset="0"/>
            </a:endParaRPr>
          </a:p>
          <a:p>
            <a:endParaRPr lang="pt-BR" sz="1800" dirty="0">
              <a:latin typeface="Arial" pitchFamily="34" charset="0"/>
              <a:cs typeface="Arial" pitchFamily="34" charset="0"/>
            </a:endParaRPr>
          </a:p>
          <a:p>
            <a:endParaRPr lang="pt-BR" sz="1800" dirty="0">
              <a:latin typeface="Arial" pitchFamily="34" charset="0"/>
              <a:cs typeface="Arial" pitchFamily="34" charset="0"/>
            </a:endParaRPr>
          </a:p>
          <a:p>
            <a:endParaRPr lang="pt-BR" sz="1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402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MIOCARDIOPATIA HIPERTRÓFICA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sz="2400" dirty="0">
                <a:latin typeface="Arial" pitchFamily="34" charset="0"/>
                <a:cs typeface="Arial" pitchFamily="34" charset="0"/>
              </a:rPr>
              <a:t>Causa mais comum de MS em atletas jovens</a:t>
            </a:r>
          </a:p>
          <a:p>
            <a:endParaRPr lang="pt-BR" sz="2400" dirty="0">
              <a:latin typeface="Arial" pitchFamily="34" charset="0"/>
              <a:cs typeface="Arial" pitchFamily="34" charset="0"/>
            </a:endParaRPr>
          </a:p>
          <a:p>
            <a:r>
              <a:rPr lang="pt-BR" sz="2400" dirty="0">
                <a:latin typeface="Arial" pitchFamily="34" charset="0"/>
                <a:cs typeface="Arial" pitchFamily="34" charset="0"/>
              </a:rPr>
              <a:t>Prevalência 1:500</a:t>
            </a:r>
          </a:p>
          <a:p>
            <a:endParaRPr lang="pt-BR" sz="2400" dirty="0">
              <a:latin typeface="Arial" pitchFamily="34" charset="0"/>
              <a:cs typeface="Arial" pitchFamily="34" charset="0"/>
            </a:endParaRPr>
          </a:p>
          <a:p>
            <a:r>
              <a:rPr lang="pt-BR" sz="2400" dirty="0">
                <a:latin typeface="Arial" pitchFamily="34" charset="0"/>
                <a:cs typeface="Arial" pitchFamily="34" charset="0"/>
              </a:rPr>
              <a:t>Herança familiar (autossômica dominante)</a:t>
            </a:r>
          </a:p>
          <a:p>
            <a:endParaRPr lang="pt-BR" sz="2400" dirty="0">
              <a:latin typeface="Arial" pitchFamily="34" charset="0"/>
              <a:cs typeface="Arial" pitchFamily="34" charset="0"/>
            </a:endParaRPr>
          </a:p>
          <a:p>
            <a:r>
              <a:rPr lang="pt-BR" sz="2400" dirty="0">
                <a:latin typeface="Arial" pitchFamily="34" charset="0"/>
                <a:cs typeface="Arial" pitchFamily="34" charset="0"/>
              </a:rPr>
              <a:t>ECG anormal em 75 a 95%</a:t>
            </a:r>
          </a:p>
          <a:p>
            <a:endParaRPr lang="pt-BR" sz="2400" dirty="0">
              <a:latin typeface="Arial" pitchFamily="34" charset="0"/>
              <a:cs typeface="Arial" pitchFamily="34" charset="0"/>
            </a:endParaRPr>
          </a:p>
          <a:p>
            <a:r>
              <a:rPr lang="pt-BR" sz="2400" dirty="0">
                <a:latin typeface="Arial" pitchFamily="34" charset="0"/>
                <a:cs typeface="Arial" pitchFamily="34" charset="0"/>
              </a:rPr>
              <a:t>Confirmação pelo ECO ou RNM</a:t>
            </a:r>
          </a:p>
          <a:p>
            <a:endParaRPr lang="pt-BR" sz="2400" dirty="0">
              <a:latin typeface="Arial" pitchFamily="34" charset="0"/>
              <a:cs typeface="Arial" pitchFamily="34" charset="0"/>
            </a:endParaRPr>
          </a:p>
          <a:p>
            <a:r>
              <a:rPr lang="pt-BR" sz="2400" dirty="0">
                <a:latin typeface="Arial" pitchFamily="34" charset="0"/>
                <a:cs typeface="Arial" pitchFamily="34" charset="0"/>
              </a:rPr>
              <a:t>Exclusão definitiva do futebol</a:t>
            </a:r>
          </a:p>
        </p:txBody>
      </p:sp>
    </p:spTree>
    <p:extLst>
      <p:ext uri="{BB962C8B-B14F-4D97-AF65-F5344CB8AC3E}">
        <p14:creationId xmlns:p14="http://schemas.microsoft.com/office/powerpoint/2010/main" val="4050836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Computador\Pictures\cardiopatie_silen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" y="35171"/>
            <a:ext cx="9137995" cy="369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Computador\Pictures\Slide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355" y="3731951"/>
            <a:ext cx="4432645" cy="312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" y="3731951"/>
            <a:ext cx="470535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0543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MIOCARDITE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pt-BR" sz="2600" dirty="0">
                <a:latin typeface="Arial" pitchFamily="34" charset="0"/>
                <a:cs typeface="Arial" pitchFamily="34" charset="0"/>
              </a:rPr>
              <a:t>Incidência subestimada (doença cardíaca adquirida mais frequente nos jovens)</a:t>
            </a:r>
          </a:p>
          <a:p>
            <a:pPr algn="just"/>
            <a:endParaRPr lang="pt-BR" sz="26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600" dirty="0">
                <a:latin typeface="Arial" pitchFamily="34" charset="0"/>
                <a:cs typeface="Arial" pitchFamily="34" charset="0"/>
              </a:rPr>
              <a:t>O exercício intenso baixa a imunidade</a:t>
            </a:r>
          </a:p>
          <a:p>
            <a:pPr algn="just"/>
            <a:endParaRPr lang="pt-BR" sz="26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600" dirty="0">
                <a:latin typeface="Arial" pitchFamily="34" charset="0"/>
                <a:cs typeface="Arial" pitchFamily="34" charset="0"/>
              </a:rPr>
              <a:t>Etiologia principal viral - </a:t>
            </a:r>
            <a:r>
              <a:rPr lang="pt-BR" sz="2600" dirty="0" err="1">
                <a:latin typeface="Arial" pitchFamily="34" charset="0"/>
                <a:cs typeface="Arial" pitchFamily="34" charset="0"/>
              </a:rPr>
              <a:t>Coxsaxie</a:t>
            </a:r>
            <a:r>
              <a:rPr lang="pt-BR" sz="2600" dirty="0">
                <a:latin typeface="Arial" pitchFamily="34" charset="0"/>
                <a:cs typeface="Arial" pitchFamily="34" charset="0"/>
              </a:rPr>
              <a:t>, H1N1, Dengue e Chikugunha</a:t>
            </a:r>
          </a:p>
          <a:p>
            <a:pPr algn="just"/>
            <a:endParaRPr lang="pt-BR" sz="26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600" dirty="0">
                <a:latin typeface="Arial" pitchFamily="34" charset="0"/>
                <a:cs typeface="Arial" pitchFamily="34" charset="0"/>
              </a:rPr>
              <a:t>Outras causas: Álcool e drogas</a:t>
            </a:r>
          </a:p>
          <a:p>
            <a:pPr algn="just"/>
            <a:endParaRPr lang="pt-BR" sz="26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600" dirty="0">
                <a:latin typeface="Arial" pitchFamily="34" charset="0"/>
                <a:cs typeface="Arial" pitchFamily="34" charset="0"/>
              </a:rPr>
              <a:t>Contexto infeccioso recente</a:t>
            </a:r>
          </a:p>
          <a:p>
            <a:pPr algn="just"/>
            <a:endParaRPr lang="pt-BR" sz="26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600" dirty="0">
                <a:latin typeface="Arial" pitchFamily="34" charset="0"/>
                <a:cs typeface="Arial" pitchFamily="34" charset="0"/>
              </a:rPr>
              <a:t>Dor torácica, palpitações, </a:t>
            </a:r>
            <a:r>
              <a:rPr lang="pt-BR" sz="2600" dirty="0" err="1">
                <a:latin typeface="Arial" pitchFamily="34" charset="0"/>
                <a:cs typeface="Arial" pitchFamily="34" charset="0"/>
              </a:rPr>
              <a:t>dispnéia</a:t>
            </a:r>
            <a:r>
              <a:rPr lang="pt-BR" sz="2600" dirty="0">
                <a:latin typeface="Arial" pitchFamily="34" charset="0"/>
                <a:cs typeface="Arial" pitchFamily="34" charset="0"/>
              </a:rPr>
              <a:t>, fadiga</a:t>
            </a:r>
          </a:p>
          <a:p>
            <a:endParaRPr lang="pt-BR" sz="2400" dirty="0">
              <a:latin typeface="Arial" pitchFamily="34" charset="0"/>
              <a:cs typeface="Arial" pitchFamily="34" charset="0"/>
            </a:endParaRPr>
          </a:p>
          <a:p>
            <a:endParaRPr lang="pt-BR" sz="2400" dirty="0">
              <a:latin typeface="Arial" pitchFamily="34" charset="0"/>
              <a:cs typeface="Arial" pitchFamily="34" charset="0"/>
            </a:endParaRPr>
          </a:p>
          <a:p>
            <a:endParaRPr lang="pt-BR" sz="2400" dirty="0">
              <a:latin typeface="Arial" pitchFamily="34" charset="0"/>
              <a:cs typeface="Arial" pitchFamily="34" charset="0"/>
            </a:endParaRPr>
          </a:p>
          <a:p>
            <a:endParaRPr lang="pt-BR" sz="2400" dirty="0">
              <a:latin typeface="Arial" pitchFamily="34" charset="0"/>
              <a:cs typeface="Arial" pitchFamily="34" charset="0"/>
            </a:endParaRPr>
          </a:p>
          <a:p>
            <a:endParaRPr lang="pt-BR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865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omputador\Pictures\0-imag-pig-focal-myocarditi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4688765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Computador\Pictures\F1.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80728"/>
            <a:ext cx="421196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67013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lementar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2937</TotalTime>
  <Words>734</Words>
  <Application>Microsoft Office PowerPoint</Application>
  <PresentationFormat>Apresentação na tela (4:3)</PresentationFormat>
  <Paragraphs>207</Paragraphs>
  <Slides>29</Slides>
  <Notes>1</Notes>
  <HiddenSlides>0</HiddenSlides>
  <MMClips>2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3" baseType="lpstr">
      <vt:lpstr>ＭＳ Ｐゴシック</vt:lpstr>
      <vt:lpstr>Arial</vt:lpstr>
      <vt:lpstr>Calibri</vt:lpstr>
      <vt:lpstr>Tema do Office</vt:lpstr>
      <vt:lpstr>MORTE SÚBITA NO ESPORTE</vt:lpstr>
      <vt:lpstr>MORTE SÚBITA CARDÍACA</vt:lpstr>
      <vt:lpstr>INCIDÊNCIA EM ATLETAS</vt:lpstr>
      <vt:lpstr>PROBLEMA DE SAUDE OU PERCEPCÃO PUBLICA ?</vt:lpstr>
      <vt:lpstr>PRINCIPAIS CAUSAS</vt:lpstr>
      <vt:lpstr>MIOCARDIOPATIA HIPERTRÓFICA</vt:lpstr>
      <vt:lpstr>Apresentação do PowerPoint</vt:lpstr>
      <vt:lpstr>MIOCARDITE</vt:lpstr>
      <vt:lpstr>Apresentação do PowerPoint</vt:lpstr>
      <vt:lpstr>MIOCARDITE</vt:lpstr>
      <vt:lpstr>Apresentação do PowerPoint</vt:lpstr>
      <vt:lpstr>DOPING</vt:lpstr>
      <vt:lpstr>CASOS FAMOSOS</vt:lpstr>
      <vt:lpstr>CASOS FAMOSOS</vt:lpstr>
      <vt:lpstr>CASOS FAMOSOS</vt:lpstr>
      <vt:lpstr>Apresentação do PowerPoint</vt:lpstr>
      <vt:lpstr>CASOS FAMOSOS</vt:lpstr>
      <vt:lpstr>Apresentação do PowerPoint</vt:lpstr>
      <vt:lpstr>CASOS FAMOSOS</vt:lpstr>
      <vt:lpstr>ALGORITMO DE AVALIAÇÃO</vt:lpstr>
      <vt:lpstr>ALGORITMO DE AVALIAÇÃO</vt:lpstr>
      <vt:lpstr>MORTE SÚBITA SEM CAUSA APARENTE</vt:lpstr>
      <vt:lpstr>PREVENÇÃO SECUNDÁRIA</vt:lpstr>
      <vt:lpstr>Apresentação do PowerPoint</vt:lpstr>
      <vt:lpstr>DEA E MORTE SÚBITA</vt:lpstr>
      <vt:lpstr>Apresentação do PowerPoint</vt:lpstr>
      <vt:lpstr>A VISÃO DOS ATLETAS</vt:lpstr>
      <vt:lpstr>PONTOS IMPORTANTES</vt:lpstr>
      <vt:lpstr>CONCLUSÃO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MORTE SUBITA FUTEBOL</dc:title>
  <dc:creator>Computador</dc:creator>
  <cp:lastModifiedBy>FELIPE</cp:lastModifiedBy>
  <cp:revision>97</cp:revision>
  <dcterms:created xsi:type="dcterms:W3CDTF">2016-05-04T01:12:41Z</dcterms:created>
  <dcterms:modified xsi:type="dcterms:W3CDTF">2018-07-29T14:16:05Z</dcterms:modified>
</cp:coreProperties>
</file>