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9" r:id="rId1"/>
  </p:sldMasterIdLst>
  <p:notesMasterIdLst>
    <p:notesMasterId r:id="rId6"/>
  </p:notesMasterIdLst>
  <p:handoutMasterIdLst>
    <p:handoutMasterId r:id="rId7"/>
  </p:handoutMasterIdLst>
  <p:sldIdLst>
    <p:sldId id="409" r:id="rId2"/>
    <p:sldId id="444" r:id="rId3"/>
    <p:sldId id="410" r:id="rId4"/>
    <p:sldId id="431" r:id="rId5"/>
  </p:sldIdLst>
  <p:sldSz cx="9144000" cy="6858000" type="screen4x3"/>
  <p:notesSz cx="7099300" cy="1023461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464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90" autoAdjust="0"/>
    <p:restoredTop sz="94660" autoAdjust="0"/>
  </p:normalViewPr>
  <p:slideViewPr>
    <p:cSldViewPr>
      <p:cViewPr>
        <p:scale>
          <a:sx n="58" d="100"/>
          <a:sy n="58" d="100"/>
        </p:scale>
        <p:origin x="-1740" y="-8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99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7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7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DB28B236-90EE-4AFB-9A45-BF5B354E51D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7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6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6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6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D938ED99-C6EE-4CF4-8466-4B3C9F693F1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0739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pt-BR" altLang="en-US" smtClean="0"/>
              <a:t>2/21/2011</a:t>
            </a:r>
            <a:endParaRPr lang="pt-BR" altLang="en-US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CC45DBF-E0D9-4E2F-8E10-5B7BFB3F33FB}" type="slidenum">
              <a:rPr lang="pt-BR" altLang="en-US" smtClean="0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pt-BR" smtClean="0"/>
              <a:t>2/21/2011</a:t>
            </a:r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r>
              <a:rPr lang="pt-BR" smtClean="0"/>
              <a:t>2/21/2011</a:t>
            </a:r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pt-BR" altLang="en-US" dirty="0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‹nº›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pt-BR" smtClean="0"/>
              <a:t>2/21/2011</a:t>
            </a:r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‹nº›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pt-BR" smtClean="0"/>
              <a:t>2/21/2011</a:t>
            </a:r>
            <a:endParaRPr lang="en-US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‹nº›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r>
              <a:rPr lang="pt-BR" smtClean="0"/>
              <a:t>2/21/2011</a:t>
            </a:r>
            <a:endParaRPr lang="en-US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‹nº›</a:t>
            </a:fld>
            <a:endParaRPr kumimoji="0" lang="en-US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pt-B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r>
              <a:rPr lang="pt-BR" smtClean="0"/>
              <a:t>2/21/2011</a:t>
            </a:r>
            <a:endParaRPr lang="en-US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‹nº›</a:t>
            </a:fld>
            <a:endParaRPr kumimoji="0" lang="en-US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pt-BR" altLang="en-US" dirty="0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pt-BR" smtClean="0"/>
              <a:t>2/21/2011</a:t>
            </a:r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‹nº›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pt-BR" smtClean="0"/>
              <a:t>2/21/2011</a:t>
            </a:r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‹nº›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pt-BR" smtClean="0"/>
              <a:t>2/21/2011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‹nº›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r>
              <a:rPr lang="pt-BR" smtClean="0"/>
              <a:t>2/21/2011</a:t>
            </a:r>
            <a:endParaRPr lang="en-US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‹nº›</a:t>
            </a:fld>
            <a:endParaRPr kumimoji="0" lang="en-US" sz="2800" dirty="0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pt-BR" altLang="en-US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r>
              <a:rPr lang="pt-BR" smtClean="0"/>
              <a:t>2/21/2011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 altLang="en-US" dirty="0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‹nº›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  <p:pic>
        <p:nvPicPr>
          <p:cNvPr id="10" name="Picture 11" descr="ufrn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144" y="6165304"/>
            <a:ext cx="1338262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Critérios de aprovação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1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Aprovado sem prova de reposição se:</a:t>
            </a:r>
          </a:p>
          <a:p>
            <a:pPr lvl="1"/>
            <a:r>
              <a:rPr lang="pt-BR" dirty="0" smtClean="0"/>
              <a:t>Média parcial maior ou igual a 7,0; ou</a:t>
            </a:r>
          </a:p>
          <a:p>
            <a:pPr lvl="1"/>
            <a:r>
              <a:rPr lang="pt-BR" dirty="0" smtClean="0"/>
              <a:t>Média parcial maior ou igual a 5,0 e nota maior ou igual que 3,0 </a:t>
            </a:r>
            <a:r>
              <a:rPr lang="pt-BR" u="sng" dirty="0" smtClean="0">
                <a:solidFill>
                  <a:srgbClr val="FF0000"/>
                </a:solidFill>
              </a:rPr>
              <a:t>em todas as unidades</a:t>
            </a:r>
          </a:p>
          <a:p>
            <a:r>
              <a:rPr lang="pt-BR" dirty="0" smtClean="0"/>
              <a:t>Senão, realiza prova de reposição se teve assiduidade e média parcial maior ou igual a 3,0 </a:t>
            </a:r>
          </a:p>
          <a:p>
            <a:r>
              <a:rPr lang="pt-BR" dirty="0" smtClean="0"/>
              <a:t>Após prova de reposição, aprovado se:</a:t>
            </a:r>
          </a:p>
          <a:p>
            <a:pPr lvl="1"/>
            <a:r>
              <a:rPr lang="pt-BR" dirty="0"/>
              <a:t>Média </a:t>
            </a:r>
            <a:r>
              <a:rPr lang="pt-BR" dirty="0" smtClean="0"/>
              <a:t>final </a:t>
            </a:r>
            <a:r>
              <a:rPr lang="pt-BR" dirty="0"/>
              <a:t>maior ou igual a 7,0; ou</a:t>
            </a:r>
          </a:p>
          <a:p>
            <a:pPr lvl="1"/>
            <a:r>
              <a:rPr lang="pt-BR" dirty="0"/>
              <a:t>Média </a:t>
            </a:r>
            <a:r>
              <a:rPr lang="pt-BR" dirty="0" smtClean="0"/>
              <a:t>final </a:t>
            </a:r>
            <a:r>
              <a:rPr lang="pt-BR" dirty="0"/>
              <a:t>maior ou igual a 5,0 e nota maior ou igual que 3,0 </a:t>
            </a:r>
            <a:r>
              <a:rPr lang="pt-BR" u="sng" dirty="0" smtClean="0">
                <a:solidFill>
                  <a:srgbClr val="FF0000"/>
                </a:solidFill>
              </a:rPr>
              <a:t>na prova de reposição</a:t>
            </a:r>
            <a:endParaRPr lang="pt-BR" u="sng" dirty="0">
              <a:solidFill>
                <a:srgbClr val="FF00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5202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</a:t>
            </a:r>
            <a:endParaRPr lang="pt-BR" dirty="0"/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95488071"/>
              </p:ext>
            </p:extLst>
          </p:nvPr>
        </p:nvGraphicFramePr>
        <p:xfrm>
          <a:off x="467544" y="1628800"/>
          <a:ext cx="3885072" cy="42404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613"/>
                <a:gridCol w="451613"/>
                <a:gridCol w="451613"/>
                <a:gridCol w="473431"/>
                <a:gridCol w="533245"/>
                <a:gridCol w="533245"/>
                <a:gridCol w="457067"/>
                <a:gridCol w="533245"/>
              </a:tblGrid>
              <a:tr h="42404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baseline="0" dirty="0">
                          <a:effectLst/>
                        </a:rPr>
                        <a:t>N1</a:t>
                      </a:r>
                      <a:endParaRPr lang="pt-BR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baseline="0" dirty="0">
                          <a:effectLst/>
                        </a:rPr>
                        <a:t>N2</a:t>
                      </a:r>
                      <a:endParaRPr lang="pt-BR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baseline="0" dirty="0">
                          <a:effectLst/>
                        </a:rPr>
                        <a:t>N3</a:t>
                      </a:r>
                      <a:endParaRPr lang="pt-BR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baseline="0" dirty="0" err="1" smtClean="0">
                          <a:effectLst/>
                        </a:rPr>
                        <a:t>Méd</a:t>
                      </a:r>
                      <a:endParaRPr lang="pt-BR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baseline="0" dirty="0" err="1" smtClean="0">
                          <a:effectLst/>
                        </a:rPr>
                        <a:t>Sit</a:t>
                      </a:r>
                      <a:endParaRPr lang="pt-BR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baseline="0" dirty="0" err="1" smtClean="0">
                          <a:effectLst/>
                        </a:rPr>
                        <a:t>Rep</a:t>
                      </a:r>
                      <a:endParaRPr lang="pt-BR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baseline="0" dirty="0" err="1" smtClean="0">
                          <a:effectLst/>
                        </a:rPr>
                        <a:t>Méd</a:t>
                      </a:r>
                      <a:endParaRPr lang="pt-BR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baseline="0" dirty="0" err="1" smtClean="0">
                          <a:effectLst/>
                        </a:rPr>
                        <a:t>Sit</a:t>
                      </a:r>
                      <a:endParaRPr lang="pt-BR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2404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baseline="0">
                          <a:effectLst/>
                        </a:rPr>
                        <a:t>9,2</a:t>
                      </a:r>
                      <a:endParaRPr lang="pt-BR" sz="16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baseline="0" dirty="0">
                          <a:effectLst/>
                        </a:rPr>
                        <a:t>2,5</a:t>
                      </a:r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baseline="0" dirty="0">
                          <a:effectLst/>
                        </a:rPr>
                        <a:t>9,6</a:t>
                      </a:r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baseline="0" dirty="0">
                          <a:effectLst/>
                        </a:rPr>
                        <a:t>7,1</a:t>
                      </a:r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baseline="0" dirty="0" smtClean="0">
                          <a:solidFill>
                            <a:srgbClr val="006600"/>
                          </a:solidFill>
                          <a:effectLst/>
                        </a:rPr>
                        <a:t>APR</a:t>
                      </a:r>
                      <a:endParaRPr lang="pt-BR" sz="1600" b="0" i="0" u="none" strike="noStrike" baseline="0" dirty="0">
                        <a:solidFill>
                          <a:srgbClr val="0066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baseline="0" dirty="0">
                          <a:effectLst/>
                        </a:rPr>
                        <a:t> </a:t>
                      </a:r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baseline="0" dirty="0">
                          <a:effectLst/>
                        </a:rPr>
                        <a:t> </a:t>
                      </a:r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baseline="0" dirty="0">
                          <a:effectLst/>
                        </a:rPr>
                        <a:t> </a:t>
                      </a:r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4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baseline="0">
                          <a:effectLst/>
                        </a:rPr>
                        <a:t>8,0</a:t>
                      </a:r>
                      <a:endParaRPr lang="pt-BR" sz="16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baseline="0">
                          <a:effectLst/>
                        </a:rPr>
                        <a:t>6,0</a:t>
                      </a:r>
                      <a:endParaRPr lang="pt-BR" sz="16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baseline="0">
                          <a:effectLst/>
                        </a:rPr>
                        <a:t>4,0</a:t>
                      </a:r>
                      <a:endParaRPr lang="pt-BR" sz="16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baseline="0" dirty="0">
                          <a:effectLst/>
                        </a:rPr>
                        <a:t>6,0</a:t>
                      </a:r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u="none" strike="noStrike" baseline="0" dirty="0" smtClean="0">
                          <a:solidFill>
                            <a:srgbClr val="006600"/>
                          </a:solidFill>
                          <a:effectLst/>
                        </a:rPr>
                        <a:t>APR</a:t>
                      </a:r>
                      <a:endParaRPr lang="pt-BR" sz="1600" b="0" i="0" u="none" strike="noStrike" baseline="0" dirty="0" smtClean="0">
                        <a:solidFill>
                          <a:srgbClr val="0066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baseline="0" dirty="0">
                          <a:effectLst/>
                        </a:rPr>
                        <a:t> </a:t>
                      </a:r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baseline="0">
                          <a:effectLst/>
                        </a:rPr>
                        <a:t> </a:t>
                      </a:r>
                      <a:endParaRPr lang="pt-BR" sz="16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baseline="0" dirty="0">
                          <a:effectLst/>
                        </a:rPr>
                        <a:t> </a:t>
                      </a:r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4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baseline="0">
                          <a:effectLst/>
                        </a:rPr>
                        <a:t>8,0</a:t>
                      </a:r>
                      <a:endParaRPr lang="pt-BR" sz="16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baseline="0">
                          <a:effectLst/>
                        </a:rPr>
                        <a:t>8,0</a:t>
                      </a:r>
                      <a:endParaRPr lang="pt-BR" sz="16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baseline="0" dirty="0">
                          <a:solidFill>
                            <a:srgbClr val="C00000"/>
                          </a:solidFill>
                          <a:effectLst/>
                        </a:rPr>
                        <a:t>2,0</a:t>
                      </a:r>
                      <a:endParaRPr lang="pt-BR" sz="1600" b="0" i="0" u="none" strike="noStrike" baseline="0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baseline="0" dirty="0">
                          <a:effectLst/>
                        </a:rPr>
                        <a:t>6,0</a:t>
                      </a:r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baseline="0" dirty="0" smtClean="0">
                          <a:effectLst/>
                        </a:rPr>
                        <a:t>REPO</a:t>
                      </a:r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baseline="0">
                          <a:effectLst/>
                        </a:rPr>
                        <a:t>4,0</a:t>
                      </a:r>
                      <a:endParaRPr lang="pt-BR" sz="16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baseline="0">
                          <a:effectLst/>
                        </a:rPr>
                        <a:t>6,7</a:t>
                      </a:r>
                      <a:endParaRPr lang="pt-BR" sz="16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u="none" strike="noStrike" kern="1200" baseline="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</a:t>
                      </a:r>
                      <a:endParaRPr kumimoji="0" lang="pt-BR" sz="1600" u="none" strike="noStrike" kern="1200" baseline="0" dirty="0">
                        <a:solidFill>
                          <a:srgbClr val="0066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4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baseline="0">
                          <a:effectLst/>
                        </a:rPr>
                        <a:t>9,0</a:t>
                      </a:r>
                      <a:endParaRPr lang="pt-BR" sz="16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baseline="0">
                          <a:effectLst/>
                        </a:rPr>
                        <a:t>9,0</a:t>
                      </a:r>
                      <a:endParaRPr lang="pt-BR" sz="16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baseline="0" dirty="0">
                          <a:solidFill>
                            <a:srgbClr val="C00000"/>
                          </a:solidFill>
                          <a:effectLst/>
                        </a:rPr>
                        <a:t>2,0</a:t>
                      </a:r>
                      <a:endParaRPr lang="pt-BR" sz="1600" b="0" i="0" u="none" strike="noStrike" baseline="0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baseline="0" dirty="0">
                          <a:effectLst/>
                        </a:rPr>
                        <a:t>6,7</a:t>
                      </a:r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baseline="0" dirty="0" smtClean="0">
                          <a:effectLst/>
                        </a:rPr>
                        <a:t>REPO</a:t>
                      </a:r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t-BR" sz="1600" u="none" strike="noStrike" kern="1200" baseline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2,5</a:t>
                      </a: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baseline="0">
                          <a:effectLst/>
                        </a:rPr>
                        <a:t>6,8</a:t>
                      </a:r>
                      <a:endParaRPr lang="pt-BR" sz="16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u="none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REPR</a:t>
                      </a:r>
                      <a:endParaRPr kumimoji="0" lang="pt-BR" sz="1600" u="none" strike="noStrike" kern="1200" baseline="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4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baseline="0" dirty="0">
                          <a:solidFill>
                            <a:srgbClr val="C00000"/>
                          </a:solidFill>
                          <a:effectLst/>
                        </a:rPr>
                        <a:t>2,0</a:t>
                      </a:r>
                      <a:endParaRPr lang="pt-BR" sz="1600" b="0" i="0" u="none" strike="noStrike" baseline="0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baseline="0">
                          <a:effectLst/>
                        </a:rPr>
                        <a:t>4,0</a:t>
                      </a:r>
                      <a:endParaRPr lang="pt-BR" sz="16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baseline="0">
                          <a:effectLst/>
                        </a:rPr>
                        <a:t>6,0</a:t>
                      </a:r>
                      <a:endParaRPr lang="pt-BR" sz="16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baseline="0">
                          <a:effectLst/>
                        </a:rPr>
                        <a:t>4,0</a:t>
                      </a:r>
                      <a:endParaRPr lang="pt-BR" sz="16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baseline="0" dirty="0" smtClean="0">
                          <a:effectLst/>
                        </a:rPr>
                        <a:t>REPO</a:t>
                      </a:r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baseline="0" dirty="0">
                          <a:effectLst/>
                        </a:rPr>
                        <a:t>6,0</a:t>
                      </a:r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baseline="0">
                          <a:effectLst/>
                        </a:rPr>
                        <a:t>5,3</a:t>
                      </a:r>
                      <a:endParaRPr lang="pt-BR" sz="16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u="none" strike="noStrike" kern="1200" baseline="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</a:t>
                      </a:r>
                      <a:endParaRPr kumimoji="0" lang="pt-BR" sz="1600" u="none" strike="noStrike" kern="1200" baseline="0" dirty="0">
                        <a:solidFill>
                          <a:srgbClr val="0066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4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baseline="0">
                          <a:effectLst/>
                        </a:rPr>
                        <a:t>4,0</a:t>
                      </a:r>
                      <a:endParaRPr lang="pt-BR" sz="16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baseline="0">
                          <a:effectLst/>
                        </a:rPr>
                        <a:t>4,0</a:t>
                      </a:r>
                      <a:endParaRPr lang="pt-BR" sz="16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baseline="0" dirty="0">
                          <a:solidFill>
                            <a:srgbClr val="C00000"/>
                          </a:solidFill>
                          <a:effectLst/>
                        </a:rPr>
                        <a:t>4,0</a:t>
                      </a:r>
                      <a:endParaRPr lang="pt-BR" sz="1600" b="0" i="0" u="none" strike="noStrike" baseline="0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baseline="0">
                          <a:effectLst/>
                        </a:rPr>
                        <a:t>4,0</a:t>
                      </a:r>
                      <a:endParaRPr lang="pt-BR" sz="16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baseline="0" dirty="0" smtClean="0">
                          <a:effectLst/>
                        </a:rPr>
                        <a:t>REPO</a:t>
                      </a:r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baseline="0" dirty="0">
                          <a:effectLst/>
                        </a:rPr>
                        <a:t>6,0</a:t>
                      </a:r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t-BR" sz="1600" u="none" strike="noStrike" kern="1200" baseline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4,7</a:t>
                      </a: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u="none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REPR</a:t>
                      </a:r>
                      <a:endParaRPr kumimoji="0" lang="pt-BR" sz="1600" u="none" strike="noStrike" kern="1200" baseline="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4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baseline="0" dirty="0" smtClean="0">
                          <a:effectLst/>
                        </a:rPr>
                        <a:t>2,9</a:t>
                      </a:r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baseline="0" dirty="0" smtClean="0">
                          <a:effectLst/>
                        </a:rPr>
                        <a:t>2,9</a:t>
                      </a:r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baseline="0" dirty="0" smtClean="0">
                          <a:solidFill>
                            <a:srgbClr val="C00000"/>
                          </a:solidFill>
                          <a:effectLst/>
                        </a:rPr>
                        <a:t>2,9</a:t>
                      </a:r>
                      <a:endParaRPr lang="pt-BR" sz="1600" b="0" i="0" u="none" strike="noStrike" baseline="0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u="none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2,9</a:t>
                      </a:r>
                      <a:endParaRPr kumimoji="0" lang="pt-BR" sz="1600" u="none" strike="noStrike" kern="1200" baseline="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baseline="0" dirty="0" smtClean="0">
                          <a:solidFill>
                            <a:srgbClr val="C00000"/>
                          </a:solidFill>
                          <a:effectLst/>
                        </a:rPr>
                        <a:t>REPR</a:t>
                      </a:r>
                      <a:endParaRPr lang="pt-BR" sz="1600" b="0" i="0" u="none" strike="noStrike" baseline="0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baseline="0" dirty="0">
                          <a:effectLst/>
                        </a:rPr>
                        <a:t> </a:t>
                      </a:r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baseline="0" dirty="0">
                          <a:effectLst/>
                        </a:rPr>
                        <a:t> </a:t>
                      </a:r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baseline="0" dirty="0">
                          <a:effectLst/>
                        </a:rPr>
                        <a:t> </a:t>
                      </a:r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4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baseline="0" dirty="0">
                          <a:solidFill>
                            <a:srgbClr val="C00000"/>
                          </a:solidFill>
                          <a:effectLst/>
                        </a:rPr>
                        <a:t>0,0</a:t>
                      </a:r>
                      <a:endParaRPr lang="pt-BR" sz="1600" b="0" i="0" u="none" strike="noStrike" baseline="0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baseline="0">
                          <a:effectLst/>
                        </a:rPr>
                        <a:t>3,0</a:t>
                      </a:r>
                      <a:endParaRPr lang="pt-BR" sz="16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baseline="0">
                          <a:effectLst/>
                        </a:rPr>
                        <a:t>6,0</a:t>
                      </a:r>
                      <a:endParaRPr lang="pt-BR" sz="16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baseline="0">
                          <a:effectLst/>
                        </a:rPr>
                        <a:t>3,0</a:t>
                      </a:r>
                      <a:endParaRPr lang="pt-BR" sz="16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baseline="0" dirty="0" smtClean="0">
                          <a:effectLst/>
                        </a:rPr>
                        <a:t>REPO</a:t>
                      </a:r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baseline="0" dirty="0">
                          <a:effectLst/>
                        </a:rPr>
                        <a:t>7,0</a:t>
                      </a:r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baseline="0" dirty="0">
                          <a:effectLst/>
                        </a:rPr>
                        <a:t>5,3</a:t>
                      </a:r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u="none" strike="noStrike" kern="1200" baseline="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</a:t>
                      </a:r>
                      <a:endParaRPr kumimoji="0" lang="pt-BR" sz="1600" u="none" strike="noStrike" kern="1200" baseline="0" dirty="0">
                        <a:solidFill>
                          <a:srgbClr val="0066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4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3,0</a:t>
                      </a:r>
                      <a:endParaRPr lang="pt-BR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</a:t>
                      </a:r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u="none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</a:t>
                      </a:r>
                      <a:endParaRPr kumimoji="0" lang="pt-BR" sz="1600" u="none" strike="noStrike" kern="1200" baseline="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</a:t>
                      </a:r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u="none" strike="noStrike" baseline="0" dirty="0" smtClean="0">
                          <a:effectLst/>
                        </a:rPr>
                        <a:t>REPO</a:t>
                      </a:r>
                      <a:endParaRPr lang="pt-BR" sz="16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u="none" strike="noStrike" baseline="0" dirty="0" smtClean="0">
                          <a:effectLst/>
                        </a:rPr>
                        <a:t>7,0</a:t>
                      </a:r>
                      <a:endParaRPr lang="pt-BR" sz="16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4,3</a:t>
                      </a:r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u="none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REPR</a:t>
                      </a: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Espaço Reservado para Número de Slide 2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2</a:t>
            </a:fld>
            <a:endParaRPr kumimoji="0" lang="en-US" dirty="0">
              <a:solidFill>
                <a:srgbClr val="FFFFFF"/>
              </a:solidFill>
            </a:endParaRPr>
          </a:p>
        </p:txBody>
      </p:sp>
      <p:graphicFrame>
        <p:nvGraphicFramePr>
          <p:cNvPr id="6" name="Espaço Reservado para Conteúdo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95488071"/>
              </p:ext>
            </p:extLst>
          </p:nvPr>
        </p:nvGraphicFramePr>
        <p:xfrm>
          <a:off x="4788024" y="1628800"/>
          <a:ext cx="3885072" cy="42404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613"/>
                <a:gridCol w="451613"/>
                <a:gridCol w="451613"/>
                <a:gridCol w="473431"/>
                <a:gridCol w="533245"/>
                <a:gridCol w="533245"/>
                <a:gridCol w="457067"/>
                <a:gridCol w="533245"/>
              </a:tblGrid>
              <a:tr h="42404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baseline="0" dirty="0">
                          <a:effectLst/>
                        </a:rPr>
                        <a:t>N1</a:t>
                      </a:r>
                      <a:endParaRPr lang="pt-BR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baseline="0" dirty="0">
                          <a:effectLst/>
                        </a:rPr>
                        <a:t>N2</a:t>
                      </a:r>
                      <a:endParaRPr lang="pt-BR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baseline="0" dirty="0">
                          <a:effectLst/>
                        </a:rPr>
                        <a:t>N3</a:t>
                      </a:r>
                      <a:endParaRPr lang="pt-BR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baseline="0" dirty="0" err="1" smtClean="0">
                          <a:effectLst/>
                        </a:rPr>
                        <a:t>Méd</a:t>
                      </a:r>
                      <a:endParaRPr lang="pt-BR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baseline="0" dirty="0" err="1" smtClean="0">
                          <a:effectLst/>
                        </a:rPr>
                        <a:t>Sit</a:t>
                      </a:r>
                      <a:endParaRPr lang="pt-BR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baseline="0" dirty="0" err="1" smtClean="0">
                          <a:effectLst/>
                        </a:rPr>
                        <a:t>Rep</a:t>
                      </a:r>
                      <a:endParaRPr lang="pt-BR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baseline="0" dirty="0" err="1" smtClean="0">
                          <a:effectLst/>
                        </a:rPr>
                        <a:t>Méd</a:t>
                      </a:r>
                      <a:endParaRPr lang="pt-BR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baseline="0" dirty="0" err="1" smtClean="0">
                          <a:effectLst/>
                        </a:rPr>
                        <a:t>Sit</a:t>
                      </a:r>
                      <a:endParaRPr lang="pt-BR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2404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1,0</a:t>
                      </a:r>
                      <a:endParaRPr lang="pt-BR" sz="1600" b="0" i="0" u="none" strike="noStrike" baseline="0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7,0</a:t>
                      </a:r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u="none" strike="noStrike" kern="1200" baseline="0" noProof="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</a:t>
                      </a: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pt-BR" sz="1600" u="none" strike="noStrike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pt-BR" sz="1600" u="none" strike="noStrike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pt-BR" sz="1600" u="none" strike="noStrike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4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0,0</a:t>
                      </a:r>
                      <a:endParaRPr kumimoji="0" lang="pt-BR" sz="1600" b="0" i="0" u="none" strike="noStrike" kern="1200" baseline="0" dirty="0">
                        <a:solidFill>
                          <a:srgbClr val="C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6,7</a:t>
                      </a:r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baseline="0" dirty="0" smtClean="0">
                          <a:effectLst/>
                        </a:rPr>
                        <a:t>REPO</a:t>
                      </a:r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7,0</a:t>
                      </a:r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u="none" strike="noStrike" kern="1200" baseline="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</a:t>
                      </a: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4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</a:t>
                      </a:r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</a:t>
                      </a:r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u="none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</a:t>
                      </a:r>
                      <a:endParaRPr kumimoji="0" lang="pt-BR" sz="1600" u="none" strike="noStrike" kern="1200" baseline="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</a:t>
                      </a:r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u="none" strike="noStrike" baseline="0" dirty="0" smtClean="0">
                          <a:effectLst/>
                        </a:rPr>
                        <a:t>REPO</a:t>
                      </a:r>
                      <a:endParaRPr lang="pt-BR" sz="16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8,7</a:t>
                      </a:r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4,9</a:t>
                      </a:r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u="none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REPR</a:t>
                      </a:r>
                      <a:endParaRPr kumimoji="0" lang="pt-BR" sz="1600" u="none" strike="noStrike" kern="1200" baseline="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4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u="none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  <a:endParaRPr kumimoji="0" lang="pt-BR" sz="1600" u="none" strike="noStrike" kern="1200" baseline="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9,0</a:t>
                      </a:r>
                      <a:endParaRPr kumimoji="0" lang="pt-BR" sz="16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</a:t>
                      </a:r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baseline="0" dirty="0" smtClean="0">
                          <a:effectLst/>
                        </a:rPr>
                        <a:t>REPO</a:t>
                      </a:r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6,0</a:t>
                      </a:r>
                      <a:endParaRPr kumimoji="0" lang="pt-BR" sz="16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</a:t>
                      </a:r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u="none" strike="noStrike" kern="1200" baseline="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</a:t>
                      </a: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4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u="none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  <a:endParaRPr kumimoji="0" lang="pt-BR" sz="1600" u="none" strike="noStrike" kern="1200" baseline="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8,7</a:t>
                      </a:r>
                      <a:endParaRPr kumimoji="0" lang="pt-BR" sz="16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2,9</a:t>
                      </a:r>
                      <a:endParaRPr kumimoji="0" lang="pt-B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REPR</a:t>
                      </a:r>
                      <a:endParaRPr kumimoji="0" lang="pt-B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pt-BR" sz="1600" u="none" strike="noStrike" kern="1200" baseline="0" dirty="0">
                        <a:solidFill>
                          <a:srgbClr val="0066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4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</a:t>
                      </a:r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</a:t>
                      </a:r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5,0</a:t>
                      </a:r>
                      <a:endParaRPr kumimoji="0" lang="pt-BR" sz="16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</a:t>
                      </a:r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u="none" strike="noStrike" kern="1200" baseline="0" noProof="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</a:t>
                      </a: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kumimoji="0" lang="pt-BR" sz="1600" u="none" strike="noStrike" kern="1200" baseline="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pt-BR" sz="1600" u="none" strike="noStrike" kern="1200" baseline="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4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6,0</a:t>
                      </a:r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6,0</a:t>
                      </a:r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3,0</a:t>
                      </a:r>
                      <a:endParaRPr kumimoji="0" lang="pt-BR" sz="16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</a:t>
                      </a:r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u="none" strike="noStrike" kern="1200" baseline="0" noProof="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</a:t>
                      </a: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4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7,0</a:t>
                      </a:r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6,0</a:t>
                      </a:r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u="none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  <a:endParaRPr kumimoji="0" lang="pt-BR" sz="1600" u="none" strike="noStrike" kern="1200" baseline="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</a:t>
                      </a:r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u="none" strike="noStrike" baseline="0" dirty="0" smtClean="0">
                          <a:effectLst/>
                        </a:rPr>
                        <a:t>REPO</a:t>
                      </a:r>
                      <a:endParaRPr lang="pt-BR" sz="16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7,7</a:t>
                      </a:r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u="none" strike="noStrike" kern="1200" baseline="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</a:t>
                      </a: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4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pt-BR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7,8</a:t>
                      </a:r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u="none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2,9</a:t>
                      </a:r>
                      <a:endParaRPr kumimoji="0" lang="pt-BR" sz="1600" u="none" strike="noStrike" kern="1200" baseline="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6,9</a:t>
                      </a:r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u="none" strike="noStrike" baseline="0" dirty="0" smtClean="0">
                          <a:effectLst/>
                        </a:rPr>
                        <a:t>REPO</a:t>
                      </a:r>
                      <a:endParaRPr lang="pt-BR" sz="16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9,3</a:t>
                      </a:r>
                      <a:endParaRPr lang="pt-B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u="none" strike="noStrike" kern="1200" baseline="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</a:t>
                      </a:r>
                    </a:p>
                  </a:txBody>
                  <a:tcPr marL="10077" marR="10077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774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Prova de reposição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3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Realizada após o término das aulas.</a:t>
            </a:r>
          </a:p>
          <a:p>
            <a:r>
              <a:rPr lang="pt-BR" dirty="0" smtClean="0"/>
              <a:t>A critério do professor, pode se basear em:</a:t>
            </a:r>
          </a:p>
          <a:p>
            <a:pPr lvl="1"/>
            <a:r>
              <a:rPr lang="pt-BR" dirty="0" smtClean="0"/>
              <a:t>Instrumento de avaliação único para todos os alunos.</a:t>
            </a:r>
          </a:p>
          <a:p>
            <a:pPr lvl="1"/>
            <a:r>
              <a:rPr lang="pt-BR" dirty="0" smtClean="0"/>
              <a:t>Instrumentos de avaliação diferenciados de acordo com a unidade que o aluno está repondo.</a:t>
            </a:r>
          </a:p>
          <a:p>
            <a:r>
              <a:rPr lang="pt-BR" dirty="0" smtClean="0"/>
              <a:t>Aluno aprovado não pode fazer avaliação de reposição para melhorar nota.</a:t>
            </a:r>
          </a:p>
          <a:p>
            <a:r>
              <a:rPr lang="pt-BR" dirty="0" smtClean="0"/>
              <a:t>Pode substituir ausência em uma única unidade</a:t>
            </a:r>
          </a:p>
          <a:p>
            <a:pPr lvl="1"/>
            <a:r>
              <a:rPr lang="pt-BR" dirty="0" smtClean="0"/>
              <a:t>Permanece uma das notas zero em caso de ausência em mais de uma unidade.</a:t>
            </a:r>
          </a:p>
        </p:txBody>
      </p:sp>
    </p:spTree>
    <p:extLst>
      <p:ext uri="{BB962C8B-B14F-4D97-AF65-F5344CB8AC3E}">
        <p14:creationId xmlns:p14="http://schemas.microsoft.com/office/powerpoint/2010/main" val="355202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Consolidação das turmas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4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Consolidação parcial:</a:t>
            </a:r>
          </a:p>
          <a:p>
            <a:pPr lvl="1"/>
            <a:r>
              <a:rPr lang="pt-BR" dirty="0" smtClean="0"/>
              <a:t>Obrigatório registro das notas das 3 unidades e da frequência</a:t>
            </a:r>
          </a:p>
          <a:p>
            <a:pPr lvl="1"/>
            <a:r>
              <a:rPr lang="pt-BR" dirty="0" smtClean="0"/>
              <a:t>Até o fim do período letivo</a:t>
            </a:r>
          </a:p>
          <a:p>
            <a:pPr lvl="1"/>
            <a:r>
              <a:rPr lang="pt-BR" dirty="0" smtClean="0"/>
              <a:t>Facilita os cursos de férias para os alunos</a:t>
            </a:r>
          </a:p>
          <a:p>
            <a:r>
              <a:rPr lang="pt-BR" dirty="0" smtClean="0"/>
              <a:t>Consolidação final:</a:t>
            </a:r>
          </a:p>
          <a:p>
            <a:pPr lvl="1"/>
            <a:r>
              <a:rPr lang="pt-BR" dirty="0" smtClean="0"/>
              <a:t>Nota da prova de reposição</a:t>
            </a:r>
          </a:p>
          <a:p>
            <a:pPr lvl="1"/>
            <a:r>
              <a:rPr lang="pt-BR" dirty="0" smtClean="0"/>
              <a:t>Até o prazo final de consolidação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5939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1763</TotalTime>
  <Words>355</Words>
  <Application>Microsoft Office PowerPoint</Application>
  <PresentationFormat>Apresentação na tela (4:3)</PresentationFormat>
  <Paragraphs>177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Mediano</vt:lpstr>
      <vt:lpstr>Critérios de aprovação</vt:lpstr>
      <vt:lpstr>Exemplos</vt:lpstr>
      <vt:lpstr>Prova de reposição</vt:lpstr>
      <vt:lpstr>Consolidação das turmas</vt:lpstr>
    </vt:vector>
  </TitlesOfParts>
  <Company>UFRN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Diretrizes curriculares nacionais e os projetos pedagógicos dos cursos de graduação</dc:title>
  <dc:creator>Adelardo Adelino Dantas de Medeiros</dc:creator>
  <cp:lastModifiedBy>Computador1</cp:lastModifiedBy>
  <cp:revision>350</cp:revision>
  <cp:lastPrinted>1601-01-01T00:00:00Z</cp:lastPrinted>
  <dcterms:created xsi:type="dcterms:W3CDTF">2010-07-01T01:14:39Z</dcterms:created>
  <dcterms:modified xsi:type="dcterms:W3CDTF">2016-03-18T13:58:12Z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