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6" autoAdjust="0"/>
    <p:restoredTop sz="95461" autoAdjust="0"/>
  </p:normalViewPr>
  <p:slideViewPr>
    <p:cSldViewPr>
      <p:cViewPr varScale="1">
        <p:scale>
          <a:sx n="89" d="100"/>
          <a:sy n="89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8228E-A97A-4D39-90F8-BF1E6BF20AD8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0BE44-714A-4C1B-8C69-F60292A81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66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pt-BR" sz="800" strike="noStrike" dirty="0" smtClean="0">
                <a:latin typeface="Bradley Hand ITC" panose="03070402050302030203" pitchFamily="66" charset="0"/>
              </a:rPr>
              <a:t>Elaboração/Servidora:</a:t>
            </a:r>
            <a:r>
              <a:rPr lang="pt-BR" sz="800" strike="noStrike" baseline="0" dirty="0" smtClean="0">
                <a:latin typeface="Bradley Hand ITC" panose="03070402050302030203" pitchFamily="66" charset="0"/>
              </a:rPr>
              <a:t> Dacifran Cavalcanti Carvalho – Secretaria CCEA (14.49)</a:t>
            </a:r>
            <a:endParaRPr lang="pt-BR" sz="800" strike="noStrike" dirty="0">
              <a:latin typeface="Bradley Hand ITC" panose="03070402050302030203" pitchFamily="66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0BE44-714A-4C1B-8C69-F60292A8153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96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4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41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81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20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12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81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7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6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17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64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75F4-3561-4266-8A91-3F7761E6C817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CE04A-2615-4C37-BA2E-CAFBFBBE7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78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gaa.ufrn.br/sigaa/public/centro/portal.jsf?lc=pt_BR&amp;id=44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sigaa.ufrn.br/sigaa/public/curso/documentos.jsf?lc=pt_BR&amp;id=85322571&amp;idTipo=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cea@ct.ufrn.br" TargetMode="External"/><Relationship Id="rId7" Type="http://schemas.openxmlformats.org/officeDocument/2006/relationships/hyperlink" Target="http://www.graduacao.ufrn.br/engambienta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gaa.ufrn.br/sigaa/public/centro/portal.jsf?lc=pt_BR&amp;id=445" TargetMode="External"/><Relationship Id="rId5" Type="http://schemas.openxmlformats.org/officeDocument/2006/relationships/hyperlink" Target="https://sigaa.ufrn.br/sigaa/verProducao?idProducao=5833817&amp;key=6a4094d0f807802a4fdada0a45000d41" TargetMode="External"/><Relationship Id="rId4" Type="http://schemas.openxmlformats.org/officeDocument/2006/relationships/hyperlink" Target="https://sigaa.ufrn.br/sigaa/verProducao?idProducao=5833814&amp;key=a7e8d16968f21925cd1a1fd51f2dd21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sigaa.ufrn.br/sigaa/public/centro/portal.jsf?lc=pt_BR&amp;id=445" TargetMode="External"/><Relationship Id="rId7" Type="http://schemas.openxmlformats.org/officeDocument/2006/relationships/hyperlink" Target="https://sigaa.ufrn.br/sigaa/verProducao?idProducao=5833817&amp;key=6a4094d0f807802a4fdada0a45000d4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gaa.ufrn.br/sigaa/verProducao?idProducao=5833814&amp;key=a7e8d16968f21925cd1a1fd51f2dd217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www.graduacao.ufrn.br/engambienta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gaa.ufrn.br/sigaa/public/centro/portal.jsf?lc=pt_BR&amp;id=44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hyperlink" Target="http://www.graduacao.ufrn.br/engambient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gaa.ufrn.br/sigaa/public/centro/portal.jsf?lc=pt_BR&amp;id=44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hyperlink" Target="https://sigaa.ufrn.br/sigaa/verProducao?idProducao=5833797&amp;key=c9ba03c791b19122fc6a7829759ec1f7" TargetMode="External"/><Relationship Id="rId4" Type="http://schemas.openxmlformats.org/officeDocument/2006/relationships/hyperlink" Target="http://www.graduacao.ufrn.br/engambienta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jpeg"/><Relationship Id="rId7" Type="http://schemas.openxmlformats.org/officeDocument/2006/relationships/hyperlink" Target="https://sigaa.ufrn.br/sigaa/verProducao?idProducao=5833799&amp;key=111604e354baf1ad1b3b5896126af8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gaa.ufrn.br/sigaa/verProducao?idProducao=5863035&amp;key=594cb9d7e5f5b3b89a83e7a6ff0b4cd9" TargetMode="External"/><Relationship Id="rId5" Type="http://schemas.openxmlformats.org/officeDocument/2006/relationships/hyperlink" Target="http://www.graduacao.ufrn.br/engambiental" TargetMode="External"/><Relationship Id="rId4" Type="http://schemas.openxmlformats.org/officeDocument/2006/relationships/hyperlink" Target="https://sigaa.ufrn.br/sigaa/public/centro/portal.jsf?lc=pt_BR&amp;id=445" TargetMode="External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gaa.ufrn.br/sigaa/public/centro/portal.jsf?lc=pt_BR&amp;id=44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sigaa.ufrn.br/sigaa/public/curso/documentos.jsf?lc=pt_BR&amp;id=85322571&amp;idTipo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5536" y="137386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curriculares cujas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matrículas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realizam-se, a cada início de semestre, presencialmente na Coordenação do Curso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6732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cap="all" dirty="0">
                <a:hlinkClick r:id="rId3" tooltip="Clique para acessar o portal do centro."/>
              </a:rPr>
              <a:t>CURSO DE ENGENHARIA AMBIENTAL / CTCENTRO DE TECNOLOGIA </a:t>
            </a:r>
            <a:r>
              <a:rPr lang="pt-BR" sz="1400" cap="all" dirty="0" smtClean="0">
                <a:hlinkClick r:id="rId3" tooltip="Clique para acessar o portal do centro."/>
              </a:rPr>
              <a:t>– CT</a:t>
            </a:r>
            <a:endParaRPr lang="pt-BR" sz="1400" cap="all" dirty="0" smtClean="0"/>
          </a:p>
          <a:p>
            <a:pPr algn="r"/>
            <a:r>
              <a:rPr lang="pt-BR" sz="1400" dirty="0" smtClean="0"/>
              <a:t>Telefone/Ramal</a:t>
            </a:r>
            <a:r>
              <a:rPr lang="pt-BR" sz="1400" dirty="0"/>
              <a:t>: </a:t>
            </a:r>
            <a:r>
              <a:rPr lang="pt-BR" sz="1400" dirty="0" smtClean="0"/>
              <a:t>9.9193-6242</a:t>
            </a:r>
          </a:p>
          <a:p>
            <a:pPr algn="r"/>
            <a:r>
              <a:rPr lang="pt-BR" sz="1400" dirty="0" smtClean="0">
                <a:hlinkClick r:id="rId4"/>
              </a:rPr>
              <a:t>http</a:t>
            </a:r>
            <a:r>
              <a:rPr lang="pt-BR" sz="1400" dirty="0">
                <a:hlinkClick r:id="rId4"/>
              </a:rPr>
              <a:t>://www.graduacao.ufrn.br/engambiental</a:t>
            </a:r>
            <a:endParaRPr lang="pt-BR" sz="1400" dirty="0"/>
          </a:p>
        </p:txBody>
      </p:sp>
      <p:pic>
        <p:nvPicPr>
          <p:cNvPr id="1026" name="Picture 2" descr="cover photo, A imagem pode conter: 1 pessoa, em pÃ© e tex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144000" cy="438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3956863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Estágio Supervisionado</a:t>
            </a:r>
          </a:p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 Complementar</a:t>
            </a:r>
          </a:p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de TCC (TCC1)</a:t>
            </a:r>
          </a:p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Trab. Conc. Curso (TCC2)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0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99592" y="1314048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 Matrícula No Estágio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OBRIGATÓRIO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1. Matricula feita diretamente com a coordenadora, mediante apresentação da </a:t>
            </a:r>
            <a:r>
              <a:rPr lang="pt-BR" b="1" dirty="0" smtClean="0"/>
              <a:t>carta de aceite </a:t>
            </a:r>
            <a:r>
              <a:rPr lang="pt-BR" dirty="0" smtClean="0"/>
              <a:t>do orientador</a:t>
            </a:r>
            <a:r>
              <a:rPr lang="pt-BR" b="1" dirty="0" smtClean="0"/>
              <a:t>¹</a:t>
            </a:r>
            <a:r>
              <a:rPr lang="pt-BR" dirty="0" smtClean="0"/>
              <a:t> – entregar na secretaria do curso;</a:t>
            </a:r>
          </a:p>
          <a:p>
            <a:pPr algn="just"/>
            <a:r>
              <a:rPr lang="pt-BR" dirty="0" smtClean="0"/>
              <a:t>2. Envio do </a:t>
            </a:r>
            <a:r>
              <a:rPr lang="pt-BR" b="1" dirty="0" smtClean="0"/>
              <a:t>Formulário²</a:t>
            </a:r>
            <a:r>
              <a:rPr lang="pt-BR" dirty="0" smtClean="0"/>
              <a:t> para </a:t>
            </a:r>
            <a:r>
              <a:rPr lang="pt-BR" dirty="0" smtClean="0">
                <a:hlinkClick r:id="rId3"/>
              </a:rPr>
              <a:t>ccea@ct.ufrn.br</a:t>
            </a:r>
            <a:r>
              <a:rPr lang="pt-BR" dirty="0" smtClean="0"/>
              <a:t> (em </a:t>
            </a:r>
            <a:r>
              <a:rPr lang="pt-BR" dirty="0" err="1" smtClean="0"/>
              <a:t>word</a:t>
            </a:r>
            <a:r>
              <a:rPr lang="pt-BR" dirty="0" smtClean="0"/>
              <a:t>), para o cadastro no sistema (SIGAA), com todos os campos preenchidos; </a:t>
            </a:r>
          </a:p>
          <a:p>
            <a:pPr algn="just"/>
            <a:r>
              <a:rPr lang="pt-BR" dirty="0" smtClean="0"/>
              <a:t>3. Envio do </a:t>
            </a:r>
            <a:r>
              <a:rPr lang="pt-BR" b="1" dirty="0" smtClean="0"/>
              <a:t>Termo de Compromisso</a:t>
            </a:r>
            <a:r>
              <a:rPr lang="pt-BR" dirty="0" smtClean="0"/>
              <a:t> para o e-mail do aluno – que deverá imprimir 3 vias, recolher as assinaturas e devolver uma via assinada na secretaria do curso – </a:t>
            </a:r>
            <a:r>
              <a:rPr lang="pt-BR" i="1" dirty="0" err="1" smtClean="0"/>
              <a:t>p.s</a:t>
            </a:r>
            <a:r>
              <a:rPr lang="pt-BR" i="1" dirty="0" smtClean="0"/>
              <a:t>.: ainda que o estágio seja obrigatório, mas se o seguro for por conta da empresa, o aluno deverá entregar cópia da </a:t>
            </a:r>
            <a:r>
              <a:rPr lang="pt-BR" b="1" i="1" dirty="0" smtClean="0"/>
              <a:t>apólice de seguro </a:t>
            </a:r>
            <a:r>
              <a:rPr lang="pt-BR" i="1" dirty="0" smtClean="0"/>
              <a:t>na secretaria do curso.</a:t>
            </a:r>
          </a:p>
          <a:p>
            <a:pPr algn="just"/>
            <a:endParaRPr lang="pt-BR" dirty="0"/>
          </a:p>
          <a:p>
            <a:pPr algn="just"/>
            <a:r>
              <a:rPr lang="pt-BR" i="1" dirty="0" err="1" smtClean="0"/>
              <a:t>p.s</a:t>
            </a:r>
            <a:r>
              <a:rPr lang="pt-BR" i="1" dirty="0" smtClean="0"/>
              <a:t>.: o aluno deverá cumprir todas as etapas para não ficar com pendências ao termino do curso/colação de grau.</a:t>
            </a:r>
          </a:p>
          <a:p>
            <a:pPr algn="just"/>
            <a:r>
              <a:rPr lang="pt-BR" i="1" dirty="0" err="1" smtClean="0"/>
              <a:t>p.s</a:t>
            </a:r>
            <a:r>
              <a:rPr lang="pt-BR" i="1" dirty="0" smtClean="0"/>
              <a:t>.: no caso de estágio </a:t>
            </a:r>
            <a:r>
              <a:rPr lang="pt-BR" b="1" i="1" dirty="0" smtClean="0"/>
              <a:t>NÃO OBRIGATÓRIO </a:t>
            </a:r>
            <a:r>
              <a:rPr lang="pt-BR" i="1" dirty="0" smtClean="0"/>
              <a:t>terá que ter remuneração, vale transporte e apólice de seguro por conta da empresa contratante.</a:t>
            </a:r>
          </a:p>
          <a:p>
            <a:pPr algn="just"/>
            <a:endParaRPr lang="pt-BR" i="1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71624"/>
              </p:ext>
            </p:extLst>
          </p:nvPr>
        </p:nvGraphicFramePr>
        <p:xfrm>
          <a:off x="4572000" y="5945702"/>
          <a:ext cx="4104456" cy="651650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3258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 smtClean="0">
                          <a:solidFill>
                            <a:srgbClr val="4D5D9C"/>
                          </a:solidFill>
                          <a:effectLst/>
                          <a:hlinkClick r:id="rId4"/>
                        </a:rPr>
                        <a:t>¹ A- </a:t>
                      </a:r>
                      <a:r>
                        <a:rPr lang="pt-BR" sz="1000" u="none" strike="noStrike" dirty="0">
                          <a:solidFill>
                            <a:srgbClr val="4D5D9C"/>
                          </a:solidFill>
                          <a:effectLst/>
                          <a:hlinkClick r:id="rId4"/>
                        </a:rPr>
                        <a:t>ESTAGIO </a:t>
                      </a:r>
                      <a:r>
                        <a:rPr lang="pt-BR" sz="1000" u="none" strike="noStrike" dirty="0" err="1">
                          <a:solidFill>
                            <a:srgbClr val="4D5D9C"/>
                          </a:solidFill>
                          <a:effectLst/>
                          <a:hlinkClick r:id="rId4"/>
                        </a:rPr>
                        <a:t>SUPERVISIONADO_ORIENTACAO_Carta</a:t>
                      </a:r>
                      <a:r>
                        <a:rPr lang="pt-BR" sz="1000" u="none" strike="noStrike" dirty="0">
                          <a:solidFill>
                            <a:srgbClr val="4D5D9C"/>
                          </a:solidFill>
                          <a:effectLst/>
                          <a:hlinkClick r:id="rId4"/>
                        </a:rPr>
                        <a:t> de Aceite</a:t>
                      </a:r>
                      <a:endParaRPr lang="pt-BR" sz="1000" dirty="0">
                        <a:effectLst/>
                      </a:endParaRPr>
                    </a:p>
                  </a:txBody>
                  <a:tcPr marL="41988" marR="41988" marT="41988" marB="41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58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 smtClean="0">
                          <a:solidFill>
                            <a:srgbClr val="4D5D9C"/>
                          </a:solidFill>
                          <a:effectLst/>
                          <a:hlinkClick r:id="rId5"/>
                        </a:rPr>
                        <a:t>² B- </a:t>
                      </a:r>
                      <a:r>
                        <a:rPr lang="pt-BR" sz="1000" u="none" strike="noStrike" dirty="0">
                          <a:solidFill>
                            <a:srgbClr val="4D5D9C"/>
                          </a:solidFill>
                          <a:effectLst/>
                          <a:hlinkClick r:id="rId5"/>
                        </a:rPr>
                        <a:t>ESTAGIO </a:t>
                      </a:r>
                      <a:r>
                        <a:rPr lang="pt-BR" sz="1000" u="none" strike="noStrike" dirty="0" err="1">
                          <a:solidFill>
                            <a:srgbClr val="4D5D9C"/>
                          </a:solidFill>
                          <a:effectLst/>
                          <a:hlinkClick r:id="rId5"/>
                        </a:rPr>
                        <a:t>SUPERVISIONADO_Formulario_Dados_para_Cadastro_Sigaa</a:t>
                      </a:r>
                      <a:endParaRPr lang="pt-BR" sz="1000" dirty="0">
                        <a:effectLst/>
                      </a:endParaRPr>
                    </a:p>
                  </a:txBody>
                  <a:tcPr marL="41988" marR="41988" marT="41988" marB="41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19672" y="79199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Estágio Supervisionado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56184" y="116632"/>
            <a:ext cx="68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cap="all" dirty="0">
                <a:hlinkClick r:id="rId6" tooltip="Clique para acessar o portal do centro."/>
              </a:rPr>
              <a:t>CURSO DE ENGENHARIA AMBIENTAL / CTCENTRO DE TECNOLOGIA </a:t>
            </a:r>
            <a:r>
              <a:rPr lang="pt-BR" sz="1200" cap="all" dirty="0" smtClean="0">
                <a:hlinkClick r:id="rId6" tooltip="Clique para acessar o portal do centro."/>
              </a:rPr>
              <a:t>– CT</a:t>
            </a:r>
            <a:endParaRPr lang="pt-BR" sz="1200" cap="all" dirty="0" smtClean="0"/>
          </a:p>
          <a:p>
            <a:pPr algn="r"/>
            <a:r>
              <a:rPr lang="pt-BR" sz="1200" dirty="0" smtClean="0">
                <a:hlinkClick r:id="rId7"/>
              </a:rPr>
              <a:t>http</a:t>
            </a:r>
            <a:r>
              <a:rPr lang="pt-BR" sz="1200" dirty="0">
                <a:hlinkClick r:id="rId7"/>
              </a:rPr>
              <a:t>://</a:t>
            </a:r>
            <a:r>
              <a:rPr lang="pt-BR" sz="1200" dirty="0" smtClean="0">
                <a:hlinkClick r:id="rId7"/>
              </a:rPr>
              <a:t>www.graduacao.ufrn.br/engambiental</a:t>
            </a:r>
            <a:endParaRPr lang="pt-BR" sz="1200" dirty="0" smtClean="0"/>
          </a:p>
          <a:p>
            <a:pPr algn="r"/>
            <a:r>
              <a:rPr lang="pt-BR" sz="1200" dirty="0"/>
              <a:t>Telefone/Ramal: </a:t>
            </a:r>
            <a:r>
              <a:rPr lang="pt-BR" sz="1200" dirty="0" smtClean="0"/>
              <a:t>9.9193-6242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242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91614" y="836712"/>
            <a:ext cx="737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Formulários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 Matrícula No Estágio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OBRIGATÓRIO</a:t>
            </a: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673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cap="all" dirty="0">
                <a:hlinkClick r:id="rId3" tooltip="Clique para acessar o portal do centro."/>
              </a:rPr>
              <a:t>CURSO DE ENGENHARIA AMBIENTAL / CTCENTRO DE TECNOLOGIA </a:t>
            </a:r>
            <a:r>
              <a:rPr lang="pt-BR" sz="1200" cap="all" dirty="0" smtClean="0">
                <a:hlinkClick r:id="rId3" tooltip="Clique para acessar o portal do centro."/>
              </a:rPr>
              <a:t>– CT</a:t>
            </a:r>
            <a:endParaRPr lang="pt-BR" sz="1200" cap="all" dirty="0" smtClean="0"/>
          </a:p>
          <a:p>
            <a:pPr algn="r"/>
            <a:r>
              <a:rPr lang="pt-BR" sz="1200" dirty="0" smtClean="0">
                <a:hlinkClick r:id="rId4"/>
              </a:rPr>
              <a:t>http</a:t>
            </a:r>
            <a:r>
              <a:rPr lang="pt-BR" sz="1200" dirty="0">
                <a:hlinkClick r:id="rId4"/>
              </a:rPr>
              <a:t>://</a:t>
            </a:r>
            <a:r>
              <a:rPr lang="pt-BR" sz="1200" dirty="0" smtClean="0">
                <a:hlinkClick r:id="rId4"/>
              </a:rPr>
              <a:t>www.graduacao.ufrn.br/engambiental</a:t>
            </a:r>
            <a:endParaRPr lang="pt-BR" sz="1200" dirty="0" smtClean="0"/>
          </a:p>
          <a:p>
            <a:pPr algn="r"/>
            <a:r>
              <a:rPr lang="pt-BR" sz="1200" dirty="0"/>
              <a:t>Telefone/Ramal: </a:t>
            </a:r>
            <a:r>
              <a:rPr lang="pt-BR" sz="1200" dirty="0" smtClean="0"/>
              <a:t>9.9193-6242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07" y="4077072"/>
            <a:ext cx="3607939" cy="237626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90829" y="141277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 smtClean="0">
                <a:latin typeface="ZDingbats"/>
              </a:rPr>
              <a:t>+ </a:t>
            </a:r>
            <a:r>
              <a:rPr lang="pt-BR" i="1" dirty="0" smtClean="0"/>
              <a:t>Carta de Aceite do Orientador</a:t>
            </a:r>
            <a:endParaRPr lang="pt-BR" sz="1000" i="1" dirty="0" smtClean="0"/>
          </a:p>
          <a:p>
            <a:pPr algn="just"/>
            <a:r>
              <a:rPr lang="pt-BR" sz="1000" dirty="0" smtClean="0">
                <a:solidFill>
                  <a:srgbClr val="4D5D9C"/>
                </a:solidFill>
                <a:hlinkClick r:id="rId6"/>
              </a:rPr>
              <a:t>A- </a:t>
            </a:r>
            <a:r>
              <a:rPr lang="pt-BR" sz="1000" dirty="0">
                <a:solidFill>
                  <a:srgbClr val="4D5D9C"/>
                </a:solidFill>
                <a:hlinkClick r:id="rId6"/>
              </a:rPr>
              <a:t>ESTAGIO </a:t>
            </a:r>
            <a:r>
              <a:rPr lang="pt-BR" sz="1000" dirty="0" err="1">
                <a:solidFill>
                  <a:srgbClr val="4D5D9C"/>
                </a:solidFill>
                <a:hlinkClick r:id="rId6"/>
              </a:rPr>
              <a:t>SUPERVISIONADO_ORIENTACAO_Carta</a:t>
            </a:r>
            <a:r>
              <a:rPr lang="pt-BR" sz="1000" dirty="0">
                <a:solidFill>
                  <a:srgbClr val="4D5D9C"/>
                </a:solidFill>
                <a:hlinkClick r:id="rId6"/>
              </a:rPr>
              <a:t> de </a:t>
            </a:r>
            <a:r>
              <a:rPr lang="pt-BR" sz="1000" dirty="0" smtClean="0">
                <a:solidFill>
                  <a:srgbClr val="4D5D9C"/>
                </a:solidFill>
                <a:hlinkClick r:id="rId6"/>
              </a:rPr>
              <a:t>Aceite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27584" y="355385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 smtClean="0">
                <a:latin typeface="ZDingbats"/>
              </a:rPr>
              <a:t>+ </a:t>
            </a:r>
            <a:r>
              <a:rPr lang="pt-BR" i="1" dirty="0" smtClean="0"/>
              <a:t>Formulário para cadastro do estágio no sistema </a:t>
            </a:r>
            <a:endParaRPr lang="pt-BR" sz="1000" dirty="0">
              <a:solidFill>
                <a:srgbClr val="4D5D9C"/>
              </a:solidFill>
            </a:endParaRPr>
          </a:p>
          <a:p>
            <a:pPr algn="just"/>
            <a:r>
              <a:rPr lang="pt-BR" sz="1000" dirty="0" smtClean="0">
                <a:solidFill>
                  <a:srgbClr val="4D5D9C"/>
                </a:solidFill>
                <a:hlinkClick r:id="rId7"/>
              </a:rPr>
              <a:t>B- </a:t>
            </a:r>
            <a:r>
              <a:rPr lang="pt-BR" sz="1000" dirty="0">
                <a:solidFill>
                  <a:srgbClr val="4D5D9C"/>
                </a:solidFill>
                <a:hlinkClick r:id="rId7"/>
              </a:rPr>
              <a:t>ESTAGIO </a:t>
            </a:r>
            <a:r>
              <a:rPr lang="pt-BR" sz="1000" dirty="0" err="1" smtClean="0">
                <a:solidFill>
                  <a:srgbClr val="4D5D9C"/>
                </a:solidFill>
                <a:hlinkClick r:id="rId7"/>
              </a:rPr>
              <a:t>SUPERVISIONADO_Formulario_Dados_para_Cadastro_Sigaa</a:t>
            </a:r>
            <a:endParaRPr lang="pt-BR" sz="1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34" y="1242327"/>
            <a:ext cx="1541602" cy="233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1196752"/>
            <a:ext cx="7907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aluno interessado em se matricular </a:t>
            </a:r>
            <a:r>
              <a:rPr lang="pt-BR" dirty="0" smtClean="0"/>
              <a:t>no componente </a:t>
            </a:r>
            <a:r>
              <a:rPr lang="pt-BR" b="1" dirty="0" smtClean="0"/>
              <a:t>ATIVIDADE COMPLEMENTAR</a:t>
            </a:r>
            <a:r>
              <a:rPr lang="pt-BR" dirty="0" smtClean="0"/>
              <a:t>, </a:t>
            </a:r>
            <a:r>
              <a:rPr lang="pt-BR" dirty="0"/>
              <a:t>no semestre em curso, deverá dirigir-se à secretaria do curso e preencher os dados na planilha de intenção.</a:t>
            </a: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673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cap="all" dirty="0">
                <a:hlinkClick r:id="rId3" tooltip="Clique para acessar o portal do centro."/>
              </a:rPr>
              <a:t>CURSO DE ENGENHARIA AMBIENTAL / CTCENTRO DE TECNOLOGIA </a:t>
            </a:r>
            <a:r>
              <a:rPr lang="pt-BR" sz="1200" cap="all" dirty="0" smtClean="0">
                <a:hlinkClick r:id="rId3" tooltip="Clique para acessar o portal do centro."/>
              </a:rPr>
              <a:t>– CT</a:t>
            </a:r>
            <a:endParaRPr lang="pt-BR" sz="1200" cap="all" dirty="0" smtClean="0"/>
          </a:p>
          <a:p>
            <a:pPr algn="r"/>
            <a:r>
              <a:rPr lang="pt-BR" sz="1200" dirty="0" smtClean="0">
                <a:hlinkClick r:id="rId4"/>
              </a:rPr>
              <a:t>http</a:t>
            </a:r>
            <a:r>
              <a:rPr lang="pt-BR" sz="1200" dirty="0">
                <a:hlinkClick r:id="rId4"/>
              </a:rPr>
              <a:t>://</a:t>
            </a:r>
            <a:r>
              <a:rPr lang="pt-BR" sz="1200" dirty="0" smtClean="0">
                <a:hlinkClick r:id="rId4"/>
              </a:rPr>
              <a:t>www.graduacao.ufrn.br/engambiental</a:t>
            </a:r>
            <a:endParaRPr lang="pt-BR" sz="1200" dirty="0" smtClean="0"/>
          </a:p>
          <a:p>
            <a:pPr algn="r"/>
            <a:r>
              <a:rPr lang="pt-BR" sz="1200" dirty="0"/>
              <a:t>Telefone/Ramal: </a:t>
            </a:r>
            <a:r>
              <a:rPr lang="pt-BR" sz="1200" dirty="0" smtClean="0"/>
              <a:t>9.9193-6242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3568" y="2411596"/>
            <a:ext cx="2677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 smtClean="0">
                <a:latin typeface="ZDingbats"/>
              </a:rPr>
              <a:t>+ </a:t>
            </a:r>
            <a:r>
              <a:rPr lang="pt-BR" i="1" dirty="0" smtClean="0"/>
              <a:t>Planilha de Intenção</a:t>
            </a:r>
            <a:endParaRPr lang="pt-BR" sz="1000" dirty="0">
              <a:solidFill>
                <a:srgbClr val="4D5D9C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172" y="1916832"/>
            <a:ext cx="2589164" cy="409895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55576" y="3226911"/>
            <a:ext cx="36144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j-lt"/>
              </a:rPr>
              <a:t>Código </a:t>
            </a:r>
            <a:r>
              <a:rPr lang="pt-BR" sz="1600" b="1" dirty="0">
                <a:latin typeface="+mj-lt"/>
              </a:rPr>
              <a:t>do Componente </a:t>
            </a:r>
            <a:r>
              <a:rPr lang="pt-BR" sz="1600" b="1" dirty="0" smtClean="0">
                <a:latin typeface="+mj-lt"/>
              </a:rPr>
              <a:t> </a:t>
            </a:r>
            <a:r>
              <a:rPr lang="pt-BR" sz="1600" dirty="0" smtClean="0">
                <a:latin typeface="+mj-lt"/>
              </a:rPr>
              <a:t>(obrigatório):  </a:t>
            </a:r>
          </a:p>
          <a:p>
            <a:endParaRPr lang="pt-BR" i="1" dirty="0">
              <a:latin typeface="+mj-lt"/>
            </a:endParaRPr>
          </a:p>
          <a:p>
            <a:r>
              <a:rPr lang="pt-BR" sz="1600" b="1" dirty="0">
                <a:latin typeface="+mj-lt"/>
              </a:rPr>
              <a:t>GRADE 1</a:t>
            </a:r>
            <a:r>
              <a:rPr lang="pt-BR" sz="1600" dirty="0">
                <a:latin typeface="+mj-lt"/>
              </a:rPr>
              <a:t> (2011.2) –   </a:t>
            </a:r>
            <a:r>
              <a:rPr lang="pt-BR" sz="1600" b="1" dirty="0">
                <a:latin typeface="+mj-lt"/>
              </a:rPr>
              <a:t>60hs</a:t>
            </a:r>
            <a:r>
              <a:rPr lang="pt-BR" sz="1600" dirty="0">
                <a:latin typeface="+mj-lt"/>
              </a:rPr>
              <a:t> – </a:t>
            </a:r>
            <a:r>
              <a:rPr lang="pt-BR" sz="1600" b="1" dirty="0">
                <a:latin typeface="+mj-lt"/>
              </a:rPr>
              <a:t>AMB0004</a:t>
            </a:r>
            <a:r>
              <a:rPr lang="pt-BR" sz="1600" i="1" dirty="0">
                <a:latin typeface="+mj-lt"/>
              </a:rPr>
              <a:t> </a:t>
            </a:r>
            <a:endParaRPr lang="pt-BR" sz="1600" i="1" dirty="0">
              <a:latin typeface="+mj-lt"/>
            </a:endParaRPr>
          </a:p>
          <a:p>
            <a:endParaRPr lang="pt-BR" sz="1600" b="1" i="1" dirty="0" smtClean="0">
              <a:latin typeface="+mj-lt"/>
            </a:endParaRPr>
          </a:p>
          <a:p>
            <a:r>
              <a:rPr lang="pt-BR" sz="1600" b="1" dirty="0" smtClean="0">
                <a:latin typeface="+mj-lt"/>
              </a:rPr>
              <a:t>GRADE </a:t>
            </a:r>
            <a:r>
              <a:rPr lang="pt-BR" sz="1600" b="1" dirty="0">
                <a:latin typeface="+mj-lt"/>
              </a:rPr>
              <a:t>2</a:t>
            </a:r>
            <a:r>
              <a:rPr lang="pt-BR" sz="1600" dirty="0">
                <a:latin typeface="+mj-lt"/>
              </a:rPr>
              <a:t> (2016.2) – </a:t>
            </a:r>
            <a:r>
              <a:rPr lang="pt-BR" sz="1600" b="1" dirty="0">
                <a:latin typeface="+mj-lt"/>
              </a:rPr>
              <a:t>200hs</a:t>
            </a:r>
            <a:r>
              <a:rPr lang="pt-BR" sz="1600" dirty="0">
                <a:latin typeface="+mj-lt"/>
              </a:rPr>
              <a:t> – </a:t>
            </a:r>
            <a:r>
              <a:rPr lang="pt-BR" sz="1600" b="1" dirty="0" smtClean="0">
                <a:latin typeface="+mj-lt"/>
              </a:rPr>
              <a:t>AMB0010</a:t>
            </a:r>
            <a:endParaRPr lang="pt-BR" sz="16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56184" y="75901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Atividade Complementar</a:t>
            </a:r>
          </a:p>
        </p:txBody>
      </p:sp>
    </p:spTree>
    <p:extLst>
      <p:ext uri="{BB962C8B-B14F-4D97-AF65-F5344CB8AC3E}">
        <p14:creationId xmlns:p14="http://schemas.microsoft.com/office/powerpoint/2010/main" val="36356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1196752"/>
            <a:ext cx="7907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aluno interessado em se matricular </a:t>
            </a:r>
            <a:r>
              <a:rPr lang="pt-BR" dirty="0" smtClean="0"/>
              <a:t>no componente PROJETO DE TCC (TCC1), </a:t>
            </a:r>
            <a:r>
              <a:rPr lang="pt-BR" dirty="0"/>
              <a:t>no semestre em curso, deverá </a:t>
            </a:r>
            <a:r>
              <a:rPr lang="pt-BR" dirty="0" smtClean="0"/>
              <a:t>entregar o formulário preenchido </a:t>
            </a:r>
            <a:r>
              <a:rPr lang="pt-BR" dirty="0"/>
              <a:t>e assinado</a:t>
            </a:r>
            <a:r>
              <a:rPr lang="pt-BR" dirty="0" smtClean="0"/>
              <a:t>, na secretaria do curso, para oficialização da matrícula pela Coordenação do curso.</a:t>
            </a: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673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cap="all" dirty="0">
                <a:hlinkClick r:id="rId3" tooltip="Clique para acessar o portal do centro."/>
              </a:rPr>
              <a:t>CURSO DE ENGENHARIA AMBIENTAL / CTCENTRO DE TECNOLOGIA </a:t>
            </a:r>
            <a:r>
              <a:rPr lang="pt-BR" sz="1200" cap="all" dirty="0" smtClean="0">
                <a:hlinkClick r:id="rId3" tooltip="Clique para acessar o portal do centro."/>
              </a:rPr>
              <a:t>– CT</a:t>
            </a:r>
            <a:endParaRPr lang="pt-BR" sz="1200" cap="all" dirty="0" smtClean="0"/>
          </a:p>
          <a:p>
            <a:pPr algn="r"/>
            <a:r>
              <a:rPr lang="pt-BR" sz="1200" dirty="0" smtClean="0">
                <a:hlinkClick r:id="rId4"/>
              </a:rPr>
              <a:t>http</a:t>
            </a:r>
            <a:r>
              <a:rPr lang="pt-BR" sz="1200" dirty="0">
                <a:hlinkClick r:id="rId4"/>
              </a:rPr>
              <a:t>://</a:t>
            </a:r>
            <a:r>
              <a:rPr lang="pt-BR" sz="1200" dirty="0" smtClean="0">
                <a:hlinkClick r:id="rId4"/>
              </a:rPr>
              <a:t>www.graduacao.ufrn.br/engambiental</a:t>
            </a:r>
            <a:endParaRPr lang="pt-BR" sz="1200" dirty="0" smtClean="0"/>
          </a:p>
          <a:p>
            <a:pPr algn="r"/>
            <a:r>
              <a:rPr lang="pt-BR" sz="1200" dirty="0"/>
              <a:t>Telefone/Ramal: </a:t>
            </a:r>
            <a:r>
              <a:rPr lang="pt-BR" sz="1200" dirty="0" smtClean="0"/>
              <a:t>9.9193-6242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4650" y="2329716"/>
            <a:ext cx="3051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 smtClean="0">
                <a:latin typeface="ZDingbats"/>
              </a:rPr>
              <a:t>+ </a:t>
            </a:r>
            <a:r>
              <a:rPr lang="pt-BR" i="1" dirty="0" smtClean="0"/>
              <a:t>Formulário</a:t>
            </a:r>
          </a:p>
          <a:p>
            <a:pPr algn="just"/>
            <a:r>
              <a:rPr lang="pt-BR" sz="1000" dirty="0">
                <a:hlinkClick r:id="rId5"/>
              </a:rPr>
              <a:t>1- Anexo1_Oficializacao_PROJETO TCC (antigo TTC1)</a:t>
            </a:r>
            <a:endParaRPr lang="pt-BR" sz="1000" dirty="0">
              <a:solidFill>
                <a:srgbClr val="4D5D9C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56184" y="76296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Projeto de TCC (TCC1)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96" y="2152998"/>
            <a:ext cx="2690128" cy="422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23528" y="119675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aluno interessado em se matricular </a:t>
            </a:r>
            <a:r>
              <a:rPr lang="pt-BR" dirty="0" smtClean="0"/>
              <a:t>no componente TRABALHO DE CONCLUSÃO DE CURSO (TCC2), no </a:t>
            </a:r>
            <a:r>
              <a:rPr lang="pt-BR" dirty="0"/>
              <a:t>semestre em curso, deverá entregar </a:t>
            </a:r>
            <a:r>
              <a:rPr lang="pt-BR" dirty="0" smtClean="0"/>
              <a:t>o(s) formulário(s) preenchido(s) </a:t>
            </a:r>
            <a:r>
              <a:rPr lang="pt-BR" dirty="0"/>
              <a:t>e </a:t>
            </a:r>
            <a:r>
              <a:rPr lang="pt-BR" dirty="0" smtClean="0"/>
              <a:t>assinado(s), </a:t>
            </a:r>
            <a:r>
              <a:rPr lang="pt-BR" dirty="0"/>
              <a:t>na secretaria do curso, para oficialização da matrícula pela Coordenação do curso.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702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cap="all" dirty="0">
                <a:hlinkClick r:id="rId4" tooltip="Clique para acessar o portal do centro."/>
              </a:rPr>
              <a:t>CURSO DE ENGENHARIA AMBIENTAL / CTCENTRO DE TECNOLOGIA </a:t>
            </a:r>
            <a:r>
              <a:rPr lang="pt-BR" sz="1200" cap="all" dirty="0" smtClean="0">
                <a:hlinkClick r:id="rId4" tooltip="Clique para acessar o portal do centro."/>
              </a:rPr>
              <a:t>– CT</a:t>
            </a:r>
            <a:endParaRPr lang="pt-BR" sz="1200" cap="all" dirty="0" smtClean="0"/>
          </a:p>
          <a:p>
            <a:pPr algn="r"/>
            <a:r>
              <a:rPr lang="pt-BR" sz="1200" dirty="0" smtClean="0">
                <a:hlinkClick r:id="rId5"/>
              </a:rPr>
              <a:t>http</a:t>
            </a:r>
            <a:r>
              <a:rPr lang="pt-BR" sz="1200" dirty="0">
                <a:hlinkClick r:id="rId5"/>
              </a:rPr>
              <a:t>://</a:t>
            </a:r>
            <a:r>
              <a:rPr lang="pt-BR" sz="1200" dirty="0" smtClean="0">
                <a:hlinkClick r:id="rId5"/>
              </a:rPr>
              <a:t>www.graduacao.ufrn.br/engambiental</a:t>
            </a:r>
            <a:endParaRPr lang="pt-BR" sz="1200" dirty="0" smtClean="0"/>
          </a:p>
          <a:p>
            <a:pPr algn="r"/>
            <a:r>
              <a:rPr lang="pt-BR" sz="1200" dirty="0"/>
              <a:t>Telefone/Ramal: </a:t>
            </a:r>
            <a:r>
              <a:rPr lang="pt-BR" sz="1200" dirty="0" smtClean="0"/>
              <a:t>9.9193-6242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2852936"/>
            <a:ext cx="309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 smtClean="0">
                <a:latin typeface="ZDingbats"/>
              </a:rPr>
              <a:t>+ </a:t>
            </a:r>
            <a:r>
              <a:rPr lang="pt-BR" i="1" dirty="0" smtClean="0"/>
              <a:t>Formulários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sz="1000" dirty="0">
                <a:hlinkClick r:id="rId6"/>
              </a:rPr>
              <a:t>2- Anexo2_Oficializacao_TRABALHO TCC (antigo TCC2</a:t>
            </a:r>
            <a:r>
              <a:rPr lang="pt-BR" sz="1000" dirty="0" smtClean="0">
                <a:hlinkClick r:id="rId6"/>
              </a:rPr>
              <a:t>)</a:t>
            </a:r>
            <a:endParaRPr lang="pt-BR" sz="1000" dirty="0" smtClean="0"/>
          </a:p>
          <a:p>
            <a:pPr algn="just"/>
            <a:endParaRPr lang="pt-BR" sz="1000" dirty="0" smtClean="0"/>
          </a:p>
          <a:p>
            <a:pPr algn="just"/>
            <a:endParaRPr lang="pt-BR" sz="1000" dirty="0" smtClean="0"/>
          </a:p>
          <a:p>
            <a:pPr algn="just"/>
            <a:r>
              <a:rPr lang="pt-BR" sz="1000" dirty="0">
                <a:hlinkClick r:id="rId7"/>
              </a:rPr>
              <a:t>3- Anexo3_Carta </a:t>
            </a:r>
            <a:r>
              <a:rPr lang="pt-BR" sz="1000" dirty="0" err="1">
                <a:hlinkClick r:id="rId7"/>
              </a:rPr>
              <a:t>Compromisso_Orientador</a:t>
            </a:r>
            <a:r>
              <a:rPr lang="pt-BR" sz="1000" dirty="0">
                <a:hlinkClick r:id="rId7"/>
              </a:rPr>
              <a:t> Externo</a:t>
            </a:r>
            <a:endParaRPr lang="pt-BR" sz="1000" dirty="0">
              <a:solidFill>
                <a:srgbClr val="4D5D9C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89922" y="75742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Trab. Conc. Curso (TCC2)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150401"/>
            <a:ext cx="2655455" cy="408691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59260"/>
            <a:ext cx="2520280" cy="397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56184" cy="11613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8263" y="591037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Elaboração: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Dacifran Cavalcanti Carvalho 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UFRN/CCEA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(14.49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6184" y="116632"/>
            <a:ext cx="6732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cap="all" dirty="0">
                <a:hlinkClick r:id="rId3" tooltip="Clique para acessar o portal do centro."/>
              </a:rPr>
              <a:t>CURSO DE ENGENHARIA AMBIENTAL / CTCENTRO DE TECNOLOGIA </a:t>
            </a:r>
            <a:r>
              <a:rPr lang="pt-BR" sz="1400" cap="all" dirty="0" smtClean="0">
                <a:hlinkClick r:id="rId3" tooltip="Clique para acessar o portal do centro."/>
              </a:rPr>
              <a:t>– CT</a:t>
            </a:r>
            <a:endParaRPr lang="pt-BR" sz="1400" cap="all" dirty="0" smtClean="0"/>
          </a:p>
          <a:p>
            <a:pPr algn="r"/>
            <a:r>
              <a:rPr lang="pt-BR" sz="1400" dirty="0" smtClean="0"/>
              <a:t>Telefone/Ramal</a:t>
            </a:r>
            <a:r>
              <a:rPr lang="pt-BR" sz="1400" dirty="0"/>
              <a:t>: </a:t>
            </a:r>
            <a:r>
              <a:rPr lang="pt-BR" sz="1400" dirty="0" smtClean="0"/>
              <a:t>9.9193-6242</a:t>
            </a:r>
          </a:p>
          <a:p>
            <a:pPr algn="r"/>
            <a:r>
              <a:rPr lang="pt-BR" sz="1400" dirty="0" smtClean="0">
                <a:hlinkClick r:id="rId4"/>
              </a:rPr>
              <a:t>http</a:t>
            </a:r>
            <a:r>
              <a:rPr lang="pt-BR" sz="1400" dirty="0">
                <a:hlinkClick r:id="rId4"/>
              </a:rPr>
              <a:t>://www.graduacao.ufrn.br/engambiental</a:t>
            </a:r>
            <a:endParaRPr lang="pt-BR" sz="1400" dirty="0"/>
          </a:p>
        </p:txBody>
      </p:sp>
      <p:pic>
        <p:nvPicPr>
          <p:cNvPr id="1026" name="Picture 2" descr="cover photo, A imagem pode conter: 1 pessoa, em pÃ© e tex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581"/>
            <a:ext cx="9144000" cy="438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3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553</Words>
  <Application>Microsoft Office PowerPoint</Application>
  <PresentationFormat>Apresentação na tela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 do CEA235</dc:creator>
  <cp:lastModifiedBy>Secretaria do CEA235</cp:lastModifiedBy>
  <cp:revision>19</cp:revision>
  <dcterms:created xsi:type="dcterms:W3CDTF">2019-02-18T16:05:16Z</dcterms:created>
  <dcterms:modified xsi:type="dcterms:W3CDTF">2019-02-20T12:44:15Z</dcterms:modified>
</cp:coreProperties>
</file>