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9144000" cy="6858000"/>
  <p:defaultTextStyle>
    <a:defPPr>
      <a:defRPr lang="pt-BR"/>
    </a:defPPr>
    <a:lvl1pPr marL="0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3523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7047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0570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4095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17619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1142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24666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28190" algn="l" defTabSz="20704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412" autoAdjust="0"/>
    <p:restoredTop sz="99821" autoAdjust="0"/>
  </p:normalViewPr>
  <p:slideViewPr>
    <p:cSldViewPr>
      <p:cViewPr>
        <p:scale>
          <a:sx n="98" d="100"/>
          <a:sy n="98" d="100"/>
        </p:scale>
        <p:origin x="-1182" y="-3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2" y="1775359"/>
            <a:ext cx="7772400" cy="12250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3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7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4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4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8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3" y="228873"/>
            <a:ext cx="2057399" cy="4876269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4" y="228873"/>
            <a:ext cx="6019799" cy="4876269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6" y="3672420"/>
            <a:ext cx="7772400" cy="1135063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6" y="2422266"/>
            <a:ext cx="7772400" cy="1250156"/>
          </a:xfrm>
        </p:spPr>
        <p:txBody>
          <a:bodyPr anchor="b"/>
          <a:lstStyle>
            <a:lvl1pPr marL="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1pPr>
            <a:lvl2pPr marL="10352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7047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31057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409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17619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114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2466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2819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2" y="1333500"/>
            <a:ext cx="4038601" cy="3771638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4" y="1333500"/>
            <a:ext cx="4038601" cy="3771638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279262"/>
            <a:ext cx="4040189" cy="533138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103523" indent="0">
              <a:buNone/>
              <a:defRPr sz="400" b="1"/>
            </a:lvl2pPr>
            <a:lvl3pPr marL="207047" indent="0">
              <a:buNone/>
              <a:defRPr sz="400" b="1"/>
            </a:lvl3pPr>
            <a:lvl4pPr marL="310570" indent="0">
              <a:buNone/>
              <a:defRPr sz="300" b="1"/>
            </a:lvl4pPr>
            <a:lvl5pPr marL="414095" indent="0">
              <a:buNone/>
              <a:defRPr sz="300" b="1"/>
            </a:lvl5pPr>
            <a:lvl6pPr marL="517619" indent="0">
              <a:buNone/>
              <a:defRPr sz="300" b="1"/>
            </a:lvl6pPr>
            <a:lvl7pPr marL="621142" indent="0">
              <a:buNone/>
              <a:defRPr sz="300" b="1"/>
            </a:lvl7pPr>
            <a:lvl8pPr marL="724666" indent="0">
              <a:buNone/>
              <a:defRPr sz="300" b="1"/>
            </a:lvl8pPr>
            <a:lvl9pPr marL="828190" indent="0">
              <a:buNone/>
              <a:defRPr sz="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1812400"/>
            <a:ext cx="4040189" cy="3292738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4" cy="533138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103523" indent="0">
              <a:buNone/>
              <a:defRPr sz="400" b="1"/>
            </a:lvl2pPr>
            <a:lvl3pPr marL="207047" indent="0">
              <a:buNone/>
              <a:defRPr sz="400" b="1"/>
            </a:lvl3pPr>
            <a:lvl4pPr marL="310570" indent="0">
              <a:buNone/>
              <a:defRPr sz="300" b="1"/>
            </a:lvl4pPr>
            <a:lvl5pPr marL="414095" indent="0">
              <a:buNone/>
              <a:defRPr sz="300" b="1"/>
            </a:lvl5pPr>
            <a:lvl6pPr marL="517619" indent="0">
              <a:buNone/>
              <a:defRPr sz="300" b="1"/>
            </a:lvl6pPr>
            <a:lvl7pPr marL="621142" indent="0">
              <a:buNone/>
              <a:defRPr sz="300" b="1"/>
            </a:lvl7pPr>
            <a:lvl8pPr marL="724666" indent="0">
              <a:buNone/>
              <a:defRPr sz="300" b="1"/>
            </a:lvl8pPr>
            <a:lvl9pPr marL="828190" indent="0">
              <a:buNone/>
              <a:defRPr sz="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812400"/>
            <a:ext cx="4041774" cy="3292738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27544"/>
            <a:ext cx="3008313" cy="968375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5" y="227547"/>
            <a:ext cx="5111749" cy="4877594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195922"/>
            <a:ext cx="3008313" cy="3909219"/>
          </a:xfrm>
        </p:spPr>
        <p:txBody>
          <a:bodyPr/>
          <a:lstStyle>
            <a:lvl1pPr marL="0" indent="0">
              <a:buNone/>
              <a:defRPr sz="300"/>
            </a:lvl1pPr>
            <a:lvl2pPr marL="103523" indent="0">
              <a:buNone/>
              <a:defRPr sz="300"/>
            </a:lvl2pPr>
            <a:lvl3pPr marL="207047" indent="0">
              <a:buNone/>
              <a:defRPr sz="200"/>
            </a:lvl3pPr>
            <a:lvl4pPr marL="310570" indent="0">
              <a:buNone/>
              <a:defRPr sz="200"/>
            </a:lvl4pPr>
            <a:lvl5pPr marL="414095" indent="0">
              <a:buNone/>
              <a:defRPr sz="200"/>
            </a:lvl5pPr>
            <a:lvl6pPr marL="517619" indent="0">
              <a:buNone/>
              <a:defRPr sz="200"/>
            </a:lvl6pPr>
            <a:lvl7pPr marL="621142" indent="0">
              <a:buNone/>
              <a:defRPr sz="200"/>
            </a:lvl7pPr>
            <a:lvl8pPr marL="724666" indent="0">
              <a:buNone/>
              <a:defRPr sz="200"/>
            </a:lvl8pPr>
            <a:lvl9pPr marL="828190" indent="0">
              <a:buNone/>
              <a:defRPr sz="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472281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10644"/>
            <a:ext cx="5486400" cy="3429000"/>
          </a:xfrm>
        </p:spPr>
        <p:txBody>
          <a:bodyPr/>
          <a:lstStyle>
            <a:lvl1pPr marL="0" indent="0">
              <a:buNone/>
              <a:defRPr sz="700"/>
            </a:lvl1pPr>
            <a:lvl2pPr marL="103523" indent="0">
              <a:buNone/>
              <a:defRPr sz="600"/>
            </a:lvl2pPr>
            <a:lvl3pPr marL="207047" indent="0">
              <a:buNone/>
              <a:defRPr sz="500"/>
            </a:lvl3pPr>
            <a:lvl4pPr marL="310570" indent="0">
              <a:buNone/>
              <a:defRPr sz="400"/>
            </a:lvl4pPr>
            <a:lvl5pPr marL="414095" indent="0">
              <a:buNone/>
              <a:defRPr sz="400"/>
            </a:lvl5pPr>
            <a:lvl6pPr marL="517619" indent="0">
              <a:buNone/>
              <a:defRPr sz="400"/>
            </a:lvl6pPr>
            <a:lvl7pPr marL="621142" indent="0">
              <a:buNone/>
              <a:defRPr sz="400"/>
            </a:lvl7pPr>
            <a:lvl8pPr marL="724666" indent="0">
              <a:buNone/>
              <a:defRPr sz="400"/>
            </a:lvl8pPr>
            <a:lvl9pPr marL="828190" indent="0">
              <a:buNone/>
              <a:defRPr sz="4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472785"/>
            <a:ext cx="5486400" cy="670719"/>
          </a:xfrm>
        </p:spPr>
        <p:txBody>
          <a:bodyPr/>
          <a:lstStyle>
            <a:lvl1pPr marL="0" indent="0">
              <a:buNone/>
              <a:defRPr sz="300"/>
            </a:lvl1pPr>
            <a:lvl2pPr marL="103523" indent="0">
              <a:buNone/>
              <a:defRPr sz="300"/>
            </a:lvl2pPr>
            <a:lvl3pPr marL="207047" indent="0">
              <a:buNone/>
              <a:defRPr sz="200"/>
            </a:lvl3pPr>
            <a:lvl4pPr marL="310570" indent="0">
              <a:buNone/>
              <a:defRPr sz="200"/>
            </a:lvl4pPr>
            <a:lvl5pPr marL="414095" indent="0">
              <a:buNone/>
              <a:defRPr sz="200"/>
            </a:lvl5pPr>
            <a:lvl6pPr marL="517619" indent="0">
              <a:buNone/>
              <a:defRPr sz="200"/>
            </a:lvl6pPr>
            <a:lvl7pPr marL="621142" indent="0">
              <a:buNone/>
              <a:defRPr sz="200"/>
            </a:lvl7pPr>
            <a:lvl8pPr marL="724666" indent="0">
              <a:buNone/>
              <a:defRPr sz="200"/>
            </a:lvl8pPr>
            <a:lvl9pPr marL="828190" indent="0">
              <a:buNone/>
              <a:defRPr sz="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28863"/>
            <a:ext cx="8229600" cy="952500"/>
          </a:xfrm>
          <a:prstGeom prst="rect">
            <a:avLst/>
          </a:prstGeom>
        </p:spPr>
        <p:txBody>
          <a:bodyPr vert="horz" lIns="20705" tIns="10352" rIns="20705" bIns="10352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8"/>
          </a:xfrm>
          <a:prstGeom prst="rect">
            <a:avLst/>
          </a:prstGeom>
        </p:spPr>
        <p:txBody>
          <a:bodyPr vert="horz" lIns="20705" tIns="10352" rIns="20705" bIns="1035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5296967"/>
            <a:ext cx="2133600" cy="304269"/>
          </a:xfrm>
          <a:prstGeom prst="rect">
            <a:avLst/>
          </a:prstGeom>
        </p:spPr>
        <p:txBody>
          <a:bodyPr vert="horz" lIns="20705" tIns="10352" rIns="20705" bIns="10352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3233-C545-4DBB-817C-C849F35B77C2}" type="datetimeFigureOut">
              <a:rPr lang="pt-BR" smtClean="0"/>
              <a:pPr/>
              <a:t>14/11/2016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2" y="5296967"/>
            <a:ext cx="2895600" cy="304269"/>
          </a:xfrm>
          <a:prstGeom prst="rect">
            <a:avLst/>
          </a:prstGeom>
        </p:spPr>
        <p:txBody>
          <a:bodyPr vert="horz" lIns="20705" tIns="10352" rIns="20705" bIns="10352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5296967"/>
            <a:ext cx="2133600" cy="304269"/>
          </a:xfrm>
          <a:prstGeom prst="rect">
            <a:avLst/>
          </a:prstGeom>
        </p:spPr>
        <p:txBody>
          <a:bodyPr vert="horz" lIns="20705" tIns="10352" rIns="20705" bIns="10352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A295C-6710-4B6E-8ABC-DEFEA89A1A3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7047" rtl="0" eaLnBrk="1" latinLnBrk="0" hangingPunct="1">
        <a:spcBef>
          <a:spcPct val="0"/>
        </a:spcBef>
        <a:buNone/>
        <a:defRPr sz="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643" indent="-77643" algn="l" defTabSz="207047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8226" indent="-64703" algn="l" defTabSz="207047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58810" indent="-51761" algn="l" defTabSz="207047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62333" indent="-51761" algn="l" defTabSz="207047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65857" indent="-51761" algn="l" defTabSz="207047" rtl="0" eaLnBrk="1" latinLnBrk="0" hangingPunct="1">
        <a:spcBef>
          <a:spcPct val="20000"/>
        </a:spcBef>
        <a:buFont typeface="Arial" pitchFamily="34" charset="0"/>
        <a:buChar char="»"/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69380" indent="-51761" algn="l" defTabSz="207047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72904" indent="-51761" algn="l" defTabSz="207047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76428" indent="-51761" algn="l" defTabSz="207047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79951" indent="-51761" algn="l" defTabSz="207047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523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7047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0570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4095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17619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1142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24666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28190" algn="l" defTabSz="20704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65120" y="969190"/>
            <a:ext cx="4334872" cy="4450110"/>
          </a:xfrm>
          <a:prstGeom prst="rect">
            <a:avLst/>
          </a:prstGeom>
          <a:noFill/>
        </p:spPr>
        <p:txBody>
          <a:bodyPr wrap="square" lIns="17951" tIns="8976" rIns="17951" bIns="8976" numCol="1" rtlCol="0">
            <a:spAutoFit/>
          </a:bodyPr>
          <a:lstStyle/>
          <a:p>
            <a:pPr algn="ctr"/>
            <a:r>
              <a:rPr lang="pt-BR" sz="800" b="1" dirty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 algn="ctr"/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800" dirty="0">
                <a:latin typeface="Arial" pitchFamily="34" charset="0"/>
                <a:cs typeface="Arial" pitchFamily="34" charset="0"/>
              </a:rPr>
              <a:t>	Alterações fisiológicas associadas ao envelhecimento contribuem para o aumento do IMC. Maiores níveis de IMC observados em idosos estão associados com uma maior intolerância ao esforço físico, maior acúmulo de gordura intramuscular, diminuição da massa livre de gordura e redução no nível de atividade física. Estes fatores podem influenciar negativamente a força muscular desta população. A força de preensão manual (FPM) é um parâmetro da medida da força dos membros superiores, porem, em idosos esta medida representa também um indicador da força muscular global. Considerando as informações acima citadas, torna-se importante compreender a interferência do IMC sobre o FPM, e de que forma esta ocorre entre os diferentes níveis de IMC em indivíduos idosos. </a:t>
            </a:r>
          </a:p>
          <a:p>
            <a:pPr algn="just"/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800" b="1" dirty="0">
                <a:latin typeface="Arial" pitchFamily="34" charset="0"/>
                <a:cs typeface="Arial" pitchFamily="34" charset="0"/>
              </a:rPr>
              <a:t>OBJETIVOS</a:t>
            </a:r>
          </a:p>
          <a:p>
            <a:pPr algn="ctr"/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800" dirty="0">
                <a:latin typeface="Arial" pitchFamily="34" charset="0"/>
                <a:cs typeface="Arial" pitchFamily="34" charset="0"/>
              </a:rPr>
              <a:t>Correlacionar e comparar diferentes níveis IMC com a FPM em idosos.</a:t>
            </a:r>
          </a:p>
          <a:p>
            <a:pPr algn="ctr"/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800" b="1" dirty="0">
                <a:latin typeface="Arial" pitchFamily="34" charset="0"/>
                <a:cs typeface="Arial" pitchFamily="34" charset="0"/>
              </a:rPr>
              <a:t>MÉTODOS</a:t>
            </a:r>
          </a:p>
          <a:p>
            <a:pPr algn="just"/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800" dirty="0">
                <a:latin typeface="Arial" pitchFamily="34" charset="0"/>
                <a:cs typeface="Arial" pitchFamily="34" charset="0"/>
              </a:rPr>
              <a:t>A natureza da pesquisa caracteriza se como um estudo um quase experimental, com uma amostra constituída de 107 indivíduos de ambos os sexos (66,5±5,5 anos; 70,0±12,5 kg; 1,57±0,8 m; 28,6±4,6 kg/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m2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) participantes do Programa Natal Ativa da Universidade Federal do Rio Grande do Norte. O peso corporal e a estatura foram mensuradas através de uma balança digital (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Welmy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) com estadiômetro acoplado com os sujeitos vestindo o mínimo de roupa possível em posição ortostática e a cabeça posicionada no plano de Frankfurt. O IMC foi calculado através da razão entre a massa corporal e o quadrado da estatura. A forca muscular foi mensurada através do teste de FPM através do dinamômetro hidráulico (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Jamar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), sendo utilizado para as analises a FPM relativa (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FPMr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) sendo calculada através da razão entre a FPM absoluta e a massa corporal. </a:t>
            </a:r>
          </a:p>
          <a:p>
            <a:pPr algn="just"/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800" b="1" dirty="0">
                <a:latin typeface="Arial" pitchFamily="34" charset="0"/>
                <a:cs typeface="Arial" pitchFamily="34" charset="0"/>
              </a:rPr>
              <a:t>Análise Estatística</a:t>
            </a:r>
          </a:p>
          <a:p>
            <a:pPr algn="ctr"/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800" dirty="0">
                <a:latin typeface="Arial" pitchFamily="34" charset="0"/>
                <a:cs typeface="Arial" pitchFamily="34" charset="0"/>
              </a:rPr>
              <a:t>	A normalidade foi atestada através do teste de Shapiro-Wilk, dessa forma o coeficiente de correlação de Pearson foi utilizado para analise entre as variáveis e a ANOVA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way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para comparação entre os diferentes níveis de IMC (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normopeso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(18,5–24,9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kg.m-2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), sobrepeso (25,0–29,9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kg.m-2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) e obeso (≥30,0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kg.m-2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)), com o post hoc de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Tukey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para identificação pontual das diferenças. Adotando-se um p&lt;0,05.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766136" y="190538"/>
            <a:ext cx="5975740" cy="172016"/>
          </a:xfrm>
          <a:prstGeom prst="rect">
            <a:avLst/>
          </a:prstGeom>
          <a:noFill/>
        </p:spPr>
        <p:txBody>
          <a:bodyPr wrap="square" lIns="17951" tIns="8976" rIns="17951" bIns="8976" rtlCol="0">
            <a:spAutoFit/>
          </a:bodyPr>
          <a:lstStyle/>
          <a:p>
            <a:pPr algn="ctr"/>
            <a:r>
              <a:rPr lang="pt-BR" sz="1000" b="1" dirty="0">
                <a:latin typeface="Arial" pitchFamily="34" charset="0"/>
                <a:cs typeface="Arial" pitchFamily="34" charset="0"/>
              </a:rPr>
              <a:t>TITULO DO TRABALHO (FOCO DO ESTUDO DE CASO, TITULO DO PRÉ-PROJETO OU PESQUISA)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143" y="481236"/>
            <a:ext cx="9144000" cy="387459"/>
          </a:xfrm>
          <a:prstGeom prst="rect">
            <a:avLst/>
          </a:prstGeom>
          <a:noFill/>
        </p:spPr>
        <p:txBody>
          <a:bodyPr wrap="square" lIns="17951" tIns="8976" rIns="17951" bIns="8976" rtlCol="0">
            <a:spAutoFit/>
          </a:bodyPr>
          <a:lstStyle/>
          <a:p>
            <a:pPr algn="ctr"/>
            <a:r>
              <a:rPr lang="pt-BR" sz="800" dirty="0">
                <a:latin typeface="Arial" pitchFamily="34" charset="0"/>
                <a:cs typeface="Arial" pitchFamily="34" charset="0"/>
              </a:rPr>
              <a:t>NOME COMPLETO DO ALUNO ENVOLVIDO E ORIENTADOR (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email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do aluno).</a:t>
            </a:r>
          </a:p>
          <a:p>
            <a:pPr algn="ctr"/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800" dirty="0">
                <a:latin typeface="Arial" pitchFamily="34" charset="0"/>
                <a:cs typeface="Arial" pitchFamily="34" charset="0"/>
              </a:rPr>
              <a:t>Filiação do aluno e do professor (instituição que estão vinculados)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182941" y="920371"/>
            <a:ext cx="8796405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4277" r="5075" b="4301"/>
          <a:stretch/>
        </p:blipFill>
        <p:spPr bwMode="auto">
          <a:xfrm>
            <a:off x="5585055" y="1154926"/>
            <a:ext cx="2333762" cy="80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" t="7076" r="8365" b="4236"/>
          <a:stretch/>
        </p:blipFill>
        <p:spPr bwMode="auto">
          <a:xfrm>
            <a:off x="5715186" y="2423888"/>
            <a:ext cx="2344723" cy="70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4644008" y="969189"/>
            <a:ext cx="4317052" cy="4788664"/>
          </a:xfrm>
          <a:prstGeom prst="rect">
            <a:avLst/>
          </a:prstGeom>
          <a:noFill/>
        </p:spPr>
        <p:txBody>
          <a:bodyPr wrap="square" lIns="17951" tIns="8976" rIns="17951" bIns="8976" numCol="1" rtlCol="0">
            <a:spAutoFit/>
          </a:bodyPr>
          <a:lstStyle/>
          <a:p>
            <a:pPr algn="ctr"/>
            <a:r>
              <a:rPr lang="pt-BR" sz="800" b="1" dirty="0">
                <a:latin typeface="Arial" pitchFamily="34" charset="0"/>
                <a:cs typeface="Arial" pitchFamily="34" charset="0"/>
              </a:rPr>
              <a:t>RESULTADOS</a:t>
            </a:r>
          </a:p>
          <a:p>
            <a:pPr algn="ctr"/>
            <a:endParaRPr lang="pt-BR" sz="11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b="1" dirty="0"/>
          </a:p>
          <a:p>
            <a:pPr algn="just"/>
            <a:endParaRPr lang="pt-BR" sz="1100" b="1" dirty="0"/>
          </a:p>
          <a:p>
            <a:pPr algn="just"/>
            <a:endParaRPr lang="pt-BR" sz="1100" b="1" dirty="0"/>
          </a:p>
          <a:p>
            <a:pPr algn="just"/>
            <a:endParaRPr lang="pt-BR" sz="1100" b="1" dirty="0"/>
          </a:p>
          <a:p>
            <a:pPr algn="just"/>
            <a:endParaRPr lang="pt-BR" sz="700" b="1" dirty="0">
              <a:solidFill>
                <a:srgbClr val="FF0000"/>
              </a:solidFill>
            </a:endParaRPr>
          </a:p>
          <a:p>
            <a:pPr algn="just"/>
            <a:endParaRPr lang="pt-BR" sz="700" b="1" dirty="0">
              <a:solidFill>
                <a:srgbClr val="FF0000"/>
              </a:solidFill>
            </a:endParaRPr>
          </a:p>
          <a:p>
            <a:pPr algn="just"/>
            <a:r>
              <a:rPr lang="pt-BR" sz="700" b="1" dirty="0"/>
              <a:t>Figura 1 - </a:t>
            </a:r>
            <a:r>
              <a:rPr lang="pt-BR" sz="700" dirty="0">
                <a:latin typeface="Arial" pitchFamily="34" charset="0"/>
                <a:cs typeface="Arial" pitchFamily="34" charset="0"/>
              </a:rPr>
              <a:t>Correlação entre o Índice de Massa Corporal (IMC) e Força de Preensão Manual relativa (</a:t>
            </a:r>
            <a:r>
              <a:rPr lang="pt-BR" sz="700" dirty="0" err="1">
                <a:latin typeface="Arial" pitchFamily="34" charset="0"/>
                <a:cs typeface="Arial" pitchFamily="34" charset="0"/>
              </a:rPr>
              <a:t>FPMr</a:t>
            </a:r>
            <a:r>
              <a:rPr lang="pt-BR" sz="7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7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7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800" b="1" dirty="0"/>
              <a:t>Figura 2 – </a:t>
            </a:r>
            <a:r>
              <a:rPr lang="pt-BR" sz="800" dirty="0"/>
              <a:t>Média e desvio padrão da força de preensão manual relativa (</a:t>
            </a:r>
            <a:r>
              <a:rPr lang="pt-BR" sz="800" dirty="0" err="1"/>
              <a:t>FPMr</a:t>
            </a:r>
            <a:r>
              <a:rPr lang="pt-BR" sz="800" dirty="0"/>
              <a:t>) dos diferentes grupos de índice de massa corporal (</a:t>
            </a:r>
            <a:r>
              <a:rPr lang="pt-BR" sz="800" dirty="0" err="1"/>
              <a:t>normopeso</a:t>
            </a:r>
            <a:r>
              <a:rPr lang="pt-BR" sz="800" dirty="0"/>
              <a:t>, sobrepeso e obeso)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* diferença estatisticamente significante do grupo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Normopeso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(</a:t>
            </a:r>
            <a:r>
              <a:rPr lang="pt-BR" sz="800" i="1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&lt;0,001). # diferença estatisticamente significante do grupo Sobrepeso (</a:t>
            </a:r>
            <a:r>
              <a:rPr lang="pt-BR" sz="800" i="1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&lt;0,001).</a:t>
            </a:r>
          </a:p>
          <a:p>
            <a:pPr algn="ctr"/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800" b="1" dirty="0">
                <a:latin typeface="Arial" pitchFamily="34" charset="0"/>
                <a:cs typeface="Arial" pitchFamily="34" charset="0"/>
              </a:rPr>
              <a:t>CONCLUSÃO</a:t>
            </a:r>
          </a:p>
          <a:p>
            <a:pPr algn="ctr"/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800" b="1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 Foi observado uma correlação moderada e negativa entre o IMC e a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FPMr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. Além disso,  foi verificado uma diferença significativa entre os grupos de idosos com </a:t>
            </a:r>
            <a:r>
              <a:rPr lang="pt-BR" sz="800" dirty="0" err="1">
                <a:latin typeface="Arial" pitchFamily="34" charset="0"/>
                <a:cs typeface="Arial" pitchFamily="34" charset="0"/>
              </a:rPr>
              <a:t>normopeso</a:t>
            </a:r>
            <a:r>
              <a:rPr lang="pt-BR" sz="800" dirty="0">
                <a:latin typeface="Arial" pitchFamily="34" charset="0"/>
                <a:cs typeface="Arial" pitchFamily="34" charset="0"/>
              </a:rPr>
              <a:t>, sobrepeso e obesidade. Os resultados encontrados indicam que idosos com menores níveis de IMC apresentam melhores níveis de força muscular comparados aos grupos com maior IMC</a:t>
            </a:r>
          </a:p>
          <a:p>
            <a:pPr algn="just"/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800" b="1" dirty="0">
                <a:latin typeface="Arial" pitchFamily="34" charset="0"/>
                <a:cs typeface="Arial" pitchFamily="34" charset="0"/>
              </a:rPr>
              <a:t>REFERÊNCIAS</a:t>
            </a:r>
          </a:p>
          <a:p>
            <a:pPr algn="ctr"/>
            <a:endParaRPr lang="pt-BR" sz="700" b="1" dirty="0">
              <a:latin typeface="Arial" pitchFamily="34" charset="0"/>
              <a:cs typeface="Arial" pitchFamily="34" charset="0"/>
            </a:endParaRPr>
          </a:p>
          <a:p>
            <a:pPr marL="179511" indent="-179511" algn="just">
              <a:buAutoNum type="arabicPeriod"/>
            </a:pPr>
            <a:r>
              <a:rPr lang="pt-BR" sz="700" dirty="0">
                <a:latin typeface="Arial" pitchFamily="34" charset="0"/>
                <a:cs typeface="Arial" pitchFamily="34" charset="0"/>
              </a:rPr>
              <a:t>Sociedade Brasileira de Cardiologia / Sociedade Brasileira de Hipertensão / Sociedade Brasileira de Nefrologia. VI Diretrizes Brasileiras de Hipertensão. </a:t>
            </a:r>
            <a:r>
              <a:rPr lang="pt-BR" sz="700" dirty="0" err="1">
                <a:latin typeface="Arial" pitchFamily="34" charset="0"/>
                <a:cs typeface="Arial" pitchFamily="34" charset="0"/>
              </a:rPr>
              <a:t>Arq</a:t>
            </a:r>
            <a:r>
              <a:rPr lang="pt-BR" sz="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latin typeface="Arial" pitchFamily="34" charset="0"/>
                <a:cs typeface="Arial" pitchFamily="34" charset="0"/>
              </a:rPr>
              <a:t>Bras</a:t>
            </a:r>
            <a:r>
              <a:rPr lang="pt-BR" sz="7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700" dirty="0" err="1">
                <a:latin typeface="Arial" pitchFamily="34" charset="0"/>
                <a:cs typeface="Arial" pitchFamily="34" charset="0"/>
              </a:rPr>
              <a:t>Cardiol</a:t>
            </a:r>
            <a:r>
              <a:rPr lang="pt-BR" sz="700" dirty="0">
                <a:latin typeface="Arial" pitchFamily="34" charset="0"/>
                <a:cs typeface="Arial" pitchFamily="34" charset="0"/>
              </a:rPr>
              <a:t> 2010; 95(1 supl.1): 1-51</a:t>
            </a:r>
          </a:p>
          <a:p>
            <a:pPr marL="179511" indent="-179511" algn="just">
              <a:buFontTx/>
              <a:buAutoNum type="arabicPeriod"/>
            </a:pPr>
            <a:r>
              <a:rPr lang="pt-BR" sz="700" dirty="0">
                <a:latin typeface="Arial" pitchFamily="34" charset="0"/>
                <a:cs typeface="Arial" pitchFamily="34" charset="0"/>
              </a:rPr>
              <a:t>HAUN, </a:t>
            </a:r>
            <a:r>
              <a:rPr lang="pt-BR" sz="700" dirty="0" err="1">
                <a:latin typeface="Arial" pitchFamily="34" charset="0"/>
                <a:cs typeface="Arial" pitchFamily="34" charset="0"/>
              </a:rPr>
              <a:t>D.R.</a:t>
            </a:r>
            <a:r>
              <a:rPr lang="pt-BR" sz="700" dirty="0">
                <a:latin typeface="Arial" pitchFamily="34" charset="0"/>
                <a:cs typeface="Arial" pitchFamily="34" charset="0"/>
              </a:rPr>
              <a:t>; PITANGA, </a:t>
            </a:r>
            <a:r>
              <a:rPr lang="pt-BR" sz="700" dirty="0" err="1">
                <a:latin typeface="Arial" pitchFamily="34" charset="0"/>
                <a:cs typeface="Arial" pitchFamily="34" charset="0"/>
              </a:rPr>
              <a:t>F.J.G.</a:t>
            </a:r>
            <a:r>
              <a:rPr lang="pt-BR" sz="700" dirty="0">
                <a:latin typeface="Arial" pitchFamily="34" charset="0"/>
                <a:cs typeface="Arial" pitchFamily="34" charset="0"/>
              </a:rPr>
              <a:t>; LESSA, I. Razão cintura/estatura comparado a outros indicadores antropométricos de obesidade como </a:t>
            </a:r>
            <a:r>
              <a:rPr lang="pt-BR" sz="700" dirty="0" err="1">
                <a:latin typeface="Arial" pitchFamily="34" charset="0"/>
                <a:cs typeface="Arial" pitchFamily="34" charset="0"/>
              </a:rPr>
              <a:t>preditor</a:t>
            </a:r>
            <a:r>
              <a:rPr lang="pt-BR" sz="700" dirty="0">
                <a:latin typeface="Arial" pitchFamily="34" charset="0"/>
                <a:cs typeface="Arial" pitchFamily="34" charset="0"/>
              </a:rPr>
              <a:t> de risco coronariano elevado. Revista Associação Médica Brasileira, v. 55, n. 6, p. 705-711, 2009.</a:t>
            </a:r>
            <a:endParaRPr lang="pt-BR" sz="7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2822" t="9309" r="3144" b="6851"/>
          <a:stretch/>
        </p:blipFill>
        <p:spPr>
          <a:xfrm>
            <a:off x="101664" y="104814"/>
            <a:ext cx="1594756" cy="581017"/>
          </a:xfrm>
          <a:prstGeom prst="rect">
            <a:avLst/>
          </a:prstGeom>
        </p:spPr>
      </p:pic>
      <p:cxnSp>
        <p:nvCxnSpPr>
          <p:cNvPr id="16" name="Conector reto 10"/>
          <p:cNvCxnSpPr/>
          <p:nvPr/>
        </p:nvCxnSpPr>
        <p:spPr>
          <a:xfrm>
            <a:off x="1766136" y="395322"/>
            <a:ext cx="5975740" cy="13906"/>
          </a:xfrm>
          <a:prstGeom prst="line">
            <a:avLst/>
          </a:prstGeom>
          <a:ln w="19050">
            <a:solidFill>
              <a:srgbClr val="4F81BD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" name="Imagem 3" descr="ufrn.jpg"/>
          <p:cNvPicPr>
            <a:picLocks noChangeAspect="1"/>
          </p:cNvPicPr>
          <p:nvPr/>
        </p:nvPicPr>
        <p:blipFill>
          <a:blip r:embed="rId5" cstate="print"/>
          <a:srcRect l="2007"/>
          <a:stretch>
            <a:fillRect/>
          </a:stretch>
        </p:blipFill>
        <p:spPr>
          <a:xfrm>
            <a:off x="7812360" y="161965"/>
            <a:ext cx="1229978" cy="495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115</Words>
  <Application>Microsoft Office PowerPoint</Application>
  <PresentationFormat>Apresentação na tela (16:10)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Machado</dc:creator>
  <cp:lastModifiedBy>Arnaldo Mortatti</cp:lastModifiedBy>
  <cp:revision>415</cp:revision>
  <dcterms:created xsi:type="dcterms:W3CDTF">2011-09-20T19:20:49Z</dcterms:created>
  <dcterms:modified xsi:type="dcterms:W3CDTF">2016-11-14T11:24:43Z</dcterms:modified>
</cp:coreProperties>
</file>