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9" r:id="rId3"/>
    <p:sldId id="268" r:id="rId4"/>
    <p:sldId id="283" r:id="rId5"/>
    <p:sldId id="257" r:id="rId6"/>
    <p:sldId id="285" r:id="rId7"/>
    <p:sldId id="287" r:id="rId8"/>
    <p:sldId id="258" r:id="rId9"/>
    <p:sldId id="259" r:id="rId10"/>
    <p:sldId id="260" r:id="rId11"/>
    <p:sldId id="261" r:id="rId12"/>
    <p:sldId id="262" r:id="rId13"/>
    <p:sldId id="266" r:id="rId14"/>
    <p:sldId id="263" r:id="rId15"/>
    <p:sldId id="264" r:id="rId16"/>
    <p:sldId id="265" r:id="rId17"/>
    <p:sldId id="267" r:id="rId18"/>
    <p:sldId id="269" r:id="rId19"/>
    <p:sldId id="270" r:id="rId20"/>
    <p:sldId id="271" r:id="rId21"/>
    <p:sldId id="272" r:id="rId23"/>
    <p:sldId id="273" r:id="rId24"/>
    <p:sldId id="274" r:id="rId25"/>
    <p:sldId id="275" r:id="rId26"/>
    <p:sldId id="276" r:id="rId27"/>
    <p:sldId id="288" r:id="rId28"/>
    <p:sldId id="290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2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3276" y="1290"/>
      </p:cViewPr>
      <p:guideLst>
        <p:guide orient="horz" pos="2160"/>
        <p:guide pos="2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3897A-2814-46FC-A258-2FFCDDA9AF25}" type="datetimeFigureOut">
              <a:rPr lang="pt-BR" smtClean="0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2CB0F-1066-494F-A44F-9099F5BDD335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2CB0F-1066-494F-A44F-9099F5BDD33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hyperlink" Target="https://sigaa.ufrn.br/sigaa/public/curso/portal.jsf?id=8532257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pic>
        <p:nvPicPr>
          <p:cNvPr id="1026" name="Picture 2" descr="Videoconferências: 6 dicas para se sair bem em reuniões à distância –  Seleções Brasi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066"/>
            <a:ext cx="9144000" cy="600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2320"/>
            <a:ext cx="914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Universidade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Federal do Rio Grande do Norte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Tecnologia/</a:t>
            </a:r>
            <a:r>
              <a:rPr lang="pt-BR" altLang="pt-BR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Departamento de Engenharia Civil e Ambiental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Coordena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 do Curso de Engenharia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Ambiental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Imagem 1" descr="Image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620" cy="8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79712" y="2564904"/>
            <a:ext cx="5184576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Reunião para orientações gerais semestre 2020.2:</a:t>
            </a:r>
            <a:endParaRPr kumimoji="0" lang="pt-BR" altLang="pt-BR" sz="20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600" b="1" dirty="0">
                <a:latin typeface="Arial Narrow" panose="020B0606020202030204" pitchFamily="34" charset="0"/>
              </a:rPr>
              <a:t>TRABALHO DE CONCLUSÃO DO CURSO,</a:t>
            </a:r>
            <a:endParaRPr lang="pt-BR" sz="1600" b="1" dirty="0">
              <a:latin typeface="Arial Narrow" panose="020B0606020202030204" pitchFamily="34" charset="0"/>
            </a:endParaRPr>
          </a:p>
          <a:p>
            <a:pPr indent="-28575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600" b="1" dirty="0">
                <a:latin typeface="Arial Narrow" panose="020B0606020202030204" pitchFamily="34" charset="0"/>
              </a:rPr>
              <a:t>ESTÁGIO </a:t>
            </a:r>
            <a:r>
              <a:rPr lang="pt-BR" sz="1600" b="1" dirty="0" smtClean="0">
                <a:latin typeface="Arial Narrow" panose="020B0606020202030204" pitchFamily="34" charset="0"/>
              </a:rPr>
              <a:t>OBRIGATÓRIO E NÃO OBRIGATÓRIO,</a:t>
            </a:r>
            <a:endParaRPr lang="pt-BR" sz="1600" b="1" dirty="0">
              <a:latin typeface="Arial Narrow" panose="020B0606020202030204" pitchFamily="34" charset="0"/>
            </a:endParaRPr>
          </a:p>
          <a:p>
            <a:pPr indent="-28575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600" b="1" dirty="0">
                <a:latin typeface="Arial Narrow" panose="020B0606020202030204" pitchFamily="34" charset="0"/>
              </a:rPr>
              <a:t>ATIVIDADES COMPLEMETARES</a:t>
            </a:r>
            <a:r>
              <a:rPr lang="pt-BR" sz="1600" b="1" dirty="0" smtClean="0">
                <a:latin typeface="Arial Narrow" panose="020B0606020202030204" pitchFamily="34" charset="0"/>
              </a:rPr>
              <a:t>.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3198" y="1147491"/>
            <a:ext cx="8496944" cy="983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u="sng" dirty="0"/>
              <a:t>Oficialização</a:t>
            </a:r>
            <a:r>
              <a:rPr lang="pt-BR" sz="2400" b="1" dirty="0"/>
              <a:t> do Projeto de TCC e do TCC</a:t>
            </a:r>
            <a:endParaRPr lang="pt-BR" sz="2400" b="1" dirty="0"/>
          </a:p>
          <a:p>
            <a:pPr>
              <a:spcAft>
                <a:spcPts val="1200"/>
              </a:spcAft>
            </a:pPr>
            <a:r>
              <a:rPr lang="pt-BR" sz="2400" b="1" i="1" dirty="0"/>
              <a:t>A matricula dar-se-à por meio de formulários próprios:</a:t>
            </a:r>
            <a:endParaRPr lang="pt-BR" sz="2400" b="1" i="1" dirty="0"/>
          </a:p>
        </p:txBody>
      </p:sp>
      <p:sp>
        <p:nvSpPr>
          <p:cNvPr id="6" name="Retângulo 5"/>
          <p:cNvSpPr/>
          <p:nvPr/>
        </p:nvSpPr>
        <p:spPr>
          <a:xfrm>
            <a:off x="395738" y="2421330"/>
            <a:ext cx="8208912" cy="289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400" dirty="0"/>
              <a:t>- Formulário para Projeto de TCC (</a:t>
            </a:r>
            <a:r>
              <a:rPr lang="pt-BR" sz="2400" b="1" dirty="0"/>
              <a:t>Anexo 1</a:t>
            </a:r>
            <a:r>
              <a:rPr lang="pt-BR" sz="2400" dirty="0"/>
              <a:t>) </a:t>
            </a:r>
            <a:endParaRPr lang="pt-BR" sz="2400" dirty="0"/>
          </a:p>
          <a:p>
            <a:pPr>
              <a:spcBef>
                <a:spcPts val="1200"/>
              </a:spcBef>
            </a:pPr>
            <a:r>
              <a:rPr lang="pt-BR" sz="2400" dirty="0"/>
              <a:t>- Formulário para TCC (</a:t>
            </a:r>
            <a:r>
              <a:rPr lang="pt-BR" sz="2400" b="1" dirty="0"/>
              <a:t>Anexo 2</a:t>
            </a:r>
            <a:r>
              <a:rPr lang="pt-BR" sz="2400" dirty="0"/>
              <a:t>) </a:t>
            </a:r>
            <a:endParaRPr lang="pt-BR" sz="2400" dirty="0"/>
          </a:p>
          <a:p>
            <a:pPr algn="just">
              <a:spcBef>
                <a:spcPts val="1200"/>
              </a:spcBef>
            </a:pPr>
            <a:endParaRPr lang="pt-BR" sz="800" i="1" dirty="0"/>
          </a:p>
          <a:p>
            <a:pPr algn="just">
              <a:spcBef>
                <a:spcPts val="1200"/>
              </a:spcBef>
            </a:pPr>
            <a:r>
              <a:rPr lang="pt-BR" sz="2400" i="1" dirty="0"/>
              <a:t>P.S.: durante o período remoto, ambos devem ser enviados pelo(a) aluno(a) a(o) orientador(a), </a:t>
            </a:r>
            <a:r>
              <a:rPr lang="pt-BR" sz="2400" i="1" u="sng" dirty="0"/>
              <a:t>devidamente preenchido</a:t>
            </a:r>
            <a:r>
              <a:rPr lang="pt-BR" sz="2400" i="1" dirty="0"/>
              <a:t>, que o reenviará à coordenação - ccea@ct.ufrn.br, autorizando a matrícula do aluno.</a:t>
            </a:r>
            <a:endParaRPr lang="pt-BR" sz="2400" i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05166" y="5515208"/>
            <a:ext cx="640871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2"/>
                </a:solidFill>
              </a:rPr>
              <a:t>ATENÇÃO A DATA LIMITE</a:t>
            </a:r>
            <a:endParaRPr lang="pt-BR" sz="4400" b="1" dirty="0">
              <a:solidFill>
                <a:schemeClr val="accent2"/>
              </a:solidFill>
            </a:endParaRPr>
          </a:p>
        </p:txBody>
      </p:sp>
      <p:pic>
        <p:nvPicPr>
          <p:cNvPr id="7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7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1314243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b="1" u="sng" dirty="0"/>
              <a:t>Avaliação</a:t>
            </a:r>
            <a:endParaRPr lang="pt-BR" sz="2800" b="1" u="sng" dirty="0"/>
          </a:p>
        </p:txBody>
      </p:sp>
      <p:sp>
        <p:nvSpPr>
          <p:cNvPr id="7" name="Retângulo 6"/>
          <p:cNvSpPr/>
          <p:nvPr/>
        </p:nvSpPr>
        <p:spPr>
          <a:xfrm>
            <a:off x="395536" y="2158687"/>
            <a:ext cx="8208912" cy="236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400" b="1" dirty="0"/>
              <a:t>Projeto</a:t>
            </a:r>
            <a:r>
              <a:rPr lang="pt-BR" sz="2400" dirty="0"/>
              <a:t> de TCC  </a:t>
            </a:r>
            <a:r>
              <a:rPr lang="pt-BR" sz="2400" dirty="0">
                <a:sym typeface="Symbol" panose="05050102010706020507"/>
              </a:rPr>
              <a:t></a:t>
            </a:r>
            <a:r>
              <a:rPr lang="pt-BR" sz="2400" dirty="0"/>
              <a:t> orientador (e/ou coorientador) + 1 </a:t>
            </a:r>
            <a:r>
              <a:rPr lang="pt-BR" sz="2400" dirty="0" smtClean="0"/>
              <a:t>avaliador </a:t>
            </a:r>
            <a:r>
              <a:rPr lang="pt-BR" sz="2400" i="1" dirty="0" smtClean="0"/>
              <a:t>(a ser definido pelo professor orientador) </a:t>
            </a:r>
            <a:r>
              <a:rPr lang="pt-BR" sz="2400" dirty="0" smtClean="0"/>
              <a:t> </a:t>
            </a:r>
            <a:endParaRPr lang="pt-BR" sz="2400" dirty="0" smtClean="0"/>
          </a:p>
          <a:p>
            <a:pPr>
              <a:spcBef>
                <a:spcPts val="1200"/>
              </a:spcBef>
            </a:pPr>
            <a:endParaRPr lang="pt-BR" sz="800" dirty="0" smtClean="0">
              <a:sym typeface="Symbol" panose="05050102010706020507"/>
            </a:endParaRPr>
          </a:p>
          <a:p>
            <a:pPr algn="just">
              <a:spcBef>
                <a:spcPts val="1200"/>
              </a:spcBef>
            </a:pPr>
            <a:r>
              <a:rPr lang="pt-BR" sz="2400" dirty="0">
                <a:sym typeface="Symbol" panose="05050102010706020507"/>
              </a:rPr>
              <a:t></a:t>
            </a:r>
            <a:r>
              <a:rPr lang="pt-BR" sz="2400" dirty="0"/>
              <a:t> A </a:t>
            </a:r>
            <a:r>
              <a:rPr lang="pt-BR" sz="2400" i="1" u="sng" dirty="0"/>
              <a:t>consolidação</a:t>
            </a:r>
            <a:r>
              <a:rPr lang="pt-BR" sz="2400" dirty="0"/>
              <a:t> da nota é realizada pelo orientador, que após consolidá-la deverá encaminhar o formulário com a nota </a:t>
            </a:r>
            <a:r>
              <a:rPr lang="pt-BR" sz="2400" dirty="0">
                <a:sym typeface="+mn-ea"/>
              </a:rPr>
              <a:t>(</a:t>
            </a:r>
            <a:r>
              <a:rPr lang="pt-BR" sz="2400" b="1" dirty="0">
                <a:sym typeface="+mn-ea"/>
              </a:rPr>
              <a:t>Anexo 4</a:t>
            </a:r>
            <a:r>
              <a:rPr lang="pt-BR" sz="2400" dirty="0">
                <a:sym typeface="+mn-ea"/>
              </a:rPr>
              <a:t>) </a:t>
            </a:r>
            <a:r>
              <a:rPr lang="pt-BR" sz="2400" dirty="0"/>
              <a:t>para arquivo da coordenação, via: ccea@ct.ufrn.br  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32141" y="4941168"/>
            <a:ext cx="640871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accent2"/>
                </a:solidFill>
              </a:rPr>
              <a:t>ATENÇÃO A DATA LIMITE</a:t>
            </a:r>
            <a:endParaRPr lang="pt-BR" sz="4400" dirty="0">
              <a:solidFill>
                <a:schemeClr val="accent2"/>
              </a:solidFill>
            </a:endParaRPr>
          </a:p>
        </p:txBody>
      </p:sp>
      <p:pic>
        <p:nvPicPr>
          <p:cNvPr id="6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7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946216" y="113523"/>
            <a:ext cx="780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b="1" u="sng" dirty="0"/>
              <a:t>Avaliação</a:t>
            </a:r>
            <a:endParaRPr lang="pt-BR" sz="3200" b="1" u="sng" dirty="0"/>
          </a:p>
        </p:txBody>
      </p:sp>
      <p:sp>
        <p:nvSpPr>
          <p:cNvPr id="7" name="Retângulo 6"/>
          <p:cNvSpPr/>
          <p:nvPr/>
        </p:nvSpPr>
        <p:spPr>
          <a:xfrm>
            <a:off x="395536" y="909226"/>
            <a:ext cx="8208912" cy="298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400" b="1" dirty="0"/>
              <a:t>TCC </a:t>
            </a:r>
            <a:r>
              <a:rPr lang="pt-BR" sz="2400" dirty="0">
                <a:sym typeface="Symbol" panose="05050102010706020507"/>
              </a:rPr>
              <a:t></a:t>
            </a:r>
            <a:r>
              <a:rPr lang="pt-BR" sz="2400" dirty="0"/>
              <a:t> documento escrito + defesa oral para uma </a:t>
            </a:r>
            <a:r>
              <a:rPr lang="pt-BR" sz="2400" u="sng" dirty="0"/>
              <a:t>banca</a:t>
            </a:r>
            <a:r>
              <a:rPr lang="pt-BR" sz="2400" dirty="0"/>
              <a:t> composta por 03 (três) examinadores. </a:t>
            </a:r>
            <a:r>
              <a:rPr lang="pt-BR" sz="2400" i="1" dirty="0"/>
              <a:t>Havendo a participação do co-orientador deverão ser 04 (quatro) examinadores.  </a:t>
            </a:r>
            <a:endParaRPr lang="pt-BR" sz="2400" i="1" dirty="0"/>
          </a:p>
          <a:p>
            <a:pPr algn="just">
              <a:spcBef>
                <a:spcPts val="1200"/>
              </a:spcBef>
            </a:pPr>
            <a:r>
              <a:rPr lang="pt-BR" sz="2400" b="1" dirty="0"/>
              <a:t>Modalidade ‘Artigo Publicado em revista científica’</a:t>
            </a:r>
            <a:r>
              <a:rPr lang="pt-BR" sz="2400" dirty="0"/>
              <a:t> </a:t>
            </a:r>
            <a:r>
              <a:rPr lang="pt-BR" sz="2400" dirty="0">
                <a:sym typeface="Symbol" panose="05050102010706020507"/>
              </a:rPr>
              <a:t></a:t>
            </a:r>
            <a:r>
              <a:rPr lang="pt-BR" sz="2400" dirty="0"/>
              <a:t> </a:t>
            </a:r>
            <a:r>
              <a:rPr lang="pt-BR" sz="2400" i="1" u="sng" dirty="0"/>
              <a:t>classificação da revista</a:t>
            </a:r>
            <a:r>
              <a:rPr lang="pt-BR" sz="2400" dirty="0"/>
              <a:t> no sistema </a:t>
            </a:r>
            <a:r>
              <a:rPr lang="pt-BR" sz="2400" dirty="0" err="1"/>
              <a:t>Qualis</a:t>
            </a:r>
            <a:r>
              <a:rPr lang="pt-BR" sz="2400" dirty="0"/>
              <a:t> da CAPES na área Engenharias I :</a:t>
            </a:r>
            <a:endParaRPr lang="pt-BR" sz="2400" dirty="0"/>
          </a:p>
          <a:p>
            <a:pPr>
              <a:spcBef>
                <a:spcPts val="1200"/>
              </a:spcBef>
            </a:pP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03370" y="5805601"/>
            <a:ext cx="640871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accent2"/>
                </a:solidFill>
              </a:rPr>
              <a:t>ATENÇÃO A DATA LIMITE</a:t>
            </a:r>
            <a:endParaRPr lang="pt-BR" sz="4400" dirty="0">
              <a:solidFill>
                <a:schemeClr val="accent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1"/>
          <a:srcRect l="13775" t="41180" r="42913" b="19760"/>
          <a:stretch>
            <a:fillRect/>
          </a:stretch>
        </p:blipFill>
        <p:spPr>
          <a:xfrm>
            <a:off x="2484341" y="2996619"/>
            <a:ext cx="4860540" cy="2739577"/>
          </a:xfrm>
          <a:prstGeom prst="rect">
            <a:avLst/>
          </a:prstGeom>
        </p:spPr>
      </p:pic>
      <p:pic>
        <p:nvPicPr>
          <p:cNvPr id="9" name="Picture 4" descr="TC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7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967105" y="220980"/>
            <a:ext cx="76796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b="1" u="sng" dirty="0"/>
              <a:t>Composição da Banca de TCC</a:t>
            </a:r>
            <a:endParaRPr lang="pt-BR" sz="2800" b="1" u="sng" dirty="0"/>
          </a:p>
        </p:txBody>
      </p:sp>
      <p:sp>
        <p:nvSpPr>
          <p:cNvPr id="7" name="Retângulo 6"/>
          <p:cNvSpPr/>
          <p:nvPr/>
        </p:nvSpPr>
        <p:spPr>
          <a:xfrm>
            <a:off x="509836" y="911379"/>
            <a:ext cx="8208912" cy="538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400" b="1" dirty="0"/>
              <a:t>Formada</a:t>
            </a:r>
            <a:r>
              <a:rPr lang="pt-BR" sz="2400" dirty="0"/>
              <a:t> pelo orientador e outros dois membros - podem ser internos ou externos à UFRN - no mínimo, portadores do título de mestre. </a:t>
            </a:r>
            <a:r>
              <a:rPr lang="pt-BR" sz="2400" i="1" dirty="0">
                <a:sym typeface="+mn-ea"/>
              </a:rPr>
              <a:t>Havendo a participação do co-orientador deverão ser 04 (quatro) examinadores</a:t>
            </a:r>
            <a:endParaRPr lang="pt-BR" sz="2400" dirty="0"/>
          </a:p>
          <a:p>
            <a:pPr algn="just">
              <a:spcBef>
                <a:spcPts val="1200"/>
              </a:spcBef>
            </a:pPr>
            <a:endParaRPr lang="pt-BR" sz="800" dirty="0"/>
          </a:p>
          <a:p>
            <a:pPr algn="just">
              <a:spcBef>
                <a:spcPts val="1200"/>
              </a:spcBef>
            </a:pPr>
            <a:r>
              <a:rPr lang="pt-BR" sz="2400" b="1" u="sng" dirty="0"/>
              <a:t>Obrigação do orientador  </a:t>
            </a:r>
            <a:r>
              <a:rPr lang="pt-BR" sz="2400" dirty="0"/>
              <a:t>definir quem serão os componentes da banca,  contatá-los para definir a melhor data para defesa dentro do período previamente estipulado pela coordenação do curso.</a:t>
            </a:r>
            <a:endParaRPr lang="pt-BR" sz="2400" dirty="0"/>
          </a:p>
          <a:p>
            <a:pPr algn="just">
              <a:spcBef>
                <a:spcPts val="1200"/>
              </a:spcBef>
            </a:pPr>
            <a:endParaRPr lang="pt-BR" sz="800" dirty="0"/>
          </a:p>
          <a:p>
            <a:pPr algn="just">
              <a:spcBef>
                <a:spcPts val="1200"/>
              </a:spcBef>
            </a:pPr>
            <a:r>
              <a:rPr lang="pt-BR" sz="2400" b="1" u="sng" dirty="0"/>
              <a:t>Oficialização</a:t>
            </a:r>
            <a:r>
              <a:rPr lang="pt-BR" sz="2400" b="1" dirty="0"/>
              <a:t> da defesa de TCC </a:t>
            </a:r>
            <a:r>
              <a:rPr lang="pt-BR" sz="2400" b="1" dirty="0">
                <a:sym typeface="Symbol" panose="05050102010706020507"/>
              </a:rPr>
              <a:t></a:t>
            </a:r>
            <a:r>
              <a:rPr lang="pt-BR" sz="2400" b="1" dirty="0"/>
              <a:t> (Anexo 5): </a:t>
            </a:r>
            <a:r>
              <a:rPr lang="pt-BR" sz="2400" i="1" dirty="0">
                <a:sym typeface="+mn-ea"/>
              </a:rPr>
              <a:t>durante o período remoto, o formulário deve ser enviados pelo(a) aluno(a) a(o) orientador(a), </a:t>
            </a:r>
            <a:r>
              <a:rPr lang="pt-BR" sz="2400" i="1" u="sng" dirty="0">
                <a:sym typeface="+mn-ea"/>
              </a:rPr>
              <a:t>devidamente preenchido</a:t>
            </a:r>
            <a:r>
              <a:rPr lang="pt-BR" sz="2400" i="1" dirty="0">
                <a:sym typeface="+mn-ea"/>
              </a:rPr>
              <a:t>, que cadastrará a banca do aluno. Sendo o referido cadastro validado pela coordenação.</a:t>
            </a:r>
            <a:endParaRPr lang="pt-BR" sz="2400" b="1" dirty="0"/>
          </a:p>
        </p:txBody>
      </p:sp>
      <p:pic>
        <p:nvPicPr>
          <p:cNvPr id="6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7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869" y="450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43305" y="407035"/>
            <a:ext cx="787019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u="sng" dirty="0"/>
              <a:t>Procedimentos P/ DEFESA</a:t>
            </a:r>
            <a:endParaRPr lang="pt-BR" sz="2400" b="1" u="sng" dirty="0"/>
          </a:p>
        </p:txBody>
      </p:sp>
      <p:sp>
        <p:nvSpPr>
          <p:cNvPr id="7" name="Retângulo 6"/>
          <p:cNvSpPr/>
          <p:nvPr/>
        </p:nvSpPr>
        <p:spPr>
          <a:xfrm>
            <a:off x="467291" y="1197764"/>
            <a:ext cx="8208912" cy="510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400" b="1" dirty="0"/>
              <a:t>O aluno</a:t>
            </a:r>
            <a:r>
              <a:rPr lang="pt-BR" sz="2400" dirty="0"/>
              <a:t> terá </a:t>
            </a:r>
            <a:r>
              <a:rPr lang="pt-BR" sz="2400" i="1" dirty="0"/>
              <a:t>30 (trinta) minutos</a:t>
            </a:r>
            <a:r>
              <a:rPr lang="pt-BR" sz="2400" dirty="0"/>
              <a:t> para a defesa oral e, em seguida, será arguido pela banca. </a:t>
            </a:r>
            <a:r>
              <a:rPr lang="pt-BR" sz="2400" b="1" dirty="0"/>
              <a:t>Cada membro da banca</a:t>
            </a:r>
            <a:r>
              <a:rPr lang="pt-BR" sz="2400" dirty="0"/>
              <a:t> terá </a:t>
            </a:r>
            <a:r>
              <a:rPr lang="pt-BR" sz="2400" i="1" dirty="0"/>
              <a:t>30 minutos</a:t>
            </a:r>
            <a:r>
              <a:rPr lang="pt-BR" sz="2400" dirty="0"/>
              <a:t> para sua arguição.</a:t>
            </a:r>
            <a:endParaRPr lang="pt-BR" sz="2400" dirty="0"/>
          </a:p>
          <a:p>
            <a:pPr algn="just">
              <a:spcBef>
                <a:spcPts val="1200"/>
              </a:spcBef>
            </a:pPr>
            <a:endParaRPr lang="pt-BR" sz="800" dirty="0"/>
          </a:p>
          <a:p>
            <a:pPr algn="just">
              <a:spcBef>
                <a:spcPts val="1200"/>
              </a:spcBef>
            </a:pPr>
            <a:r>
              <a:rPr lang="pt-BR" sz="2400" dirty="0"/>
              <a:t>Trabalho entregue aos membros da banca com 15 dias de antecedência da data marcada para a defesa.</a:t>
            </a:r>
            <a:endParaRPr lang="pt-BR" sz="2400" dirty="0"/>
          </a:p>
          <a:p>
            <a:pPr algn="just">
              <a:spcBef>
                <a:spcPts val="1200"/>
              </a:spcBef>
            </a:pPr>
            <a:endParaRPr lang="pt-BR" sz="800" dirty="0"/>
          </a:p>
          <a:p>
            <a:pPr algn="just">
              <a:spcBef>
                <a:spcPts val="1200"/>
              </a:spcBef>
            </a:pPr>
            <a:r>
              <a:rPr lang="pt-BR" sz="2400" b="1" u="sng" dirty="0"/>
              <a:t>Aprovação na atividade de TCC</a:t>
            </a:r>
            <a:r>
              <a:rPr lang="pt-BR" sz="2400" b="1" dirty="0"/>
              <a:t> </a:t>
            </a:r>
            <a:r>
              <a:rPr lang="pt-BR" sz="2400" dirty="0" smtClean="0">
                <a:sym typeface="+mn-ea"/>
              </a:rPr>
              <a:t>(</a:t>
            </a:r>
            <a:r>
              <a:rPr lang="pt-BR" sz="2400" b="1" dirty="0">
                <a:sym typeface="+mn-ea"/>
              </a:rPr>
              <a:t>Anexos </a:t>
            </a:r>
            <a:r>
              <a:rPr lang="pt-BR" sz="2400" b="1" dirty="0" smtClean="0">
                <a:sym typeface="+mn-ea"/>
              </a:rPr>
              <a:t>07 e 08 </a:t>
            </a:r>
            <a:r>
              <a:rPr lang="pt-BR" sz="2400" i="1" dirty="0" smtClean="0">
                <a:sym typeface="+mn-ea"/>
              </a:rPr>
              <a:t>- enviados pelo orientador à coordenação, via ccea@ct.ufrn.br</a:t>
            </a:r>
            <a:r>
              <a:rPr lang="pt-BR" sz="2400" dirty="0" smtClean="0">
                <a:sym typeface="+mn-ea"/>
              </a:rPr>
              <a:t>) </a:t>
            </a:r>
            <a:r>
              <a:rPr lang="pt-BR" sz="2400" dirty="0">
                <a:sym typeface="Symbol" panose="05050102010706020507"/>
              </a:rPr>
              <a:t> o aluno deverá </a:t>
            </a:r>
            <a:r>
              <a:rPr lang="pt-BR" sz="2400" dirty="0"/>
              <a:t>realizar as modificações e/ou complementações sugeridas pela Banca Examinadora, para posterior solicitação da ficha catalografica e deposito na Biblioteca Central da UFRN </a:t>
            </a:r>
            <a:endParaRPr lang="pt-BR" sz="2400" dirty="0"/>
          </a:p>
          <a:p>
            <a:pPr algn="just">
              <a:spcBef>
                <a:spcPts val="1200"/>
              </a:spcBef>
            </a:pPr>
            <a:r>
              <a:rPr lang="pt-BR" sz="2000" i="1" dirty="0"/>
              <a:t>                                           (p.s.: os passos podem ser conferidos no site do curso)</a:t>
            </a:r>
            <a:endParaRPr lang="pt-BR" sz="2000" i="1" dirty="0"/>
          </a:p>
        </p:txBody>
      </p:sp>
      <p:pic>
        <p:nvPicPr>
          <p:cNvPr id="6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7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38225" y="405130"/>
            <a:ext cx="7505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u="sng" dirty="0"/>
              <a:t>Casos Excepcionais</a:t>
            </a:r>
            <a:endParaRPr lang="pt-BR" sz="2400" b="1" u="sng" dirty="0"/>
          </a:p>
        </p:txBody>
      </p:sp>
      <p:sp>
        <p:nvSpPr>
          <p:cNvPr id="7" name="Retângulo 6"/>
          <p:cNvSpPr/>
          <p:nvPr/>
        </p:nvSpPr>
        <p:spPr>
          <a:xfrm>
            <a:off x="467291" y="1341909"/>
            <a:ext cx="8208912" cy="476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400" b="1" dirty="0"/>
              <a:t>Desistência do orientador</a:t>
            </a:r>
            <a:r>
              <a:rPr lang="pt-BR" sz="2400" dirty="0"/>
              <a:t> </a:t>
            </a:r>
            <a:r>
              <a:rPr lang="pt-BR" sz="2400" dirty="0">
                <a:sym typeface="Symbol" panose="05050102010706020507"/>
              </a:rPr>
              <a:t> </a:t>
            </a:r>
            <a:r>
              <a:rPr lang="pt-BR" sz="2400" dirty="0"/>
              <a:t>apresentação de justificativa, por escrito, à coordenação do curso</a:t>
            </a:r>
            <a:endParaRPr lang="pt-BR" sz="2400" dirty="0"/>
          </a:p>
          <a:p>
            <a:pPr algn="just">
              <a:spcBef>
                <a:spcPts val="1200"/>
              </a:spcBef>
            </a:pPr>
            <a:endParaRPr lang="pt-BR" sz="2400" dirty="0"/>
          </a:p>
          <a:p>
            <a:pPr algn="just">
              <a:spcBef>
                <a:spcPts val="1200"/>
              </a:spcBef>
            </a:pPr>
            <a:r>
              <a:rPr lang="pt-BR" sz="2400" dirty="0"/>
              <a:t>A </a:t>
            </a:r>
            <a:r>
              <a:rPr lang="pt-BR" sz="2400" b="1" dirty="0"/>
              <a:t>responsabilidade de conseguir orientação</a:t>
            </a:r>
            <a:r>
              <a:rPr lang="pt-BR" sz="2400" dirty="0"/>
              <a:t> de outro professor é do </a:t>
            </a:r>
            <a:r>
              <a:rPr lang="pt-BR" sz="2400" dirty="0">
                <a:solidFill>
                  <a:srgbClr val="0070C0"/>
                </a:solidFill>
              </a:rPr>
              <a:t>aluno</a:t>
            </a:r>
            <a:r>
              <a:rPr lang="pt-BR" sz="2400" dirty="0"/>
              <a:t>, que deverá, portanto seguir a linha de pesquisa e a ideia proposta pelo novo orientador </a:t>
            </a:r>
            <a:r>
              <a:rPr lang="pt-BR" sz="2400" dirty="0">
                <a:sym typeface="Symbol" panose="05050102010706020507"/>
              </a:rPr>
              <a:t> é necessário a</a:t>
            </a:r>
            <a:r>
              <a:rPr lang="pt-BR" sz="2400" dirty="0"/>
              <a:t> oficialização da nova orientação.</a:t>
            </a:r>
            <a:endParaRPr lang="pt-BR" sz="2400" dirty="0"/>
          </a:p>
          <a:p>
            <a:pPr algn="just">
              <a:spcBef>
                <a:spcPts val="1200"/>
              </a:spcBef>
            </a:pPr>
            <a:endParaRPr lang="pt-BR" sz="2400" dirty="0"/>
          </a:p>
          <a:p>
            <a:pPr algn="just">
              <a:spcBef>
                <a:spcPts val="1200"/>
              </a:spcBef>
            </a:pPr>
            <a:r>
              <a:rPr lang="pt-BR" sz="2400" b="1" dirty="0">
                <a:sym typeface="+mn-ea"/>
              </a:rPr>
              <a:t>Desistência do orientador, </a:t>
            </a:r>
            <a:r>
              <a:rPr lang="pt-BR" sz="2400" b="1" i="1" dirty="0">
                <a:sym typeface="+mn-ea"/>
              </a:rPr>
              <a:t>pelo aluno</a:t>
            </a:r>
            <a:r>
              <a:rPr lang="pt-BR" sz="2400" b="1" dirty="0">
                <a:sym typeface="+mn-ea"/>
              </a:rPr>
              <a:t> </a:t>
            </a:r>
            <a:r>
              <a:rPr lang="pt-BR" sz="2400" dirty="0">
                <a:sym typeface="+mn-ea"/>
              </a:rPr>
              <a:t> </a:t>
            </a:r>
            <a:r>
              <a:rPr lang="pt-BR" sz="2400" dirty="0">
                <a:sym typeface="Symbol" panose="05050102010706020507"/>
              </a:rPr>
              <a:t> o</a:t>
            </a:r>
            <a:r>
              <a:rPr lang="pt-BR" sz="2400" dirty="0"/>
              <a:t> aluno pode, desistir do trabalho de TCC, mediante justificativa, por escrito, com a </a:t>
            </a:r>
            <a:r>
              <a:rPr lang="pt-BR" sz="2400" dirty="0">
                <a:solidFill>
                  <a:srgbClr val="0070C0"/>
                </a:solidFill>
              </a:rPr>
              <a:t>ciência do orientador</a:t>
            </a:r>
            <a:r>
              <a:rPr lang="pt-BR" sz="2400" dirty="0"/>
              <a:t>, encaminhada a coordenação do curso.</a:t>
            </a:r>
            <a:endParaRPr lang="pt-BR" sz="2400" dirty="0"/>
          </a:p>
        </p:txBody>
      </p:sp>
      <p:pic>
        <p:nvPicPr>
          <p:cNvPr id="6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7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85750" y="2278380"/>
            <a:ext cx="8572500" cy="2738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pt-BR" sz="1000" b="1" dirty="0"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Comic Sans MS" panose="030F0702030302020204" pitchFamily="66" charset="0"/>
              </a:rPr>
              <a:t>ESTÁGIO OBRIGATÓRIO (Atividade) </a:t>
            </a:r>
            <a:endParaRPr lang="pt-BR" sz="2400" b="1" dirty="0"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 smtClean="0">
                <a:latin typeface="Comic Sans MS" panose="030F0702030302020204" pitchFamily="66" charset="0"/>
              </a:rPr>
              <a:t>E NÃO OBRIGATÓRIO</a:t>
            </a:r>
            <a:endParaRPr lang="pt-BR" sz="2400" b="1" dirty="0"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Comic Sans MS" panose="030F0702030302020204" pitchFamily="66" charset="0"/>
              </a:rPr>
              <a:t>PASSO A PASSO</a:t>
            </a:r>
            <a:endParaRPr lang="pt-BR" sz="2400" b="1" dirty="0"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t-BR" sz="1000" dirty="0">
              <a:latin typeface="Comic Sans MS" panose="030F0702030302020204" pitchFamily="66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320"/>
            <a:ext cx="914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Universidade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Federal do Rio Grande do Norte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Tecnologia/</a:t>
            </a:r>
            <a:r>
              <a:rPr lang="pt-BR" altLang="pt-BR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Departamento de Engenharia Civil e Ambiental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Coordena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 do Curso de Engenharia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Ambiental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" name="Imagem 1" descr="Imagem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620" cy="8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30053"/>
            <a:ext cx="884510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400" b="1" u="sng" dirty="0"/>
              <a:t>COMPONENTE CURRICULAR - ESTÁG. OBRIG. SUPERVISIONADO</a:t>
            </a:r>
            <a:endParaRPr lang="pt-BR" sz="2400" b="1" u="sng" dirty="0"/>
          </a:p>
          <a:p>
            <a:pPr indent="0" algn="just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pt-BR" sz="2200" i="1" u="sng" dirty="0" smtClean="0"/>
              <a:t>Caberá ao aluno:</a:t>
            </a:r>
            <a:endParaRPr lang="pt-BR" sz="2200" i="1" u="sng" dirty="0" smtClean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 smtClean="0"/>
              <a:t>Conseguir o</a:t>
            </a:r>
            <a:r>
              <a:rPr lang="pt-BR" sz="2000" dirty="0"/>
              <a:t> estágio;</a:t>
            </a:r>
            <a:endParaRPr lang="pt-BR" sz="2000" dirty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/>
              <a:t>Conseguir um professor da UFRN para ser seu orientador de estágio;</a:t>
            </a:r>
            <a:endParaRPr lang="pt-BR" sz="2000" dirty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/>
              <a:t>Matricular-se no componente – </a:t>
            </a:r>
            <a:r>
              <a:rPr lang="pt-BR" sz="2000" i="1" dirty="0"/>
              <a:t>p.s.: matrícula efetivada pela coordenação do curso </a:t>
            </a:r>
            <a:r>
              <a:rPr lang="pt-BR" sz="2000" dirty="0"/>
              <a:t>(</a:t>
            </a:r>
            <a:r>
              <a:rPr lang="pt-BR" sz="2000" b="1" dirty="0"/>
              <a:t>Formulário A</a:t>
            </a:r>
            <a:r>
              <a:rPr lang="pt-BR" sz="2000" dirty="0"/>
              <a:t>);</a:t>
            </a:r>
            <a:endParaRPr lang="pt-BR" sz="2000" dirty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/>
              <a:t>Cadastrar o estágio no Sigaa (Estágio &gt;&gt; Pré-Cadastro);</a:t>
            </a:r>
            <a:endParaRPr lang="pt-BR" sz="2000" dirty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ym typeface="+mn-ea"/>
              </a:rPr>
              <a:t>Estágio Obrigatório demanda </a:t>
            </a:r>
            <a:r>
              <a:rPr lang="pt-BR" sz="2000" b="1" dirty="0" smtClean="0">
                <a:sym typeface="+mn-ea"/>
              </a:rPr>
              <a:t>matrícula e nota;</a:t>
            </a:r>
            <a:endParaRPr lang="pt-BR" sz="2000" dirty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</a:rPr>
              <a:t>Ao final do estágio </a:t>
            </a:r>
            <a:r>
              <a:rPr lang="pt-BR" sz="2000" b="1" dirty="0" smtClean="0">
                <a:solidFill>
                  <a:srgbClr val="FF0000"/>
                </a:solidFill>
              </a:rPr>
              <a:t>obrigatório (ao término das 160 h)</a:t>
            </a:r>
            <a:r>
              <a:rPr lang="pt-BR" sz="2000" dirty="0" smtClean="0"/>
              <a:t>, </a:t>
            </a:r>
            <a:r>
              <a:rPr lang="pt-BR" sz="2000" dirty="0"/>
              <a:t>o aluno deverá submetar o relatório de estágio,  </a:t>
            </a:r>
            <a:r>
              <a:rPr lang="pt-BR" sz="2000" i="1" dirty="0"/>
              <a:t>(</a:t>
            </a:r>
            <a:r>
              <a:rPr lang="pt-BR" sz="2000" i="1" dirty="0" smtClean="0">
                <a:sym typeface="+mn-ea"/>
              </a:rPr>
              <a:t>juntamente com a folha da nota -(</a:t>
            </a:r>
            <a:r>
              <a:rPr lang="pt-BR" sz="2000" b="1" i="1" dirty="0" smtClean="0">
                <a:sym typeface="+mn-ea"/>
              </a:rPr>
              <a:t>Formulário 9</a:t>
            </a:r>
            <a:r>
              <a:rPr lang="pt-BR" sz="2000" i="1" dirty="0" smtClean="0">
                <a:sym typeface="+mn-ea"/>
              </a:rPr>
              <a:t>), </a:t>
            </a:r>
            <a:r>
              <a:rPr lang="pt-BR" sz="2000" dirty="0"/>
              <a:t>à avaliação do supervisor de campo e do prof. orientador do </a:t>
            </a:r>
            <a:r>
              <a:rPr lang="pt-BR" sz="2000" dirty="0" smtClean="0"/>
              <a:t>estágio</a:t>
            </a:r>
            <a:r>
              <a:rPr lang="pt-BR" sz="2000" dirty="0"/>
              <a:t>;</a:t>
            </a:r>
            <a:endParaRPr lang="pt-BR" sz="2000" dirty="0" smtClean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No caso do estágio obrigatório, o supervisor de campo e o professor orientador do estágio emitirão </a:t>
            </a:r>
            <a:r>
              <a:rPr lang="pt-BR" sz="2000" dirty="0"/>
              <a:t>uma nota de 0,0 a 10,0. </a:t>
            </a:r>
            <a:r>
              <a:rPr lang="pt-BR" sz="2000" dirty="0" smtClean="0"/>
              <a:t>A </a:t>
            </a:r>
            <a:r>
              <a:rPr lang="pt-BR" sz="2000" dirty="0"/>
              <a:t>nota final do aluno, no componente curricular, será a média das duas notas.</a:t>
            </a:r>
            <a:endParaRPr lang="pt-BR" sz="2000" dirty="0"/>
          </a:p>
        </p:txBody>
      </p:sp>
      <p:sp>
        <p:nvSpPr>
          <p:cNvPr id="2" name="Caixa de Texto 1"/>
          <p:cNvSpPr txBox="1"/>
          <p:nvPr/>
        </p:nvSpPr>
        <p:spPr>
          <a:xfrm>
            <a:off x="2801620" y="6353175"/>
            <a:ext cx="622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P.S.: NÃO OBRIG. - </a:t>
            </a:r>
            <a:r>
              <a:rPr lang="pt-BR" altLang="en-US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DEMANDA APENAS O CADASTRO VIA SIGAA</a:t>
            </a:r>
            <a:endParaRPr lang="pt-BR" altLang="en-US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6737" y="836712"/>
            <a:ext cx="8352928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/>
              <a:t>OFICIALIZAÇÃO DO ESTÁGIO – QUESTÕES LEGAIS TRABALHISTAS </a:t>
            </a:r>
            <a:endParaRPr lang="pt-BR" sz="2400" b="1" u="sng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1º passo – CONVÊNIO</a:t>
            </a:r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b="1" dirty="0"/>
              <a:t>Caso a empresa ainda não seja conveniada à UFRN</a:t>
            </a:r>
            <a:r>
              <a:rPr lang="pt-BR" sz="2400" dirty="0"/>
              <a:t>, a empresa deve entrar em contato com o setor de estágio para firmar o convênio (Fabio Henrique de Morais Barreto - SETOR DE CONVÊNIOS DE ESTÁGIO – PROGRAD/UFRN: 84.3342-2299 r. 108, 111, 130 / 9.9193-6106). </a:t>
            </a:r>
            <a:endParaRPr lang="pt-BR" sz="2400" dirty="0"/>
          </a:p>
          <a:p>
            <a:pPr algn="just"/>
            <a:endParaRPr lang="pt-BR" sz="2400" dirty="0"/>
          </a:p>
          <a:p>
            <a:pPr lvl="2" algn="just"/>
            <a:r>
              <a:rPr lang="pt-BR" sz="2400" i="1" dirty="0"/>
              <a:t>p.s.: algumas empresas, não cadastradas, preferem utilizar-se de um INTERMEDIADOR (IEL, CIEE, ESCOLA DE GOVERNO) já conveniado.</a:t>
            </a:r>
            <a:endParaRPr lang="pt-BR" sz="24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6737" y="836712"/>
            <a:ext cx="8352928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/>
              <a:t>1º passo – CONVÊNIO</a:t>
            </a:r>
            <a:endParaRPr lang="pt-BR" sz="2400" b="1" u="sng" dirty="0"/>
          </a:p>
          <a:p>
            <a:endParaRPr lang="pt-BR" sz="2400" dirty="0"/>
          </a:p>
          <a:p>
            <a:r>
              <a:rPr lang="pt-BR" sz="2400" b="1" dirty="0">
                <a:solidFill>
                  <a:srgbClr val="0070C0"/>
                </a:solidFill>
              </a:rPr>
              <a:t>DOCUMENTOS NECESSÁRIOS</a:t>
            </a:r>
            <a:endParaRPr lang="pt-BR" sz="2400" b="1" dirty="0">
              <a:solidFill>
                <a:srgbClr val="0070C0"/>
              </a:solidFill>
            </a:endParaRP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1200" dirty="0"/>
          </a:p>
          <a:p>
            <a:endParaRPr lang="pt-BR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CNPJ da empresa; </a:t>
            </a: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Contrato social em caso de empresa privada e estatuto para empresa pública; </a:t>
            </a: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RG e CPF do representante legal citado no contrato social e em caso de empresa publica enviar também um comprovante de nomeação do responsável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363980" y="2277110"/>
            <a:ext cx="6950075" cy="1198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Caso a empresa ainda não possua convênio com a UFRN ou com algum Agente de Integração (IEL, CIEE, Escola de Governo, ...)</a:t>
            </a:r>
            <a:endParaRPr 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58750" y="1102360"/>
          <a:ext cx="8705850" cy="4920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2080"/>
                <a:gridCol w="1111250"/>
                <a:gridCol w="1318895"/>
                <a:gridCol w="1332230"/>
                <a:gridCol w="3541395"/>
              </a:tblGrid>
              <a:tr h="26289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PRAZOS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O QUE FAZER?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5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ATIVIDADE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</a:rPr>
                        <a:t>PARA INÍCIO DA MATRÍCULA</a:t>
                      </a:r>
                      <a:endParaRPr lang="pt-BR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</a:rPr>
                        <a:t>PARA TERMÍNO DA MATRÍCULA</a:t>
                      </a:r>
                      <a:endParaRPr lang="pt-BR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</a:rPr>
                        <a:t>CONSOLIDAÇÃO FINAL</a:t>
                      </a:r>
                      <a:endParaRPr lang="pt-BR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</a:tr>
              <a:tr h="994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Estágio 160h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04/JAN</a:t>
                      </a:r>
                      <a:endParaRPr lang="pt-BR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31/MARÇO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08/MAIO</a:t>
                      </a:r>
                      <a:endParaRPr lang="pt-BR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Ver formulários e requisitos na página do curso &lt;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https://sigaa.ufrn.br/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sigaa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public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/curso/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portal.jsf?id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=85322571</a:t>
                      </a:r>
                      <a:r>
                        <a:rPr lang="pt-BR" sz="1400" dirty="0">
                          <a:effectLst/>
                          <a:latin typeface="+mj-lt"/>
                        </a:rPr>
                        <a:t>&gt;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Atividade Complementar</a:t>
                      </a:r>
                      <a:endParaRPr lang="pt-BR" sz="14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200h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04/JAN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31/MARÇO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08/MAIO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Durante pandemia a solicitação de matrícula e entrega de certificados dar-se-à via email da coordenação: ccea@ct.ufrn.br  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3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Projeto </a:t>
                      </a:r>
                      <a:endParaRPr lang="pt-BR" sz="14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de TCC (30h)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04/JAN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31/MARÇO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08/MAIO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Ver formulários e requisitos na página do curso &lt;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https://sigaa.ufrn.br/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sigaa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public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/curso/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portal.jsf?id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=85322571</a:t>
                      </a:r>
                      <a:r>
                        <a:rPr lang="pt-BR" sz="1400" dirty="0">
                          <a:effectLst/>
                          <a:latin typeface="+mj-lt"/>
                        </a:rPr>
                        <a:t>&gt;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4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TCC </a:t>
                      </a:r>
                      <a:r>
                        <a:rPr lang="pt-BR" sz="1400" dirty="0" smtClean="0">
                          <a:effectLst/>
                          <a:latin typeface="+mj-lt"/>
                        </a:rPr>
                        <a:t>(60h)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04/JAN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31/MARÇO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08/MAIO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Ver formulários e requisitos na página do curso &lt;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https://sigaa.ufrn.br/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sigaa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public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/curso/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portal.jsf?id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=85322571</a:t>
                      </a:r>
                      <a:r>
                        <a:rPr lang="pt-BR" sz="1400" dirty="0">
                          <a:effectLst/>
                          <a:latin typeface="+mj-lt"/>
                        </a:rPr>
                        <a:t>&gt;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58750" y="6022340"/>
            <a:ext cx="8684260" cy="51706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FF0000"/>
                </a:solidFill>
              </a:rPr>
              <a:t>DATA PARA </a:t>
            </a:r>
            <a:r>
              <a:rPr lang="pt-BR" sz="2400" b="1" dirty="0" smtClean="0">
                <a:solidFill>
                  <a:srgbClr val="FF0000"/>
                </a:solidFill>
              </a:rPr>
              <a:t>FINALIZAÇÃO DOS </a:t>
            </a:r>
            <a:r>
              <a:rPr lang="pt-BR" sz="2400" b="1" dirty="0" err="1" smtClean="0">
                <a:solidFill>
                  <a:srgbClr val="FF0000"/>
                </a:solidFill>
              </a:rPr>
              <a:t>TCCs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: </a:t>
            </a:r>
            <a:r>
              <a:rPr lang="pt-BR" sz="2400" b="1" dirty="0" smtClean="0">
                <a:solidFill>
                  <a:srgbClr val="FF0000"/>
                </a:solidFill>
              </a:rPr>
              <a:t>24/ABRIL 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3" name="Fluxograma: Processo 2"/>
          <p:cNvSpPr/>
          <p:nvPr/>
        </p:nvSpPr>
        <p:spPr>
          <a:xfrm>
            <a:off x="5652770" y="30480"/>
            <a:ext cx="3189605" cy="1026160"/>
          </a:xfrm>
          <a:prstGeom prst="flowChartProcess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rgbClr val="FF0000"/>
                </a:solidFill>
              </a:rPr>
              <a:t>Aconselhamos </a:t>
            </a:r>
            <a:r>
              <a:rPr lang="pt-BR" sz="1200" b="1" dirty="0" smtClean="0">
                <a:solidFill>
                  <a:srgbClr val="FF0000"/>
                </a:solidFill>
              </a:rPr>
              <a:t>“fortemente</a:t>
            </a:r>
            <a:r>
              <a:rPr lang="pt-BR" sz="1200" dirty="0" smtClean="0">
                <a:solidFill>
                  <a:srgbClr val="FF0000"/>
                </a:solidFill>
              </a:rPr>
              <a:t>” que os discentes não deixem para fazer as matrículas no prazo limite, a COORDENAÇÃO não se responsabilizará por eventuais falhas nos sistemas </a:t>
            </a:r>
            <a:r>
              <a:rPr lang="pt-BR" sz="1200" i="1" dirty="0" smtClean="0">
                <a:solidFill>
                  <a:srgbClr val="FF0000"/>
                </a:solidFill>
              </a:rPr>
              <a:t>(o que é bastante comum!!!!!!!) </a:t>
            </a:r>
            <a:endParaRPr lang="pt-BR" sz="120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O cumprimento de prazos em logística não é benéfico apenas para os  clientes. Entenda | Cargo X – Tecnologia para Transport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9" t="7732" r="10962"/>
          <a:stretch>
            <a:fillRect/>
          </a:stretch>
        </p:blipFill>
        <p:spPr bwMode="auto">
          <a:xfrm>
            <a:off x="168153" y="0"/>
            <a:ext cx="1234990" cy="101620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91619" y="188470"/>
            <a:ext cx="3563888" cy="737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PRAZOS PARA ATIVIDADES 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</a:t>
            </a:r>
            <a:endParaRPr kumimoji="0" lang="pt-BR" altLang="pt-BR" sz="14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NÃO FORMAM TURMAS</a:t>
            </a:r>
            <a:br>
              <a:rPr kumimoji="0" lang="pt-BR" altLang="pt-BR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pt-BR" altLang="pt-BR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6737" y="621447"/>
            <a:ext cx="8352928" cy="2922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/>
              <a:t>2º passo –  REGISTRO DO ESTÁGIO NO SIGAA</a:t>
            </a:r>
            <a:endParaRPr lang="pt-BR" sz="2400" b="1" u="sng" dirty="0"/>
          </a:p>
          <a:p>
            <a:endParaRPr lang="pt-BR" sz="2000" dirty="0"/>
          </a:p>
          <a:p>
            <a:pPr algn="just">
              <a:spcBef>
                <a:spcPts val="1200"/>
              </a:spcBef>
            </a:pPr>
            <a:r>
              <a:rPr lang="pt-BR" sz="2400" b="1" dirty="0"/>
              <a:t>Após a matricula</a:t>
            </a:r>
            <a:r>
              <a:rPr lang="pt-BR" sz="2400" dirty="0"/>
              <a:t>, o aluno deverá cadastrar/preencher os dados do estágio diretamente no SIGAA (</a:t>
            </a:r>
            <a:r>
              <a:rPr lang="pt-BR" sz="2400" b="1" dirty="0"/>
              <a:t>Estágio &gt;&gt; Pré-Cadastro</a:t>
            </a:r>
            <a:r>
              <a:rPr lang="pt-BR" sz="2400" dirty="0"/>
              <a:t>)</a:t>
            </a:r>
            <a:endParaRPr lang="pt-BR" sz="2400" dirty="0"/>
          </a:p>
          <a:p>
            <a:pPr lvl="1" algn="just">
              <a:spcBef>
                <a:spcPts val="1200"/>
              </a:spcBef>
            </a:pPr>
            <a:r>
              <a:rPr lang="pt-BR" sz="2400" i="1" dirty="0"/>
              <a:t>p.s.: O ‘</a:t>
            </a:r>
            <a:r>
              <a:rPr lang="pt-BR" sz="2400" i="1" dirty="0">
                <a:solidFill>
                  <a:srgbClr val="0070C0"/>
                </a:solidFill>
              </a:rPr>
              <a:t>Formulário B’</a:t>
            </a:r>
            <a:r>
              <a:rPr lang="pt-BR" sz="2400" i="1" dirty="0"/>
              <a:t> foi substituido pela inserção direta via sistema, ficando disponível no site apenas para nortear o aluno quanto as informações requeridas pelo sistema.</a:t>
            </a:r>
            <a:endParaRPr lang="pt-BR" sz="2400" i="1" dirty="0">
              <a:solidFill>
                <a:schemeClr val="accent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6737" y="3862194"/>
            <a:ext cx="8157711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Após o cadastrado</a:t>
            </a:r>
            <a:r>
              <a:rPr lang="pt-BR" sz="2400" dirty="0"/>
              <a:t>, e sua </a:t>
            </a:r>
            <a:r>
              <a:rPr lang="pt-BR" sz="2400" dirty="0">
                <a:sym typeface="+mn-ea"/>
              </a:rPr>
              <a:t>análise e</a:t>
            </a:r>
            <a:r>
              <a:rPr lang="pt-BR" sz="2400" dirty="0"/>
              <a:t> aprovação pela coordenação, o sistema (SIGAA) irá gerar o TERMO DE </a:t>
            </a:r>
            <a:r>
              <a:rPr lang="pt-BR" sz="2400" dirty="0" smtClean="0"/>
              <a:t>COMPROMISSO DE ESTÁGIO - que seguirá para recolhimento das assinaturas dos membros da UFRN (aluno, orientador, coordenação). </a:t>
            </a:r>
            <a:endParaRPr lang="pt-BR" sz="2400" dirty="0" smtClean="0"/>
          </a:p>
          <a:p>
            <a:pPr lvl="1" algn="just"/>
            <a:r>
              <a:rPr lang="pt-BR" sz="2400" i="1" dirty="0" smtClean="0"/>
              <a:t>p.s.: no caso de INTERMEDIAÇÃO serão aproveitados os TERMOS por estes elaborados.</a:t>
            </a:r>
            <a:endParaRPr lang="pt-BR" sz="24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057" y="908467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/>
              <a:t>3º passo – TERMO DE COMPROMISSO</a:t>
            </a:r>
            <a:endParaRPr lang="pt-BR" sz="2400" b="1" u="sng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Durante o período remoto, quando o termo considerado for o </a:t>
            </a:r>
            <a:r>
              <a:rPr lang="pt-BR" sz="2400" i="1" u="sng" dirty="0"/>
              <a:t>do Intermediador</a:t>
            </a:r>
            <a:r>
              <a:rPr lang="pt-BR" sz="2400" i="1" dirty="0"/>
              <a:t>,</a:t>
            </a:r>
            <a:r>
              <a:rPr lang="pt-BR" sz="2400" dirty="0"/>
              <a:t> </a:t>
            </a:r>
            <a:r>
              <a:rPr lang="pt-BR" sz="2400" dirty="0">
                <a:sym typeface="+mn-ea"/>
              </a:rPr>
              <a:t>o aluno o enviará ao e-mail da coordenação (ccea@ct.ufrn.br) </a:t>
            </a:r>
            <a:r>
              <a:rPr lang="pt-BR" sz="2400" dirty="0"/>
              <a:t>para recolhimento das assinaturas dos membros da UFRN (orientador, coordenação, aluno).  </a:t>
            </a:r>
            <a:endParaRPr lang="pt-BR" sz="2400" dirty="0"/>
          </a:p>
          <a:p>
            <a:pPr algn="just"/>
            <a:r>
              <a:rPr lang="pt-BR" sz="2400" dirty="0"/>
              <a:t>==&gt; Após estes assinarem, o termo será devolvido </a:t>
            </a:r>
            <a:r>
              <a:rPr lang="pt-BR" sz="2400" dirty="0">
                <a:sym typeface="+mn-ea"/>
              </a:rPr>
              <a:t>ao aluno, </a:t>
            </a:r>
            <a:r>
              <a:rPr lang="pt-BR" sz="2400" dirty="0"/>
              <a:t>por e-mail, podendo o aluno também baixá-o diretamente do sistema.</a:t>
            </a:r>
            <a:endParaRPr lang="pt-BR" sz="2400" dirty="0"/>
          </a:p>
          <a:p>
            <a:pPr algn="just"/>
            <a:r>
              <a:rPr lang="pt-BR" sz="2400" dirty="0"/>
              <a:t>==&gt; Na sequencia o aluno deverá recolher as demais assinaturas (dos membros externos à </a:t>
            </a:r>
            <a:r>
              <a:rPr lang="pt-BR" sz="2400" dirty="0" smtClean="0"/>
              <a:t>UFRN</a:t>
            </a:r>
            <a:r>
              <a:rPr lang="pt-BR" sz="2400" dirty="0"/>
              <a:t>) e, posteriormente, devolver a via da coordenação para inserção ao sistema e ativação do estágio - alterando o status para ATIVO.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1165828" y="5949280"/>
            <a:ext cx="76120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/>
              <a:t>https://sigaa.ufrn.br/sigaa/public/curso/portal.jsf?id=85322571</a:t>
            </a:r>
            <a:endParaRPr lang="pt-BR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7484" y="1559540"/>
            <a:ext cx="8817004" cy="2061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pt-BR" sz="1000" b="1" dirty="0"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Comic Sans MS" panose="030F0702030302020204" pitchFamily="66" charset="0"/>
              </a:rPr>
              <a:t>ATIVIDADES COMPLEMETARES </a:t>
            </a:r>
            <a:endParaRPr lang="pt-BR" sz="2400" b="1" dirty="0"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Comic Sans MS" panose="030F0702030302020204" pitchFamily="66" charset="0"/>
              </a:rPr>
              <a:t>(200HS)</a:t>
            </a:r>
            <a:endParaRPr lang="pt-BR" sz="2400" b="1" dirty="0"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t-BR" sz="1000" dirty="0">
              <a:latin typeface="Comic Sans MS" panose="030F0702030302020204" pitchFamily="66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320"/>
            <a:ext cx="914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Universidade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Federal do Rio Grande do Norte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Tecnologia/</a:t>
            </a:r>
            <a:r>
              <a:rPr lang="pt-BR" altLang="pt-BR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Departamento de Engenharia Civil e Ambiental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Coordena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 do Curso de Engenharia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Ambiental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Imagem 1" descr="Imagem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620" cy="8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 de Texto 1"/>
          <p:cNvSpPr txBox="1"/>
          <p:nvPr/>
        </p:nvSpPr>
        <p:spPr>
          <a:xfrm>
            <a:off x="2434590" y="4006215"/>
            <a:ext cx="65297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en-US" i="1"/>
              <a:t>p.s.: igualmente como as demais atividades que não formam turma, </a:t>
            </a:r>
            <a:r>
              <a:rPr lang="pt-BR" altLang="en-US" b="1" i="1"/>
              <a:t>a matrícula é realizada pela coordenação do curso.</a:t>
            </a:r>
            <a:endParaRPr lang="pt-BR" altLang="en-US" b="1" i="1"/>
          </a:p>
          <a:p>
            <a:pPr algn="just"/>
            <a:endParaRPr lang="pt-BR" altLang="en-US" i="1"/>
          </a:p>
          <a:p>
            <a:pPr algn="just"/>
            <a:r>
              <a:rPr lang="pt-BR" altLang="en-US" i="1"/>
              <a:t>p.s.: inexiste orientador e portanto não há formulário, </a:t>
            </a:r>
            <a:r>
              <a:rPr lang="pt-BR" altLang="en-US" b="1" i="1"/>
              <a:t>devendo ser solitada diretamente por e-mail - ccea@ct.ufrn.br</a:t>
            </a:r>
            <a:endParaRPr lang="pt-BR" altLang="en-US" b="1" i="1"/>
          </a:p>
          <a:p>
            <a:pPr algn="just"/>
            <a:endParaRPr lang="pt-BR" altLang="en-US" b="1" i="1"/>
          </a:p>
          <a:p>
            <a:pPr algn="just"/>
            <a:r>
              <a:rPr lang="pt-BR" altLang="en-US" i="1"/>
              <a:t>p.s.: os </a:t>
            </a:r>
            <a:r>
              <a:rPr lang="pt-BR" altLang="en-US" b="1" i="1"/>
              <a:t>certificados/declaraçoes </a:t>
            </a:r>
            <a:r>
              <a:rPr lang="pt-BR" altLang="en-US" i="1"/>
              <a:t>só devem ser encaminhados ao email da coordenação, após se atingir as 200hs.</a:t>
            </a:r>
            <a:endParaRPr lang="pt-BR" altLang="en-US" i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532" y="62068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pt-BR" sz="2800" b="1" u="sng" dirty="0">
                <a:solidFill>
                  <a:schemeClr val="accent2"/>
                </a:solidFill>
              </a:rPr>
              <a:t>Resolução Nº 02/2013 CCEA/CT/UFRN, de 25 de Junho de 2013</a:t>
            </a:r>
            <a:endParaRPr lang="pt-BR" sz="2800" b="1" u="sng" dirty="0">
              <a:solidFill>
                <a:schemeClr val="accent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1"/>
          <a:srcRect l="24013" t="22281" r="27162" b="50000"/>
          <a:stretch>
            <a:fillRect/>
          </a:stretch>
        </p:blipFill>
        <p:spPr>
          <a:xfrm>
            <a:off x="431287" y="2061997"/>
            <a:ext cx="8424936" cy="298949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66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2000" b="1" dirty="0"/>
              <a:t>Anexo I </a:t>
            </a:r>
            <a:r>
              <a:rPr lang="pt-BR" sz="2000" b="1" dirty="0" smtClean="0"/>
              <a:t>– Recorte da Tabela de Relação </a:t>
            </a:r>
            <a:r>
              <a:rPr lang="pt-BR" sz="2000" b="1" dirty="0"/>
              <a:t>de Atividades Complementares </a:t>
            </a:r>
            <a:br>
              <a:rPr lang="pt-BR" sz="2000" b="1" dirty="0"/>
            </a:br>
            <a:r>
              <a:rPr lang="pt-BR" sz="2000" b="1" dirty="0"/>
              <a:t>do Curso de </a:t>
            </a:r>
            <a:r>
              <a:rPr lang="pt-BR" sz="2000" b="1" dirty="0" smtClean="0"/>
              <a:t>Engenharia</a:t>
            </a:r>
            <a:endParaRPr lang="pt-BR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"/>
          <a:srcRect l="14170" t="19201" r="13381" b="22000"/>
          <a:stretch>
            <a:fillRect/>
          </a:stretch>
        </p:blipFill>
        <p:spPr>
          <a:xfrm>
            <a:off x="539552" y="707667"/>
            <a:ext cx="7416924" cy="33859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072" y="3501008"/>
            <a:ext cx="5426448" cy="3052378"/>
          </a:xfrm>
          <a:prstGeom prst="rect">
            <a:avLst/>
          </a:prstGeom>
        </p:spPr>
      </p:pic>
      <p:pic>
        <p:nvPicPr>
          <p:cNvPr id="3074" name="Picture 2" descr="Onde Encontrar: Grupo Siberi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59567"/>
            <a:ext cx="3318976" cy="13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3131840" y="3501008"/>
            <a:ext cx="4536504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 de Texto 4"/>
          <p:cNvSpPr txBox="1"/>
          <p:nvPr/>
        </p:nvSpPr>
        <p:spPr>
          <a:xfrm>
            <a:off x="3470275" y="5481320"/>
            <a:ext cx="5320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b="1"/>
              <a:t>Site: &lt;</a:t>
            </a:r>
            <a:r>
              <a:rPr lang="pt-BR" altLang="en-US" b="1" u="sng">
                <a:solidFill>
                  <a:srgbClr val="002060"/>
                </a:solidFill>
              </a:rPr>
              <a:t>http://www.graduacao.ufrn.br/engambiental</a:t>
            </a:r>
            <a:r>
              <a:rPr lang="pt-BR" altLang="en-US" b="1"/>
              <a:t>&gt;</a:t>
            </a:r>
            <a:endParaRPr lang="pt-BR" altLang="en-US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ontato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2" r="45470" b="41837"/>
          <a:stretch>
            <a:fillRect/>
          </a:stretch>
        </p:blipFill>
        <p:spPr bwMode="auto">
          <a:xfrm>
            <a:off x="36195" y="476250"/>
            <a:ext cx="2845435" cy="6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to 7"/>
          <p:cNvCxnSpPr/>
          <p:nvPr/>
        </p:nvCxnSpPr>
        <p:spPr>
          <a:xfrm>
            <a:off x="35496" y="1124744"/>
            <a:ext cx="3600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475656" y="1844824"/>
            <a:ext cx="60132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altLang="pt-BR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Coordena</a:t>
            </a:r>
            <a:r>
              <a:rPr lang="pt-BR" altLang="pt-B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pt-BR" altLang="pt-BR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 do Curso de Engenharia Ambiental</a:t>
            </a:r>
            <a:endParaRPr lang="pt-BR" altLang="pt-BR" sz="1600" dirty="0"/>
          </a:p>
          <a:p>
            <a:pPr algn="ctr"/>
            <a:r>
              <a:rPr lang="pt-BR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Juliana </a:t>
            </a:r>
            <a:r>
              <a:rPr lang="pt-BR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Delgado </a:t>
            </a:r>
            <a:r>
              <a:rPr lang="pt-BR" sz="16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Tinôco</a:t>
            </a:r>
            <a:r>
              <a:rPr lang="pt-BR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Sala </a:t>
            </a:r>
            <a:r>
              <a:rPr lang="pt-BR" sz="1600" cap="all" dirty="0">
                <a:latin typeface="Arial" panose="020B0604020202020204" pitchFamily="34" charset="0"/>
                <a:cs typeface="Arial" panose="020B0604020202020204" pitchFamily="34" charset="0"/>
              </a:rPr>
              <a:t>237/CTEC </a:t>
            </a:r>
            <a:endParaRPr lang="pt-BR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julianatinoco@ct.ufrn.br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475656" y="3071862"/>
            <a:ext cx="60132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altLang="pt-BR" sz="16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Vice-coordena</a:t>
            </a:r>
            <a:r>
              <a:rPr lang="pt-BR" altLang="pt-BR" sz="16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pt-BR" altLang="pt-BR" sz="16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pt-BR" altLang="pt-BR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Curso de Engenharia Ambiental</a:t>
            </a:r>
            <a:endParaRPr lang="pt-BR" altLang="pt-BR" sz="1600" dirty="0"/>
          </a:p>
          <a:p>
            <a:pPr algn="ctr"/>
            <a:r>
              <a:rPr lang="pt-BR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CARLOS WILMER COSTA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Sala 238/</a:t>
            </a:r>
            <a:r>
              <a:rPr lang="pt-BR" sz="1600" cap="all" dirty="0">
                <a:latin typeface="Arial" panose="020B0604020202020204" pitchFamily="34" charset="0"/>
                <a:cs typeface="Arial" panose="020B0604020202020204" pitchFamily="34" charset="0"/>
              </a:rPr>
              <a:t>CTEC </a:t>
            </a:r>
            <a:endParaRPr lang="pt-BR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carloswilmercosta@gmail.com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28056" y="4293096"/>
            <a:ext cx="60132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altLang="pt-BR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Secretaria do Curso </a:t>
            </a:r>
            <a:r>
              <a:rPr lang="pt-BR" altLang="pt-BR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Engenharia Ambiental</a:t>
            </a:r>
            <a:endParaRPr lang="pt-BR" altLang="pt-BR" sz="1600" dirty="0"/>
          </a:p>
          <a:p>
            <a:pPr algn="ctr"/>
            <a:r>
              <a:rPr lang="pt-BR" sz="16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Dacifran</a:t>
            </a:r>
            <a:r>
              <a:rPr lang="pt-BR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Cavalcanti CARVALHO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Sala 235/</a:t>
            </a:r>
            <a:r>
              <a:rPr lang="pt-BR" sz="1600" cap="all" dirty="0">
                <a:latin typeface="Arial" panose="020B0604020202020204" pitchFamily="34" charset="0"/>
                <a:cs typeface="Arial" panose="020B0604020202020204" pitchFamily="34" charset="0"/>
              </a:rPr>
              <a:t>CTEC </a:t>
            </a:r>
            <a:endParaRPr lang="pt-BR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ccea@ct.ufrn.br </a:t>
            </a:r>
            <a:endParaRPr lang="pt-BR" sz="16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84 99193 6242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35496" y="1124744"/>
            <a:ext cx="3600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24535" y="1806575"/>
            <a:ext cx="73507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altLang="pt-BR" sz="14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https://drive.google.com/file/d/1qFa8wDzMjOp6moWdx-eTT4h5Q1iw9dXo/view?usp=sharing</a:t>
            </a:r>
            <a:endParaRPr lang="pt-BR" altLang="pt-BR" sz="1400" b="1" dirty="0">
              <a:solidFill>
                <a:schemeClr val="accent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396961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altLang="pt-BR" sz="40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 da Reunião</a:t>
            </a:r>
            <a:endParaRPr lang="en-US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1"/>
          <a:srcRect l="22439" t="27600" r="17318" b="23400"/>
          <a:stretch>
            <a:fillRect/>
          </a:stretch>
        </p:blipFill>
        <p:spPr>
          <a:xfrm>
            <a:off x="755576" y="2350651"/>
            <a:ext cx="7416824" cy="33933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9512" y="2565916"/>
            <a:ext cx="8817004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pt-BR" sz="1000" b="1" dirty="0"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Comic Sans MS" panose="030F0702030302020204" pitchFamily="66" charset="0"/>
              </a:rPr>
              <a:t>NORMAS PARA ELABORAÇÃO DO TRABALHO DE CONCLUSÃO DO CURSO DE GRADUAÇÃO  EM ENGENHARIA AMBIENTAL DA UFRN</a:t>
            </a:r>
            <a:endParaRPr lang="pt-BR" sz="2400" b="1" dirty="0"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t-BR" sz="1000" dirty="0">
              <a:latin typeface="Comic Sans MS" panose="030F0702030302020204" pitchFamily="66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320"/>
            <a:ext cx="914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Universidade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Federal do Rio Grande do Norte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Tecnologia/</a:t>
            </a:r>
            <a:r>
              <a:rPr lang="pt-BR" altLang="pt-BR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Departamento de Engenharia Civil e Ambiental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Coordena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 do Curso de Engenharia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Ambiental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Imagem 1" descr="Imagem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620" cy="8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31640" y="267321"/>
            <a:ext cx="72994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3200" b="1" u="sng"/>
              <a:t>O TCC será desenvolvido em duas etapas: </a:t>
            </a:r>
            <a:endParaRPr lang="pt-BR" sz="3200" b="1" u="sng" dirty="0"/>
          </a:p>
        </p:txBody>
      </p:sp>
      <p:sp>
        <p:nvSpPr>
          <p:cNvPr id="2" name="Retângulo 1"/>
          <p:cNvSpPr/>
          <p:nvPr/>
        </p:nvSpPr>
        <p:spPr>
          <a:xfrm>
            <a:off x="307049" y="1556792"/>
            <a:ext cx="8496944" cy="1876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endParaRPr lang="pt-BR" sz="2400" dirty="0"/>
          </a:p>
          <a:p>
            <a:pPr marL="400050" indent="-400050" algn="just">
              <a:spcBef>
                <a:spcPts val="1200"/>
              </a:spcBef>
              <a:buAutoNum type="romanLcParenBoth"/>
            </a:pPr>
            <a:r>
              <a:rPr lang="pt-BR" sz="2400" b="1" dirty="0"/>
              <a:t>Projeto</a:t>
            </a:r>
            <a:r>
              <a:rPr lang="pt-BR" sz="2400" dirty="0"/>
              <a:t> de Trabalho Conclusão de Curso – 30h; </a:t>
            </a:r>
            <a:endParaRPr lang="pt-BR" sz="2400" dirty="0"/>
          </a:p>
          <a:p>
            <a:pPr marL="400050" indent="-400050" algn="just">
              <a:spcBef>
                <a:spcPts val="1200"/>
              </a:spcBef>
              <a:buAutoNum type="romanLcParenBoth"/>
            </a:pPr>
            <a:r>
              <a:rPr lang="pt-BR" sz="2400" b="1" dirty="0"/>
              <a:t>Trabalho</a:t>
            </a:r>
            <a:r>
              <a:rPr lang="pt-BR" sz="2400" dirty="0"/>
              <a:t> Conclusão de Curso – 60h, </a:t>
            </a:r>
            <a:r>
              <a:rPr lang="pt-BR" sz="2400" i="1" dirty="0"/>
              <a:t>trata-se do trabalho já realizado com resultados e conclusões. </a:t>
            </a:r>
            <a:endParaRPr lang="pt-BR" sz="2400" i="1" dirty="0"/>
          </a:p>
        </p:txBody>
      </p:sp>
      <p:sp>
        <p:nvSpPr>
          <p:cNvPr id="3" name="Retângulo 2"/>
          <p:cNvSpPr/>
          <p:nvPr/>
        </p:nvSpPr>
        <p:spPr>
          <a:xfrm>
            <a:off x="485598" y="4149839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em temas relacionados a Engenharia Ambiental,</a:t>
            </a:r>
            <a:endParaRPr lang="pt-BR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desenvolvido sob a orientação de um professor.</a:t>
            </a:r>
            <a:endParaRPr lang="pt-BR" sz="2800" dirty="0"/>
          </a:p>
        </p:txBody>
      </p:sp>
      <p:pic>
        <p:nvPicPr>
          <p:cNvPr id="7172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995"/>
            <a:ext cx="1259632" cy="126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67290" y="2770150"/>
          <a:ext cx="4898447" cy="2940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647"/>
                <a:gridCol w="4114800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effectLst/>
                        </a:rPr>
                        <a:t>CIV1301</a:t>
                      </a:r>
                      <a:endParaRPr lang="pt-BR" sz="160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FUNDAMENTOS DE GEOTECNIA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67291" y="3162676"/>
          <a:ext cx="4898447" cy="2940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647"/>
                <a:gridCol w="4114800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effectLst/>
                        </a:rPr>
                        <a:t>CIV1302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HIDRÁULICA PARA ENGENHARIA AMBIENTAL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67291" y="3501956"/>
          <a:ext cx="4898447" cy="2940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647"/>
                <a:gridCol w="4114800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effectLst/>
                        </a:rPr>
                        <a:t>CIV1303</a:t>
                      </a:r>
                      <a:endParaRPr lang="pt-BR" sz="160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SANEAMENTO AMBIENTAL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67290" y="3894482"/>
          <a:ext cx="4898447" cy="2940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647"/>
                <a:gridCol w="4114800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effectLst/>
                        </a:rPr>
                        <a:t>CIV1304</a:t>
                      </a:r>
                      <a:endParaRPr lang="pt-BR" sz="160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RECUPERAÇÃO DE ÁREAS DEGRADADAS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467290" y="4287008"/>
          <a:ext cx="4898447" cy="2940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647"/>
                <a:gridCol w="4114800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effectLst/>
                        </a:rPr>
                        <a:t>CIV1305</a:t>
                      </a:r>
                      <a:endParaRPr lang="pt-BR" sz="160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LIMNOLOGIA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67290" y="4712015"/>
          <a:ext cx="4898447" cy="2940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647"/>
                <a:gridCol w="4114800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effectLst/>
                        </a:rPr>
                        <a:t>CIV1306</a:t>
                      </a:r>
                      <a:endParaRPr lang="pt-BR" sz="160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GESTÃO DE RECURSOS HÍDRICOS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95535" y="55107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57200" y="3716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467291" y="5140384"/>
          <a:ext cx="4931722" cy="2940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8970"/>
                <a:gridCol w="4142752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effectLst/>
                        </a:rPr>
                        <a:t>CIV1403</a:t>
                      </a:r>
                      <a:endParaRPr lang="pt-BR" sz="160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GESTÃO DE RESÍDUOS SÓLIDOS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488315" y="5506720"/>
          <a:ext cx="4910455" cy="2984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5495"/>
                <a:gridCol w="4124960"/>
              </a:tblGrid>
              <a:tr h="298450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effectLst/>
                        </a:rPr>
                        <a:t>CIV1404</a:t>
                      </a:r>
                      <a:endParaRPr lang="pt-BR" sz="160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AVALIAÇÃO DE IMPACTOS AMBIENTAIS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488315" y="5877560"/>
          <a:ext cx="4910455" cy="2946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5495"/>
                <a:gridCol w="4124960"/>
              </a:tblGrid>
              <a:tr h="294640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effectLst/>
                        </a:rPr>
                        <a:t>CIV1405</a:t>
                      </a:r>
                      <a:endParaRPr lang="pt-BR" sz="160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TRATAMENTO DE ÁGUA PARA ABASTECIMENTO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323528" y="1640057"/>
          <a:ext cx="7704065" cy="3556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79329"/>
                <a:gridCol w="6624736"/>
              </a:tblGrid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>
                          <a:effectLst/>
                        </a:rPr>
                        <a:t>AMB1601</a:t>
                      </a:r>
                      <a:endParaRPr lang="pt-BR" sz="20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effectLst/>
                        </a:rPr>
                        <a:t>PROJETO</a:t>
                      </a:r>
                      <a:r>
                        <a:rPr lang="pt-BR" sz="2000" dirty="0" smtClean="0">
                          <a:effectLst/>
                        </a:rPr>
                        <a:t> DE TRABALHO </a:t>
                      </a:r>
                      <a:r>
                        <a:rPr lang="pt-BR" sz="2000" dirty="0">
                          <a:effectLst/>
                        </a:rPr>
                        <a:t>DE CONCLUSÃO DE CURSO </a:t>
                      </a:r>
                      <a:r>
                        <a:rPr lang="pt-BR" sz="2000" dirty="0" smtClean="0">
                          <a:effectLst/>
                        </a:rPr>
                        <a:t>–</a:t>
                      </a:r>
                      <a:r>
                        <a:rPr lang="pt-BR" sz="2000" baseline="0" dirty="0" smtClean="0">
                          <a:effectLst/>
                        </a:rPr>
                        <a:t> 30h</a:t>
                      </a:r>
                      <a:endParaRPr lang="pt-BR" sz="20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395283" y="223229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400" b="1" dirty="0" smtClean="0"/>
              <a:t>Pré-Requisitos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26" name="Retângulo 25"/>
          <p:cNvSpPr/>
          <p:nvPr/>
        </p:nvSpPr>
        <p:spPr>
          <a:xfrm>
            <a:off x="277872" y="578686"/>
            <a:ext cx="863422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3200" b="1" dirty="0" smtClean="0"/>
              <a:t>Pré-Requisitos necessários para cursar AMB1601</a:t>
            </a:r>
            <a:r>
              <a:rPr lang="pt-BR" sz="3200" dirty="0" smtClean="0"/>
              <a:t> </a:t>
            </a:r>
            <a:endParaRPr lang="pt-BR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0022" y="300794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400" b="1" dirty="0" smtClean="0"/>
              <a:t>Pré-Requisitos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95535" y="55107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57200" y="3716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90022" y="2373123"/>
          <a:ext cx="5822911" cy="35502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24960"/>
                <a:gridCol w="4697951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>
                          <a:effectLst/>
                        </a:rPr>
                        <a:t>AMB1602</a:t>
                      </a:r>
                      <a:endParaRPr lang="pt-BR" sz="20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effectLst/>
                        </a:rPr>
                        <a:t>TRABALHO</a:t>
                      </a:r>
                      <a:r>
                        <a:rPr lang="pt-BR" sz="2000" dirty="0">
                          <a:effectLst/>
                        </a:rPr>
                        <a:t> DE CONCLUSÃO DE CURSO </a:t>
                      </a:r>
                      <a:r>
                        <a:rPr lang="pt-BR" sz="2000" dirty="0" smtClean="0">
                          <a:effectLst/>
                        </a:rPr>
                        <a:t>– 60h</a:t>
                      </a:r>
                      <a:endParaRPr lang="pt-BR" sz="20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539045" y="3497550"/>
          <a:ext cx="5328592" cy="2940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75618"/>
                <a:gridCol w="4452974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1600" dirty="0" smtClean="0">
                          <a:effectLst/>
                        </a:rPr>
                        <a:t>AMB1601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effectLst/>
                        </a:rPr>
                        <a:t>PROJETO</a:t>
                      </a:r>
                      <a:r>
                        <a:rPr lang="pt-BR" sz="1600" baseline="0" dirty="0" smtClean="0">
                          <a:effectLst/>
                        </a:rPr>
                        <a:t> DE </a:t>
                      </a:r>
                      <a:r>
                        <a:rPr lang="pt-BR" sz="1600" dirty="0" smtClean="0">
                          <a:effectLst/>
                        </a:rPr>
                        <a:t>TRABALHO DE CONCLUSÃO DE CURSO 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41378" y="578686"/>
            <a:ext cx="830721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3200" b="1" dirty="0" smtClean="0"/>
              <a:t>Pré-Requisito necessário para cursar AMB1602</a:t>
            </a:r>
            <a:r>
              <a:rPr lang="pt-BR" sz="3200" dirty="0" smtClean="0"/>
              <a:t> </a:t>
            </a:r>
            <a:endParaRPr lang="pt-BR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5536" y="1339250"/>
            <a:ext cx="8496944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dirty="0"/>
              <a:t>O </a:t>
            </a:r>
            <a:r>
              <a:rPr lang="pt-BR" sz="2400" b="1" u="sng" dirty="0"/>
              <a:t>TCC</a:t>
            </a:r>
            <a:r>
              <a:rPr lang="pt-BR" sz="2400" b="1" dirty="0"/>
              <a:t> poderá ser desenvolvido em quatro </a:t>
            </a:r>
            <a:r>
              <a:rPr lang="pt-BR" sz="2400" b="1" u="sng" dirty="0"/>
              <a:t>modalidades</a:t>
            </a:r>
            <a:r>
              <a:rPr lang="pt-BR" sz="2400" b="1" dirty="0"/>
              <a:t>: </a:t>
            </a:r>
            <a:endParaRPr lang="pt-BR" sz="2400" b="1" dirty="0"/>
          </a:p>
          <a:p>
            <a:pPr>
              <a:spcBef>
                <a:spcPts val="1200"/>
              </a:spcBef>
            </a:pPr>
            <a:r>
              <a:rPr lang="pt-BR" sz="2400" dirty="0"/>
              <a:t>I. Pesquisa científica;</a:t>
            </a:r>
            <a:endParaRPr lang="pt-BR" sz="2400" dirty="0"/>
          </a:p>
          <a:p>
            <a:pPr>
              <a:spcBef>
                <a:spcPts val="1200"/>
              </a:spcBef>
            </a:pPr>
            <a:r>
              <a:rPr lang="pt-BR" sz="2400" dirty="0"/>
              <a:t>II. Revisão Bibliográfica; </a:t>
            </a:r>
            <a:endParaRPr lang="pt-BR" sz="2400" dirty="0"/>
          </a:p>
          <a:p>
            <a:pPr>
              <a:spcBef>
                <a:spcPts val="1200"/>
              </a:spcBef>
            </a:pPr>
            <a:r>
              <a:rPr lang="pt-BR" sz="2400" dirty="0"/>
              <a:t>III. Artigo publicado em revista científica (com ISSN); </a:t>
            </a:r>
            <a:endParaRPr lang="pt-BR" sz="2400" dirty="0" smtClean="0"/>
          </a:p>
          <a:p>
            <a:pPr algn="just">
              <a:spcBef>
                <a:spcPts val="1200"/>
              </a:spcBef>
            </a:pPr>
            <a:r>
              <a:rPr lang="pt-BR" sz="1400" dirty="0" smtClean="0"/>
              <a:t>ISSN - </a:t>
            </a:r>
            <a:r>
              <a:rPr lang="pt-BR" sz="1400" dirty="0" err="1" smtClean="0"/>
              <a:t>International</a:t>
            </a:r>
            <a:r>
              <a:rPr lang="pt-BR" sz="1400" dirty="0" smtClean="0"/>
              <a:t> </a:t>
            </a:r>
            <a:r>
              <a:rPr lang="pt-BR" sz="1400" dirty="0"/>
              <a:t>Standard Serial </a:t>
            </a:r>
            <a:r>
              <a:rPr lang="pt-BR" sz="1400" dirty="0" err="1"/>
              <a:t>Number</a:t>
            </a:r>
            <a:r>
              <a:rPr lang="pt-BR" sz="1400" dirty="0"/>
              <a:t>), sigla em inglês para Número Internacional Normalizado para Publicações Seriadas, é o código aceito internacionalmente para individualizar o título de uma publicação seriada.</a:t>
            </a:r>
            <a:endParaRPr lang="pt-BR" sz="1400" dirty="0"/>
          </a:p>
          <a:p>
            <a:pPr algn="just">
              <a:spcBef>
                <a:spcPts val="1200"/>
              </a:spcBef>
            </a:pPr>
            <a:r>
              <a:rPr lang="pt-BR" sz="2400" dirty="0"/>
              <a:t>IV. Documento Técnico (tais como Elaboração de Protocolo, Aplicação de Programas de Gestão, Definição de Plano de Manejo, Relatório Técnico de Consultoria, Relatório de Impacto Ambiental).    </a:t>
            </a:r>
            <a:endParaRPr lang="pt-BR" sz="2400" dirty="0"/>
          </a:p>
        </p:txBody>
      </p:sp>
      <p:pic>
        <p:nvPicPr>
          <p:cNvPr id="5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" y="58994"/>
            <a:ext cx="918267" cy="9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5536" y="908720"/>
            <a:ext cx="8496944" cy="433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u="sng" dirty="0"/>
              <a:t>Artigo publicado em revista científica – para ser aceito deverá:</a:t>
            </a:r>
            <a:endParaRPr lang="pt-BR" sz="2400" b="1" u="sng" dirty="0"/>
          </a:p>
          <a:p>
            <a:pPr marL="514350" indent="-514350" algn="just">
              <a:spcBef>
                <a:spcPts val="1200"/>
              </a:spcBef>
              <a:buAutoNum type="romanLcParenBoth"/>
            </a:pPr>
            <a:r>
              <a:rPr lang="pt-BR" sz="2400" dirty="0"/>
              <a:t>estar publicado (ou comprovadamente aceito) em um periódico científico indexado nacional ou internacional (com ISSN); </a:t>
            </a:r>
            <a:endParaRPr lang="pt-BR" sz="2400" dirty="0"/>
          </a:p>
          <a:p>
            <a:pPr marL="514350" indent="-514350" algn="just">
              <a:spcBef>
                <a:spcPts val="1200"/>
              </a:spcBef>
              <a:buAutoNum type="romanLcParenBoth"/>
            </a:pPr>
            <a:r>
              <a:rPr lang="pt-BR" sz="2400" dirty="0"/>
              <a:t>constar o nome do aluno como autor ou </a:t>
            </a:r>
            <a:r>
              <a:rPr lang="pt-BR" sz="2400" dirty="0" err="1"/>
              <a:t>co-autor</a:t>
            </a:r>
            <a:r>
              <a:rPr lang="pt-BR" sz="2400" dirty="0"/>
              <a:t>; </a:t>
            </a:r>
            <a:endParaRPr lang="pt-BR" sz="2400" dirty="0"/>
          </a:p>
          <a:p>
            <a:pPr marL="514350" indent="-514350" algn="just">
              <a:spcBef>
                <a:spcPts val="1200"/>
              </a:spcBef>
              <a:buAutoNum type="romanLcParenBoth"/>
            </a:pPr>
            <a:r>
              <a:rPr lang="pt-BR" sz="2400" b="1" dirty="0"/>
              <a:t>ter sido desenvolvido durante o período de graduação </a:t>
            </a:r>
            <a:r>
              <a:rPr lang="pt-BR" sz="2400" dirty="0"/>
              <a:t>do aluno no curso de Engenharia Ambiental; </a:t>
            </a:r>
            <a:endParaRPr lang="pt-BR" sz="2400" dirty="0"/>
          </a:p>
          <a:p>
            <a:pPr marL="514350" indent="-514350" algn="just">
              <a:spcBef>
                <a:spcPts val="1200"/>
              </a:spcBef>
              <a:buAutoNum type="romanLcParenBoth"/>
            </a:pPr>
            <a:r>
              <a:rPr lang="pt-BR" sz="2400" dirty="0"/>
              <a:t>constar  nome  do orientador como autor ou </a:t>
            </a:r>
            <a:r>
              <a:rPr lang="pt-BR" sz="2400" dirty="0" err="1"/>
              <a:t>co-autor</a:t>
            </a:r>
            <a:r>
              <a:rPr lang="pt-BR" sz="2400" dirty="0"/>
              <a:t>; </a:t>
            </a:r>
            <a:endParaRPr lang="pt-BR" sz="2400" dirty="0"/>
          </a:p>
          <a:p>
            <a:pPr marL="514350" indent="-514350" algn="just">
              <a:spcBef>
                <a:spcPts val="1200"/>
              </a:spcBef>
              <a:buAutoNum type="romanLcParenBoth"/>
            </a:pPr>
            <a:r>
              <a:rPr lang="pt-BR" sz="2400" dirty="0"/>
              <a:t>ser uma pesquisa, documento técnico ou revisão bibliográfica.</a:t>
            </a:r>
            <a:endParaRPr lang="pt-BR" sz="2400" dirty="0"/>
          </a:p>
        </p:txBody>
      </p:sp>
      <p:pic>
        <p:nvPicPr>
          <p:cNvPr id="5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7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5536" y="1282470"/>
            <a:ext cx="8496944" cy="1137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u="sng" dirty="0"/>
              <a:t>Orientador</a:t>
            </a:r>
            <a:endParaRPr lang="pt-BR" sz="2400" b="1" u="sng" dirty="0"/>
          </a:p>
          <a:p>
            <a:pPr>
              <a:spcBef>
                <a:spcPts val="1200"/>
              </a:spcBef>
            </a:pPr>
            <a:r>
              <a:rPr lang="pt-BR" sz="2400" dirty="0"/>
              <a:t> - Professor </a:t>
            </a:r>
            <a:r>
              <a:rPr lang="pt-BR" sz="2400" i="1" u="sng" dirty="0"/>
              <a:t>efetivo</a:t>
            </a:r>
            <a:r>
              <a:rPr lang="pt-BR" sz="2400" dirty="0"/>
              <a:t> da UFRN, com, no </a:t>
            </a:r>
            <a:r>
              <a:rPr lang="pt-BR" sz="2400" i="1" u="sng" dirty="0"/>
              <a:t>mínimo, título de mestre</a:t>
            </a:r>
            <a:r>
              <a:rPr lang="pt-BR" sz="2400" dirty="0"/>
              <a:t>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95536" y="2910423"/>
            <a:ext cx="8208912" cy="3076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u="sng" dirty="0" err="1"/>
              <a:t>Coorientador</a:t>
            </a:r>
            <a:endParaRPr lang="pt-BR" sz="2400" b="1" u="sng" dirty="0"/>
          </a:p>
          <a:p>
            <a:pPr algn="just">
              <a:spcBef>
                <a:spcPts val="1200"/>
              </a:spcBef>
            </a:pPr>
            <a:r>
              <a:rPr lang="pt-BR" sz="2400" dirty="0"/>
              <a:t>  - Professores </a:t>
            </a:r>
            <a:r>
              <a:rPr lang="pt-BR" sz="2400" dirty="0">
                <a:sym typeface="+mn-ea"/>
              </a:rPr>
              <a:t>lotados na </a:t>
            </a:r>
            <a:r>
              <a:rPr lang="pt-BR" sz="2400" dirty="0" smtClean="0">
                <a:sym typeface="+mn-ea"/>
              </a:rPr>
              <a:t>UFRN</a:t>
            </a:r>
            <a:r>
              <a:rPr lang="pt-BR" sz="2400" dirty="0"/>
              <a:t>: efetivos, substitutos, temporários e visitantes</a:t>
            </a:r>
            <a:r>
              <a:rPr lang="pt-BR" sz="2400" dirty="0" smtClean="0"/>
              <a:t>; </a:t>
            </a:r>
            <a:endParaRPr lang="pt-BR" sz="2400" dirty="0" smtClean="0"/>
          </a:p>
          <a:p>
            <a:pPr algn="just">
              <a:spcBef>
                <a:spcPts val="1200"/>
              </a:spcBef>
            </a:pPr>
            <a:r>
              <a:rPr lang="pt-BR" sz="2400" dirty="0" smtClean="0"/>
              <a:t> - P</a:t>
            </a:r>
            <a:r>
              <a:rPr lang="pt-BR" sz="2400" dirty="0"/>
              <a:t>rofessores de outras instituições de ensino e </a:t>
            </a:r>
            <a:endParaRPr lang="pt-BR" sz="2400" dirty="0"/>
          </a:p>
          <a:p>
            <a:pPr algn="just">
              <a:spcBef>
                <a:spcPts val="1200"/>
              </a:spcBef>
            </a:pPr>
            <a:r>
              <a:rPr lang="pt-BR" sz="2400" dirty="0"/>
              <a:t> - Profissionais do mercado. </a:t>
            </a:r>
            <a:endParaRPr lang="pt-BR" sz="2400" dirty="0"/>
          </a:p>
          <a:p>
            <a:pPr algn="just">
              <a:spcBef>
                <a:spcPts val="1200"/>
              </a:spcBef>
            </a:pPr>
            <a:r>
              <a:rPr lang="pt-BR" sz="2400" dirty="0"/>
              <a:t>                                            Todos com, no mínimo, título de mestre.</a:t>
            </a:r>
            <a:endParaRPr lang="pt-BR" sz="2400" dirty="0"/>
          </a:p>
        </p:txBody>
      </p:sp>
      <p:pic>
        <p:nvPicPr>
          <p:cNvPr id="8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7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10998</Words>
  <Application>WPS Presentation</Application>
  <PresentationFormat>Apresentação na tela (4:3)</PresentationFormat>
  <Paragraphs>331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SimSun</vt:lpstr>
      <vt:lpstr>Wingdings</vt:lpstr>
      <vt:lpstr>Calibri</vt:lpstr>
      <vt:lpstr>Times New Roman</vt:lpstr>
      <vt:lpstr>Arial Narrow</vt:lpstr>
      <vt:lpstr>Calibri</vt:lpstr>
      <vt:lpstr>Comic Sans MS</vt:lpstr>
      <vt:lpstr>Microsoft YaHei</vt:lpstr>
      <vt:lpstr>Arial Unicode MS</vt:lpstr>
      <vt:lpstr>Symbol</vt:lpstr>
      <vt:lpstr>Tema do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Resolução Nº 02/2013 CCEA/CT/UFRN, de 25 de Junho de 2013</vt:lpstr>
      <vt:lpstr>Anexo I – Recorte da Tabela de Relação de Atividades Complementares  do Curso de Engenharia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 darc freire medeiros</dc:creator>
  <cp:lastModifiedBy>Dacifran</cp:lastModifiedBy>
  <cp:revision>101</cp:revision>
  <dcterms:created xsi:type="dcterms:W3CDTF">2017-03-02T14:43:00Z</dcterms:created>
  <dcterms:modified xsi:type="dcterms:W3CDTF">2021-01-27T14:41:09Z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1046-11.2.0.9967</vt:lpwstr>
  </property>
</Properties>
</file>