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4" r:id="rId23"/>
    <p:sldId id="280" r:id="rId24"/>
    <p:sldId id="281" r:id="rId25"/>
    <p:sldId id="282" r:id="rId26"/>
    <p:sldId id="285" r:id="rId27"/>
    <p:sldId id="286" r:id="rId28"/>
    <p:sldId id="287" r:id="rId29"/>
    <p:sldId id="288" r:id="rId30"/>
    <p:sldId id="289" r:id="rId31"/>
    <p:sldId id="283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9D72-AEF9-41C4-8A03-430F90F10DDA}" type="datetimeFigureOut">
              <a:rPr lang="pt-BR" smtClean="0"/>
              <a:pPr/>
              <a:t>10/12/2011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7E9-54D7-46C6-8570-A0AE334CCB2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9D72-AEF9-41C4-8A03-430F90F10DDA}" type="datetimeFigureOut">
              <a:rPr lang="pt-BR" smtClean="0"/>
              <a:pPr/>
              <a:t>10/12/2011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7E9-54D7-46C6-8570-A0AE334CCB2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9D72-AEF9-41C4-8A03-430F90F10DDA}" type="datetimeFigureOut">
              <a:rPr lang="pt-BR" smtClean="0"/>
              <a:pPr/>
              <a:t>10/12/2011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7E9-54D7-46C6-8570-A0AE334CCB2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9D72-AEF9-41C4-8A03-430F90F10DDA}" type="datetimeFigureOut">
              <a:rPr lang="pt-BR" smtClean="0"/>
              <a:pPr/>
              <a:t>10/12/2011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7E9-54D7-46C6-8570-A0AE334CCB2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9D72-AEF9-41C4-8A03-430F90F10DDA}" type="datetimeFigureOut">
              <a:rPr lang="pt-BR" smtClean="0"/>
              <a:pPr/>
              <a:t>10/12/2011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7E9-54D7-46C6-8570-A0AE334CCB2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9D72-AEF9-41C4-8A03-430F90F10DDA}" type="datetimeFigureOut">
              <a:rPr lang="pt-BR" smtClean="0"/>
              <a:pPr/>
              <a:t>10/12/2011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7E9-54D7-46C6-8570-A0AE334CCB2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9D72-AEF9-41C4-8A03-430F90F10DDA}" type="datetimeFigureOut">
              <a:rPr lang="pt-BR" smtClean="0"/>
              <a:pPr/>
              <a:t>10/12/2011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7E9-54D7-46C6-8570-A0AE334CCB2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9D72-AEF9-41C4-8A03-430F90F10DDA}" type="datetimeFigureOut">
              <a:rPr lang="pt-BR" smtClean="0"/>
              <a:pPr/>
              <a:t>10/12/2011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7E9-54D7-46C6-8570-A0AE334CCB2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9D72-AEF9-41C4-8A03-430F90F10DDA}" type="datetimeFigureOut">
              <a:rPr lang="pt-BR" smtClean="0"/>
              <a:pPr/>
              <a:t>10/12/2011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7E9-54D7-46C6-8570-A0AE334CCB2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9D72-AEF9-41C4-8A03-430F90F10DDA}" type="datetimeFigureOut">
              <a:rPr lang="pt-BR" smtClean="0"/>
              <a:pPr/>
              <a:t>10/12/2011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7E9-54D7-46C6-8570-A0AE334CCB2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9D72-AEF9-41C4-8A03-430F90F10DDA}" type="datetimeFigureOut">
              <a:rPr lang="pt-BR" smtClean="0"/>
              <a:pPr/>
              <a:t>10/12/2011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7E9-54D7-46C6-8570-A0AE334CCB2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9D72-AEF9-41C4-8A03-430F90F10DDA}" type="datetimeFigureOut">
              <a:rPr lang="pt-BR" smtClean="0"/>
              <a:pPr/>
              <a:t>10/12/2011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677E9-54D7-46C6-8570-A0AE334CCB2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RADAM&#201;S\EDUCA&#199;&#195;O%20F&#205;SICA\EBOOK\Eletromiografia\mmc1.wmv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Neurônios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7720"/>
          <a:stretch>
            <a:fillRect/>
          </a:stretch>
        </p:blipFill>
        <p:spPr bwMode="auto">
          <a:xfrm>
            <a:off x="-36512" y="-27384"/>
            <a:ext cx="9180512" cy="6885385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391695" y="2354104"/>
            <a:ext cx="8360622" cy="1938992"/>
          </a:xfrm>
          <a:prstGeom prst="rect">
            <a:avLst/>
          </a:prstGeom>
          <a:solidFill>
            <a:schemeClr val="bg1">
              <a:alpha val="18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ELETROMIOGRAFIA</a:t>
            </a:r>
          </a:p>
          <a:p>
            <a:pPr algn="ctr"/>
            <a:r>
              <a:rPr lang="pt-BR" sz="6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CONCEITOS E APLICAÇÃO</a:t>
            </a:r>
            <a:endParaRPr lang="pt-BR" sz="6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711174" y="221739"/>
            <a:ext cx="3886000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TIPOS DE EMG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484784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Desvantagens EMG de superfície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2276872"/>
            <a:ext cx="8768790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Pouca ou nenhuma informação sobre o comportamento das UM individuais;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520" y="3356992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↑ Contribuição das fibras superficiais;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711174" y="221739"/>
            <a:ext cx="3886000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TIPOS DE EMG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484784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Vantagens EMG de superfície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2276872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Análise global da contração do músculo;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520" y="3573016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Maior conforto para o executante;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2924944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Fácil manuseamento (controlador);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4221088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Maior reprodutibilidade dos resultados;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730189" y="221739"/>
            <a:ext cx="7847982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CARACTERÍSTICAS DOS SINAIS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620089"/>
            <a:ext cx="8768790" cy="156966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Análise qualitativa: Primeira avaliação da atividade muscular e identificação do padrão de atividade muscular.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876256" y="6279703"/>
            <a:ext cx="2088232" cy="46166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0488" algn="just"/>
            <a:r>
              <a:rPr lang="pt-BR" sz="2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ALVES, 2009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628800"/>
            <a:ext cx="7056784" cy="431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6588224" y="6279703"/>
            <a:ext cx="2448272" cy="46166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0488" algn="just"/>
            <a:r>
              <a:rPr lang="pt-BR" sz="24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Hug</a:t>
            </a:r>
            <a:r>
              <a:rPr lang="pt-BR" sz="2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4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Dorel</a:t>
            </a:r>
            <a:r>
              <a:rPr lang="pt-BR" sz="2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, 2009</a:t>
            </a:r>
          </a:p>
        </p:txBody>
      </p:sp>
      <p:pic>
        <p:nvPicPr>
          <p:cNvPr id="8" name="mmc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1326976"/>
            <a:ext cx="8136904" cy="483832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8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51520" y="1484784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Análise quantitativa: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23728" y="2492896"/>
            <a:ext cx="432048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Estrutura Temporal;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123728" y="4819218"/>
            <a:ext cx="432048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Frequência</a:t>
            </a: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23728" y="3645024"/>
            <a:ext cx="432048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Amplitude;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30189" y="221739"/>
            <a:ext cx="7847982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CARACTERÍSTICAS DOS SINAIS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28" name="Retângulo 27"/>
          <p:cNvSpPr/>
          <p:nvPr/>
        </p:nvSpPr>
        <p:spPr>
          <a:xfrm>
            <a:off x="251520" y="5661248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00113" algn="just"/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- Relação EMG/Força.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1484784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Estrutura temporal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2276872"/>
            <a:ext cx="8768790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Tempo de ocorrência dos fenômenos mais importantes;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3356992"/>
            <a:ext cx="8768790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/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Ex: Início e fim das atividades; momento do pico máximo da atividade.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5035242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809625" algn="just"/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- Análise dos padrões coordenativos do músculo.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30189" y="221739"/>
            <a:ext cx="7847982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CARACTERÍSTICAS DOS SINAIS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1520" y="4437112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Análise temporal da EMG (RAW e RMS).</a:t>
            </a:r>
          </a:p>
        </p:txBody>
      </p:sp>
      <p:pic>
        <p:nvPicPr>
          <p:cNvPr id="1027" name="Picture 3" descr="C:\Users\Radamés\Desktop\EMG1.bmp"/>
          <p:cNvPicPr>
            <a:picLocks noChangeAspect="1" noChangeArrowheads="1"/>
          </p:cNvPicPr>
          <p:nvPr/>
        </p:nvPicPr>
        <p:blipFill>
          <a:blip r:embed="rId3" cstate="print"/>
          <a:srcRect l="1639"/>
          <a:stretch>
            <a:fillRect/>
          </a:stretch>
        </p:blipFill>
        <p:spPr bwMode="auto">
          <a:xfrm>
            <a:off x="179512" y="1484784"/>
            <a:ext cx="8856984" cy="5112568"/>
          </a:xfrm>
          <a:prstGeom prst="rect">
            <a:avLst/>
          </a:prstGeom>
          <a:noFill/>
        </p:spPr>
      </p:pic>
      <p:grpSp>
        <p:nvGrpSpPr>
          <p:cNvPr id="18" name="Grupo 17"/>
          <p:cNvGrpSpPr/>
          <p:nvPr/>
        </p:nvGrpSpPr>
        <p:grpSpPr>
          <a:xfrm>
            <a:off x="7308304" y="4149080"/>
            <a:ext cx="1584176" cy="2016224"/>
            <a:chOff x="7308304" y="4149080"/>
            <a:chExt cx="1584176" cy="2016224"/>
          </a:xfrm>
        </p:grpSpPr>
        <p:sp>
          <p:nvSpPr>
            <p:cNvPr id="13" name="Retângulo 12"/>
            <p:cNvSpPr/>
            <p:nvPr/>
          </p:nvSpPr>
          <p:spPr>
            <a:xfrm>
              <a:off x="7308304" y="5445224"/>
              <a:ext cx="1008112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7419192" y="4149080"/>
              <a:ext cx="14732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2400" b="1" cap="none" spc="0" dirty="0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Estatística</a:t>
              </a:r>
              <a:endParaRPr lang="pt-BR" sz="24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cxnSp>
          <p:nvCxnSpPr>
            <p:cNvPr id="16" name="Conector de seta reta 15"/>
            <p:cNvCxnSpPr/>
            <p:nvPr/>
          </p:nvCxnSpPr>
          <p:spPr>
            <a:xfrm flipH="1">
              <a:off x="7884368" y="4653136"/>
              <a:ext cx="216024" cy="64807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tângulo 18"/>
          <p:cNvSpPr/>
          <p:nvPr/>
        </p:nvSpPr>
        <p:spPr>
          <a:xfrm>
            <a:off x="4150657" y="2348880"/>
            <a:ext cx="10198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RAW</a:t>
            </a:r>
            <a:endParaRPr lang="pt-BR" sz="32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9" name="Picture 5" descr="C:\Users\Radamés\Desktop\EMG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1484784"/>
            <a:ext cx="8964488" cy="5112568"/>
          </a:xfrm>
          <a:prstGeom prst="rect">
            <a:avLst/>
          </a:prstGeom>
          <a:noFill/>
        </p:spPr>
      </p:pic>
      <p:sp>
        <p:nvSpPr>
          <p:cNvPr id="21" name="Retângulo 20"/>
          <p:cNvSpPr/>
          <p:nvPr/>
        </p:nvSpPr>
        <p:spPr>
          <a:xfrm>
            <a:off x="3963505" y="2276872"/>
            <a:ext cx="9685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RMS</a:t>
            </a:r>
            <a:endParaRPr lang="pt-BR" sz="32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7092280" y="4077072"/>
            <a:ext cx="1584176" cy="2016224"/>
            <a:chOff x="7308304" y="4149080"/>
            <a:chExt cx="1584176" cy="2016224"/>
          </a:xfrm>
        </p:grpSpPr>
        <p:sp>
          <p:nvSpPr>
            <p:cNvPr id="23" name="Retângulo 22"/>
            <p:cNvSpPr/>
            <p:nvPr/>
          </p:nvSpPr>
          <p:spPr>
            <a:xfrm>
              <a:off x="7308304" y="5445224"/>
              <a:ext cx="1008112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7419192" y="4149080"/>
              <a:ext cx="14732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2400" b="1" cap="none" spc="0" dirty="0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Estatística</a:t>
              </a:r>
              <a:endParaRPr lang="pt-BR" sz="24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cxnSp>
          <p:nvCxnSpPr>
            <p:cNvPr id="25" name="Conector de seta reta 24"/>
            <p:cNvCxnSpPr/>
            <p:nvPr/>
          </p:nvCxnSpPr>
          <p:spPr>
            <a:xfrm flipH="1">
              <a:off x="7884368" y="4653136"/>
              <a:ext cx="216024" cy="64807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 descr="C:\Users\Radamés\Desktop\EMG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1484784"/>
            <a:ext cx="9036496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51520" y="1484784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Amplitude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2276872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Expressa o nível de atividade do sinal;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2924944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Intensidade de atuação do músculo.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30189" y="221739"/>
            <a:ext cx="7847982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CARACTERÍSTICAS DOS SINAIS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70008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ector reto 14"/>
          <p:cNvCxnSpPr/>
          <p:nvPr/>
        </p:nvCxnSpPr>
        <p:spPr>
          <a:xfrm>
            <a:off x="2915816" y="4437112"/>
            <a:ext cx="0" cy="1080120"/>
          </a:xfrm>
          <a:prstGeom prst="line">
            <a:avLst/>
          </a:prstGeom>
          <a:ln w="3810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pic>
        <p:nvPicPr>
          <p:cNvPr id="3074" name="Picture 2" descr="C:\Users\Radamés\Desktop\EMG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43133"/>
            <a:ext cx="8784976" cy="5082211"/>
          </a:xfrm>
          <a:prstGeom prst="rect">
            <a:avLst/>
          </a:prstGeom>
          <a:noFill/>
        </p:spPr>
      </p:pic>
      <p:pic>
        <p:nvPicPr>
          <p:cNvPr id="3075" name="Picture 3" descr="C:\Users\Radamés\Desktop\EMG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43854"/>
            <a:ext cx="8892480" cy="5081490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2575708" y="4509120"/>
            <a:ext cx="3664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Frequência</a:t>
            </a:r>
            <a:r>
              <a:rPr lang="pt-BR" sz="3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Mediana</a:t>
            </a:r>
            <a:endParaRPr lang="pt-BR" sz="32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484784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Frequência</a:t>
            </a:r>
            <a:endParaRPr lang="pt-BR" sz="32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2276872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Sinal </a:t>
            </a:r>
            <a:r>
              <a:rPr lang="pt-BR" sz="3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eletromiográfico</a:t>
            </a: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em ciclos/</a:t>
            </a:r>
            <a:r>
              <a:rPr lang="pt-BR" sz="3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seg</a:t>
            </a: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(Hz);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2924944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Análise espectral (FFT e </a:t>
            </a:r>
            <a:r>
              <a:rPr lang="pt-BR" sz="3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Frequência</a:t>
            </a: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Mediana)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30189" y="221739"/>
            <a:ext cx="7847982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CARACTERÍSTICAS DOS SINAIS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4221088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1079500" algn="just"/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- Superior a 75 Hz (Fibra </a:t>
            </a:r>
            <a:r>
              <a:rPr lang="pt-BR" sz="3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Fásica</a:t>
            </a: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520" y="4869160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1079500" algn="just"/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- Inferior a 75 Hz (Fibra Tônica)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6239191" y="4077072"/>
            <a:ext cx="2797305" cy="2016224"/>
            <a:chOff x="6455215" y="4149080"/>
            <a:chExt cx="2797305" cy="2016224"/>
          </a:xfrm>
        </p:grpSpPr>
        <p:sp>
          <p:nvSpPr>
            <p:cNvPr id="13" name="Retângulo 12"/>
            <p:cNvSpPr/>
            <p:nvPr/>
          </p:nvSpPr>
          <p:spPr>
            <a:xfrm>
              <a:off x="7308304" y="5445224"/>
              <a:ext cx="1008112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6455215" y="4149080"/>
              <a:ext cx="279730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2400" b="1" cap="none" spc="0" dirty="0" err="1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Frequência</a:t>
              </a:r>
              <a:r>
                <a:rPr lang="pt-BR" sz="2400" b="1" cap="none" spc="0" dirty="0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Mediana</a:t>
              </a:r>
              <a:endParaRPr lang="pt-BR" sz="24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cxnSp>
          <p:nvCxnSpPr>
            <p:cNvPr id="16" name="Conector de seta reta 15"/>
            <p:cNvCxnSpPr/>
            <p:nvPr/>
          </p:nvCxnSpPr>
          <p:spPr>
            <a:xfrm flipH="1">
              <a:off x="7884368" y="4653136"/>
              <a:ext cx="216024" cy="64807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4064494" y="2276872"/>
            <a:ext cx="7665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FFT</a:t>
            </a:r>
            <a:endParaRPr lang="pt-BR" sz="32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23528" y="3595082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89013" algn="just"/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- Fadiga muscular;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6" grpId="0" animBg="1"/>
      <p:bldP spid="8" grpId="0" animBg="1"/>
      <p:bldP spid="9" grpId="0" animBg="1"/>
      <p:bldP spid="9" grpId="1" animBg="1"/>
      <p:bldP spid="11" grpId="0" animBg="1"/>
      <p:bldP spid="11" grpId="1" animBg="1"/>
      <p:bldP spid="17" grpId="1"/>
      <p:bldP spid="17" grpId="2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51520" y="1340768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Aplicação clínica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1988840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EMG de profundidade;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864067" y="221739"/>
            <a:ext cx="5580246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APLICAÇÕES DA EMG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2629361"/>
            <a:ext cx="8768790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/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Ex: Lesões da UM, distinção de lesões </a:t>
            </a:r>
            <a:r>
              <a:rPr lang="pt-BR" sz="3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neurogências</a:t>
            </a: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3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miogências</a:t>
            </a: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, fadiga, atividade reflexa, etc.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51520" y="3739098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Aplicação </a:t>
            </a:r>
            <a:r>
              <a:rPr lang="pt-BR" sz="32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cinesiológica</a:t>
            </a:r>
            <a:endParaRPr lang="pt-BR" sz="32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51520" y="4387170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Função muscular em movimentos e posturas;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51520" y="5013176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Coordenação motora;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51520" y="5611306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Controle motor e aprendizagem;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51520" y="6237312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Avaliação de métodos de treino.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51520" y="1340768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Cuidados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1988840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Evitar alteração das condições reais de execução;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51520" y="2609036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Evitar artefatos mecânicos nos sinal EMG;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51520" y="3235042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Evitar a análise isolada do EMG;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51520" y="3833172"/>
            <a:ext cx="8768790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Diversas formas de análise, segundo o objetivo pretendido.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64067" y="221739"/>
            <a:ext cx="5580246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APLICAÇÕES DA EMG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1465620"/>
            <a:ext cx="3168352" cy="52322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Eletrodo </a:t>
            </a:r>
            <a:r>
              <a:rPr lang="pt-BR" sz="2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Monopolar</a:t>
            </a:r>
            <a:endParaRPr lang="pt-BR" sz="28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5371475"/>
            <a:ext cx="4032448" cy="40011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Um eletrodo + Eletrodo de referência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15217" y="221739"/>
            <a:ext cx="5477974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DETECÇÃO DO SINAL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997944" y="5991671"/>
            <a:ext cx="2360458" cy="40011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tabLst>
                <a:tab pos="269875" algn="l"/>
              </a:tabLst>
            </a:pPr>
            <a:r>
              <a:rPr lang="pt-BR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↓ Resolução espacial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716016" y="5373216"/>
            <a:ext cx="4320480" cy="40011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Dois eletrodos + Eletrodo de referência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822480" y="5993412"/>
            <a:ext cx="2360458" cy="40011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tabLst>
                <a:tab pos="269875" algn="l"/>
              </a:tabLst>
            </a:pPr>
            <a:r>
              <a:rPr lang="pt-BR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↑ Resolução espacial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724128" y="1484784"/>
            <a:ext cx="2664296" cy="52322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Eletrodo Bipolar</a:t>
            </a:r>
          </a:p>
        </p:txBody>
      </p:sp>
      <p:pic>
        <p:nvPicPr>
          <p:cNvPr id="4102" name="Picture 6" descr="http://www.miotec.com.br/images/f_eletro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3456384" cy="2880320"/>
          </a:xfrm>
          <a:prstGeom prst="rect">
            <a:avLst/>
          </a:prstGeom>
          <a:noFill/>
        </p:spPr>
      </p:pic>
      <p:pic>
        <p:nvPicPr>
          <p:cNvPr id="4104" name="Picture 8" descr="http://www.miotec.com.br/images/f_eletrodos_dupl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204864"/>
            <a:ext cx="3600400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467544" y="221739"/>
            <a:ext cx="8373254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FUNDAMENTAÇÃO FISIOLÓGICA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715324"/>
            <a:ext cx="8768790" cy="156966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Representação gráfica da atividade elétrica no músculo;</a:t>
            </a:r>
          </a:p>
          <a:p>
            <a:pPr algn="r"/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(Correia, 2004; Chapman </a:t>
            </a:r>
            <a:r>
              <a:rPr lang="pt-BR" sz="32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al., 2010)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4500409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Despolarização ao longo do </a:t>
            </a:r>
            <a:r>
              <a:rPr lang="pt-BR" sz="32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sarcolema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5160094"/>
            <a:ext cx="8768790" cy="107721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Produção de corrente que pode ser detectada a partir de eletrodos.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83346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868144" y="6207695"/>
            <a:ext cx="2799928" cy="46166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Fonte: Konrad, 2005.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3359894"/>
            <a:ext cx="8768790" cy="107721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Potencial de ação: Conjunto de fenômenos eletroquímicos;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11821"/>
            <a:ext cx="72008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51520" y="1340768"/>
            <a:ext cx="8768790" cy="107721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Eletrodos Passivos: detecta a atividade </a:t>
            </a:r>
            <a:r>
              <a:rPr lang="pt-BR" sz="32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mioelétrica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e envia por cabo para um amplificador.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51520" y="3645024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Artefatos mecânicos ≠ Eletrodos ativos.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915217" y="221739"/>
            <a:ext cx="5477974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DETECÇÃO DO SINAL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2495798"/>
            <a:ext cx="8768790" cy="107721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Eletrodos Ativos: Contém no interior da estrutura de suporte, um pré-amplificador.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520" y="4284385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Orientação dos eletrodos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520" y="4941168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Distância entre eletrodos (20 mm);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1520" y="5589240"/>
            <a:ext cx="8768790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Longitudinalmente (Linha entre as superfícies de detecção paralela a orientação das fibras).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51520" y="1340768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Colocação dos eletrodos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915217" y="221739"/>
            <a:ext cx="5477974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DETECÇÃO DO SINAL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347864" y="2124145"/>
            <a:ext cx="2592288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1 - Tricotomia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403648" y="3348281"/>
            <a:ext cx="6624736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2 - Remoção da superfície morta (Lixa)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483768" y="4500409"/>
            <a:ext cx="4176464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3 - Assepsia com álcool 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115616" y="5652537"/>
            <a:ext cx="7056784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4 – Intervalo de tempo (Eletrodos / Teste)</a:t>
            </a: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4644008" y="2780928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4644008" y="4005064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4644008" y="5157192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6632"/>
            <a:ext cx="770485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6444208" y="6273225"/>
            <a:ext cx="2304256" cy="52322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Criswell</a:t>
            </a:r>
            <a:r>
              <a:rPr lang="pt-BR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, 2011</a:t>
            </a:r>
            <a:endParaRPr lang="pt-BR" sz="28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51520" y="1340768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Artefatos mecânicos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51520" y="1988840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Movimento dos eletrodos e cabo de ligação;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19425" y="221739"/>
            <a:ext cx="7069564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INTERFERÊNCIAS DO SINAL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1520" y="3789040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Sinusóides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de 50 ciclos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520" y="4445823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Campos eletromagnéticos de outros aparelhos;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1520" y="5093895"/>
            <a:ext cx="8768790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Soluções: Correlação linear (</a:t>
            </a:r>
            <a:r>
              <a:rPr lang="pt-BR" sz="3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Acierno</a:t>
            </a: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al., 1995); eliminação de aparelhos com interferência.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2636912"/>
            <a:ext cx="8768790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Soluções: Reforçar contato eletrodo/pele; cabos de qualidade; eletrodo ativo, etc.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51520" y="1340768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Eletrocardiograma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51520" y="1988840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Eletrodos em músculos próximos ao coração;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19425" y="221739"/>
            <a:ext cx="7069564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INTERFERÊNCIAS DO SINAL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1520" y="3789040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Crosstalk</a:t>
            </a:r>
            <a:endParaRPr lang="pt-BR" sz="32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1520" y="4445823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Sinais de outros músculos não objetivados;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1520" y="5093895"/>
            <a:ext cx="8768790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Soluções: Eletrodos com grande resolução espacial ou amplificação adequada.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2636912"/>
            <a:ext cx="8768790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Soluções: Eletrodo de referência mais longe possível do </a:t>
            </a:r>
            <a:r>
              <a:rPr lang="pt-BR" sz="3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hemitórax</a:t>
            </a: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esquerdo.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51520" y="1340768"/>
            <a:ext cx="8768790" cy="107721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Amplificador: Impede as interferências elétricas durante a transmissão da EMG.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51520" y="2492896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Ganho: Razão entre a voltagem que entra e sai.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319613" y="221739"/>
            <a:ext cx="6669198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AMPLIFICAÇÃO DO SINAL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1520" y="4221088"/>
            <a:ext cx="8768790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Impedância: Ligação eletromagnética entre eletrodo/pele;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1520" y="5293657"/>
            <a:ext cx="8768790" cy="147732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Fator de rejeição de modo comum: Capacidade em diferenciar sinais de diversas ordens para os dois eletrodos.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3140968"/>
            <a:ext cx="8768790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Banda passante: Amplificação das </a:t>
            </a:r>
            <a:r>
              <a:rPr lang="pt-BR" sz="3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frequências</a:t>
            </a: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presentes no sinal EMG;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116" y="3131393"/>
            <a:ext cx="4352156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13" grpId="0" animBg="1"/>
      <p:bldP spid="14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51520" y="1340768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pt-BR" sz="3200" b="1" dirty="0" smtClean="0"/>
              <a:t>Análise Eletromiográfica do exercício remada baixa </a:t>
            </a:r>
            <a:endParaRPr lang="pt-BR" sz="3200" dirty="0"/>
          </a:p>
        </p:txBody>
      </p:sp>
      <p:sp>
        <p:nvSpPr>
          <p:cNvPr id="23" name="Retângulo 22"/>
          <p:cNvSpPr/>
          <p:nvPr/>
        </p:nvSpPr>
        <p:spPr>
          <a:xfrm>
            <a:off x="251520" y="2060848"/>
            <a:ext cx="8768790" cy="156966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0488" algn="just">
              <a:buFont typeface="Wingdings" pitchFamily="2" charset="2"/>
              <a:buChar char="Ø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Objetivo: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Analisar a atividade eletromiográfica dos músculos envolvidos no exercício de remada baixa</a:t>
            </a:r>
            <a:endParaRPr lang="pt-BR" sz="30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47993" y="221739"/>
            <a:ext cx="5412444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APLICAÇÃO PRÁTICA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1520" y="3717032"/>
            <a:ext cx="8768790" cy="107721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Músculos: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bíceps braquial, peitoral maior, trapézio, redondo maior, latíssimo do dorso. </a:t>
            </a:r>
            <a:endParaRPr lang="pt-BR" sz="30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51520" y="4869160"/>
            <a:ext cx="8768790" cy="156966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Amostra: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indivíduo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com experiência de mais de 3 anos no treinamento de força do sexo masculino</a:t>
            </a:r>
            <a:endParaRPr lang="pt-BR" sz="30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pic>
        <p:nvPicPr>
          <p:cNvPr id="1026" name="Imagem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41044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m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0361" y="1151235"/>
            <a:ext cx="4452119" cy="465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m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764704"/>
            <a:ext cx="633670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b="6083"/>
          <a:stretch>
            <a:fillRect/>
          </a:stretch>
        </p:blipFill>
        <p:spPr bwMode="auto">
          <a:xfrm>
            <a:off x="683569" y="1628800"/>
            <a:ext cx="7848871" cy="42572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tângulo 13"/>
          <p:cNvSpPr/>
          <p:nvPr/>
        </p:nvSpPr>
        <p:spPr>
          <a:xfrm>
            <a:off x="755576" y="836712"/>
            <a:ext cx="7776864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Tabela 1: Dados descritivos da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Square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(RMS) do sinal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eletromiográfico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para os músculos analisados.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827584" y="5517232"/>
            <a:ext cx="7632848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400" dirty="0" smtClean="0"/>
              <a:t>Figura 1: Valores médios da </a:t>
            </a:r>
            <a:r>
              <a:rPr lang="pt-BR" sz="2400" dirty="0" err="1" smtClean="0"/>
              <a:t>Root</a:t>
            </a:r>
            <a:r>
              <a:rPr lang="pt-BR" sz="2400" dirty="0" smtClean="0"/>
              <a:t> </a:t>
            </a:r>
            <a:r>
              <a:rPr lang="pt-BR" sz="2400" dirty="0" err="1" smtClean="0"/>
              <a:t>Mean</a:t>
            </a:r>
            <a:r>
              <a:rPr lang="pt-BR" sz="2400" dirty="0" smtClean="0"/>
              <a:t> </a:t>
            </a:r>
            <a:r>
              <a:rPr lang="pt-BR" sz="2400" dirty="0" err="1" smtClean="0"/>
              <a:t>Square</a:t>
            </a:r>
            <a:r>
              <a:rPr lang="pt-BR" sz="2400" dirty="0" smtClean="0"/>
              <a:t> (RMS), para os músculos analisados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Imagem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6328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4095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Radamés\Desktop\impulsos-nervos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568952" cy="5112568"/>
          </a:xfrm>
          <a:prstGeom prst="rect">
            <a:avLst/>
          </a:prstGeom>
          <a:noFill/>
        </p:spPr>
      </p:pic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467551" y="221739"/>
            <a:ext cx="8373254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FUNDAMENTAÇÃO FISIOLÓGICA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4316" t="19550" r="2184" b="4851"/>
          <a:stretch>
            <a:fillRect/>
          </a:stretch>
        </p:blipFill>
        <p:spPr bwMode="auto">
          <a:xfrm>
            <a:off x="323528" y="1340768"/>
            <a:ext cx="85689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553716"/>
            <a:ext cx="7632848" cy="453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259632" y="6156593"/>
            <a:ext cx="6912768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Ilustração de uma Unidade Motora (UM)</a:t>
            </a:r>
          </a:p>
        </p:txBody>
      </p:sp>
      <p:pic>
        <p:nvPicPr>
          <p:cNvPr id="3076" name="Picture 4" descr="C:\Users\Radamés\Desktop\impulsos-nervos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88554"/>
            <a:ext cx="8568951" cy="447675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340768"/>
            <a:ext cx="84249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755576" y="692696"/>
            <a:ext cx="7776864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Tabela 2: Dados descritivos da Normalização do RMS no sinal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eletromiográfico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para os músculos analisados.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 b="6083"/>
          <a:stretch>
            <a:fillRect/>
          </a:stretch>
        </p:blipFill>
        <p:spPr bwMode="auto">
          <a:xfrm>
            <a:off x="683568" y="1556792"/>
            <a:ext cx="7848872" cy="460851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06996" y="1916832"/>
            <a:ext cx="8932253" cy="221599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OBRIGADO!</a:t>
            </a:r>
            <a:endParaRPr lang="pt-BR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467552" y="221739"/>
            <a:ext cx="8373254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FUNDAMENTAÇÃO FISIOLÓGICA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484784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Benefícios da EMG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2271063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“Olhar diretamente” dentro do músculo;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520" y="2916233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Mensuração da performance muscular;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3575918"/>
            <a:ext cx="8768790" cy="107721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Auxilia decisões tomadas antes / depois de cirurgias;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520" y="4728046"/>
            <a:ext cx="8768790" cy="107721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Permite análises para melhorar atividades esportivas;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1520" y="5868561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Detecção de respostas musculares;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83703" cy="6858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778579" y="221739"/>
            <a:ext cx="5751190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ÁREAS DE APLICAÇÃO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236568" y="6279703"/>
            <a:ext cx="2799928" cy="46166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Fonte: Konrad, 2005.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34290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807" y="1124719"/>
            <a:ext cx="347662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905869"/>
            <a:ext cx="3438525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3566" y="2852936"/>
            <a:ext cx="347662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869160"/>
            <a:ext cx="16573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4869160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6132" y="4874096"/>
            <a:ext cx="867916" cy="129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4869160"/>
            <a:ext cx="157390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4859238"/>
            <a:ext cx="1584176" cy="130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711174" y="221739"/>
            <a:ext cx="3886000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TIPOS DE EMG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484784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EMG de profundidade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2" y="2348880"/>
            <a:ext cx="5040560" cy="107721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0488" algn="just">
              <a:buFont typeface="Wingdings" pitchFamily="2" charset="2"/>
              <a:buChar char="ü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Eletrodo no interior dos músculos;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79512" y="3861048"/>
            <a:ext cx="5040560" cy="107721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0488" algn="just">
              <a:buFont typeface="Wingdings" pitchFamily="2" charset="2"/>
              <a:buChar char="ü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Contato direto com as fibras musculares;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9512" y="5376118"/>
            <a:ext cx="5040560" cy="107721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0488" algn="just">
              <a:buFont typeface="Wingdings" pitchFamily="2" charset="2"/>
              <a:buChar char="ü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Potencial de ação das fibras próximas ao eletrodo;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55576" y="2795444"/>
            <a:ext cx="4464496" cy="156966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0488" algn="just">
              <a:buFont typeface="Wingdings" pitchFamily="2" charset="2"/>
              <a:buChar char="ü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Soma de variações de potencial de um conjunto de fibras;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55576" y="5016078"/>
            <a:ext cx="4464496" cy="107721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0488" algn="just">
              <a:buFont typeface="Wingdings" pitchFamily="2" charset="2"/>
              <a:buChar char="ü"/>
            </a:pP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Pode ser utilizado em várias UM;</a:t>
            </a:r>
          </a:p>
        </p:txBody>
      </p:sp>
      <p:pic>
        <p:nvPicPr>
          <p:cNvPr id="8194" name="Picture 2" descr="http://www.neurobase.com.br/imgs/produtos/imagens/4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48880"/>
            <a:ext cx="3419872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711174" y="221739"/>
            <a:ext cx="3886000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TIPOS DE EMG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484784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Desvantagens EMG de profundidade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2276872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Registra um número pequeno de UM;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520" y="2875002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Não representa a atividade total do músculo;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3493457"/>
            <a:ext cx="8768790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Pouca utilidade para o comportamento global muscular e a coordenação intermuscular;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520" y="4573577"/>
            <a:ext cx="8768790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Sensações dolorosas, derrame intramuscular e alteração na execução dos gestos naturais;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1520" y="5661248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Deslocamento dos eletrodos (↓Reprodutibilidade);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711174" y="221739"/>
            <a:ext cx="3886000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TIPOS DE EMG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484784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Vantagens EMG de profundidade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2276872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Utilização clínica;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520" y="2875002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Potenciais de ação das UM individuais;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3493457"/>
            <a:ext cx="8768790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49263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Processos de coordenação intramuscular;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z9vce91Ywls/TSXf4V-sUbI/AAAAAAAAAkc/kQGKOT-2Chg/s1600/neuronios-TL-201011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83703" cy="6858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711174" y="221739"/>
            <a:ext cx="3886000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TIPOS DE EMG</a:t>
            </a:r>
            <a:endParaRPr lang="pt-B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484784"/>
            <a:ext cx="8768790" cy="584775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EMG de superfície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2" y="2671752"/>
            <a:ext cx="4896544" cy="147732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0488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Potenciais no </a:t>
            </a:r>
            <a:r>
              <a:rPr lang="pt-BR" sz="3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sarcolema</a:t>
            </a: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conduzidos até a superfície da pele (Tecidos e fluídos);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79512" y="4437112"/>
            <a:ext cx="4896544" cy="10156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0488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Sem contato direto com as fibras musculares;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79512" y="2671752"/>
            <a:ext cx="4896544" cy="147732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0488" indent="358775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Pouca sensação de dor e maior fidedignidade do gesto técnico;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512" y="5755322"/>
            <a:ext cx="4896544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0488" algn="just">
              <a:buFont typeface="Wingdings" pitchFamily="2" charset="2"/>
              <a:buChar char="ü"/>
            </a:pPr>
            <a:r>
              <a:rPr lang="pt-BR" sz="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↑ Reprodutibilidade.</a:t>
            </a:r>
          </a:p>
        </p:txBody>
      </p:sp>
      <p:pic>
        <p:nvPicPr>
          <p:cNvPr id="5121" name="Imagem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348880"/>
            <a:ext cx="366003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Imagem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348880"/>
            <a:ext cx="363609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3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1069</Words>
  <Application>Microsoft Office PowerPoint</Application>
  <PresentationFormat>Apresentação na tela (4:3)</PresentationFormat>
  <Paragraphs>154</Paragraphs>
  <Slides>31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Radamés</dc:creator>
  <cp:lastModifiedBy>Radamés</cp:lastModifiedBy>
  <cp:revision>85</cp:revision>
  <dcterms:created xsi:type="dcterms:W3CDTF">2011-12-07T03:18:21Z</dcterms:created>
  <dcterms:modified xsi:type="dcterms:W3CDTF">2011-12-10T12:15:54Z</dcterms:modified>
</cp:coreProperties>
</file>