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handoutMasterIdLst>
    <p:handoutMasterId r:id="rId61"/>
  </p:handoutMasterIdLst>
  <p:sldIdLst>
    <p:sldId id="373" r:id="rId2"/>
    <p:sldId id="257" r:id="rId3"/>
    <p:sldId id="260" r:id="rId4"/>
    <p:sldId id="389" r:id="rId5"/>
    <p:sldId id="396" r:id="rId6"/>
    <p:sldId id="259" r:id="rId7"/>
    <p:sldId id="401" r:id="rId8"/>
    <p:sldId id="374" r:id="rId9"/>
    <p:sldId id="376" r:id="rId10"/>
    <p:sldId id="308" r:id="rId11"/>
    <p:sldId id="388" r:id="rId12"/>
    <p:sldId id="262" r:id="rId13"/>
    <p:sldId id="264" r:id="rId14"/>
    <p:sldId id="348" r:id="rId15"/>
    <p:sldId id="310" r:id="rId16"/>
    <p:sldId id="265" r:id="rId17"/>
    <p:sldId id="304" r:id="rId18"/>
    <p:sldId id="303" r:id="rId19"/>
    <p:sldId id="266" r:id="rId20"/>
    <p:sldId id="349" r:id="rId21"/>
    <p:sldId id="261" r:id="rId22"/>
    <p:sldId id="267" r:id="rId23"/>
    <p:sldId id="390" r:id="rId24"/>
    <p:sldId id="392" r:id="rId25"/>
    <p:sldId id="397" r:id="rId26"/>
    <p:sldId id="347" r:id="rId27"/>
    <p:sldId id="372" r:id="rId28"/>
    <p:sldId id="399" r:id="rId29"/>
    <p:sldId id="311" r:id="rId30"/>
    <p:sldId id="350" r:id="rId31"/>
    <p:sldId id="269" r:id="rId32"/>
    <p:sldId id="306" r:id="rId33"/>
    <p:sldId id="275" r:id="rId34"/>
    <p:sldId id="351" r:id="rId35"/>
    <p:sldId id="280" r:id="rId36"/>
    <p:sldId id="281" r:id="rId37"/>
    <p:sldId id="282" r:id="rId38"/>
    <p:sldId id="283" r:id="rId39"/>
    <p:sldId id="284" r:id="rId40"/>
    <p:sldId id="353" r:id="rId41"/>
    <p:sldId id="365" r:id="rId42"/>
    <p:sldId id="366" r:id="rId43"/>
    <p:sldId id="367" r:id="rId44"/>
    <p:sldId id="369" r:id="rId45"/>
    <p:sldId id="370" r:id="rId46"/>
    <p:sldId id="371" r:id="rId47"/>
    <p:sldId id="285" r:id="rId48"/>
    <p:sldId id="286" r:id="rId49"/>
    <p:sldId id="292" r:id="rId50"/>
    <p:sldId id="295" r:id="rId51"/>
    <p:sldId id="296" r:id="rId52"/>
    <p:sldId id="293" r:id="rId53"/>
    <p:sldId id="298" r:id="rId54"/>
    <p:sldId id="297" r:id="rId55"/>
    <p:sldId id="380" r:id="rId56"/>
    <p:sldId id="381" r:id="rId57"/>
    <p:sldId id="300" r:id="rId58"/>
    <p:sldId id="302" r:id="rId5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D51B1-6EE2-4CD5-92EF-250594957EC8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13101FA1-BD9B-4912-BCF1-CA25D70CE29E}">
      <dgm:prSet/>
      <dgm:spPr/>
      <dgm:t>
        <a:bodyPr/>
        <a:lstStyle/>
        <a:p>
          <a:r>
            <a:rPr lang="en-US"/>
            <a:t>HIPERTENÇÃO ARTERIAL</a:t>
          </a:r>
        </a:p>
      </dgm:t>
    </dgm:pt>
    <dgm:pt modelId="{0B84D6A5-0893-4F70-ABF5-6C6C582C8201}" type="parTrans" cxnId="{07B51BDB-8299-40B0-AE79-A28B9306E5BA}">
      <dgm:prSet/>
      <dgm:spPr/>
      <dgm:t>
        <a:bodyPr/>
        <a:lstStyle/>
        <a:p>
          <a:endParaRPr lang="en-US"/>
        </a:p>
      </dgm:t>
    </dgm:pt>
    <dgm:pt modelId="{373DE8F6-9538-4A20-95E3-CF252523FE9A}" type="sibTrans" cxnId="{07B51BDB-8299-40B0-AE79-A28B9306E5BA}">
      <dgm:prSet/>
      <dgm:spPr/>
      <dgm:t>
        <a:bodyPr/>
        <a:lstStyle/>
        <a:p>
          <a:endParaRPr lang="en-US"/>
        </a:p>
      </dgm:t>
    </dgm:pt>
    <dgm:pt modelId="{17C49366-B539-4735-9DC5-BE49CF059DE6}">
      <dgm:prSet/>
      <dgm:spPr/>
      <dgm:t>
        <a:bodyPr/>
        <a:lstStyle/>
        <a:p>
          <a:r>
            <a:rPr lang="en-US"/>
            <a:t>DOENÇA ARTERIAL CORONARIANA</a:t>
          </a:r>
        </a:p>
      </dgm:t>
    </dgm:pt>
    <dgm:pt modelId="{1D14C78A-D3C8-4D76-87AE-AD7096527B10}" type="parTrans" cxnId="{F8C163CB-5B9A-4992-9B75-04910AACD8E0}">
      <dgm:prSet/>
      <dgm:spPr/>
      <dgm:t>
        <a:bodyPr/>
        <a:lstStyle/>
        <a:p>
          <a:endParaRPr lang="en-US"/>
        </a:p>
      </dgm:t>
    </dgm:pt>
    <dgm:pt modelId="{71916AF3-540C-439E-BD2E-271FC3F602F4}" type="sibTrans" cxnId="{F8C163CB-5B9A-4992-9B75-04910AACD8E0}">
      <dgm:prSet/>
      <dgm:spPr/>
      <dgm:t>
        <a:bodyPr/>
        <a:lstStyle/>
        <a:p>
          <a:endParaRPr lang="en-US"/>
        </a:p>
      </dgm:t>
    </dgm:pt>
    <dgm:pt modelId="{2E783121-48CB-4CB0-873A-265563BDDDCD}">
      <dgm:prSet/>
      <dgm:spPr/>
      <dgm:t>
        <a:bodyPr/>
        <a:lstStyle/>
        <a:p>
          <a:r>
            <a:rPr lang="en-US"/>
            <a:t>INSUFICIÊNCIA CARDÍACA</a:t>
          </a:r>
        </a:p>
      </dgm:t>
    </dgm:pt>
    <dgm:pt modelId="{DA8D43BB-5322-4047-8EAA-67E7803FB110}" type="parTrans" cxnId="{79ADF273-3561-47E2-8B69-DFAC17C8AFBF}">
      <dgm:prSet/>
      <dgm:spPr/>
      <dgm:t>
        <a:bodyPr/>
        <a:lstStyle/>
        <a:p>
          <a:endParaRPr lang="en-US"/>
        </a:p>
      </dgm:t>
    </dgm:pt>
    <dgm:pt modelId="{7DFAAEA3-DF3A-4309-B175-CE14E8480347}" type="sibTrans" cxnId="{79ADF273-3561-47E2-8B69-DFAC17C8AFBF}">
      <dgm:prSet/>
      <dgm:spPr/>
      <dgm:t>
        <a:bodyPr/>
        <a:lstStyle/>
        <a:p>
          <a:endParaRPr lang="en-US"/>
        </a:p>
      </dgm:t>
    </dgm:pt>
    <dgm:pt modelId="{7F7A7B05-89FD-45E7-9A68-8E3D1144923E}">
      <dgm:prSet/>
      <dgm:spPr/>
      <dgm:t>
        <a:bodyPr/>
        <a:lstStyle/>
        <a:p>
          <a:r>
            <a:rPr lang="en-US"/>
            <a:t>AVALIAÇÃO PRÉ-PARTICIPAÇÃO</a:t>
          </a:r>
        </a:p>
      </dgm:t>
    </dgm:pt>
    <dgm:pt modelId="{DD447F56-C6A1-475B-9666-1B5CC67C09C1}" type="parTrans" cxnId="{791ACB12-3FA3-40C9-A343-F91FD96C7C35}">
      <dgm:prSet/>
      <dgm:spPr/>
      <dgm:t>
        <a:bodyPr/>
        <a:lstStyle/>
        <a:p>
          <a:endParaRPr lang="en-US"/>
        </a:p>
      </dgm:t>
    </dgm:pt>
    <dgm:pt modelId="{EB7C5B4F-D36F-44A2-87CF-02FF462F3945}" type="sibTrans" cxnId="{791ACB12-3FA3-40C9-A343-F91FD96C7C35}">
      <dgm:prSet/>
      <dgm:spPr/>
      <dgm:t>
        <a:bodyPr/>
        <a:lstStyle/>
        <a:p>
          <a:endParaRPr lang="en-US"/>
        </a:p>
      </dgm:t>
    </dgm:pt>
    <dgm:pt modelId="{F10262CC-BDFF-4521-BFF5-C493C774F898}">
      <dgm:prSet/>
      <dgm:spPr/>
      <dgm:t>
        <a:bodyPr/>
        <a:lstStyle/>
        <a:p>
          <a:r>
            <a:rPr lang="en-US"/>
            <a:t>TESTE DE ESFORÇO CARDIOPULMONAR</a:t>
          </a:r>
        </a:p>
      </dgm:t>
    </dgm:pt>
    <dgm:pt modelId="{4B5B9DAF-81D5-4B9C-9CA8-194E8F6B51D5}" type="parTrans" cxnId="{46B5CE1C-2289-4FD1-8065-0B08D83F8594}">
      <dgm:prSet/>
      <dgm:spPr/>
      <dgm:t>
        <a:bodyPr/>
        <a:lstStyle/>
        <a:p>
          <a:endParaRPr lang="en-US"/>
        </a:p>
      </dgm:t>
    </dgm:pt>
    <dgm:pt modelId="{7F14B6CA-5C99-4A5C-BA37-B85EB8F7CA13}" type="sibTrans" cxnId="{46B5CE1C-2289-4FD1-8065-0B08D83F8594}">
      <dgm:prSet/>
      <dgm:spPr/>
      <dgm:t>
        <a:bodyPr/>
        <a:lstStyle/>
        <a:p>
          <a:endParaRPr lang="en-US"/>
        </a:p>
      </dgm:t>
    </dgm:pt>
    <dgm:pt modelId="{9B3F8246-9F51-4150-A3CA-B6F3E49D2626}">
      <dgm:prSet/>
      <dgm:spPr/>
      <dgm:t>
        <a:bodyPr/>
        <a:lstStyle/>
        <a:p>
          <a:r>
            <a:rPr lang="en-US"/>
            <a:t>AULA PRÁTICA E INTERPRETAÇÃO DOS RESULTADOS</a:t>
          </a:r>
        </a:p>
      </dgm:t>
    </dgm:pt>
    <dgm:pt modelId="{7ABCDBB0-D7D9-4785-A46F-6541B3F584B5}" type="parTrans" cxnId="{7479F65D-3559-4216-92EF-738F07EC4541}">
      <dgm:prSet/>
      <dgm:spPr/>
      <dgm:t>
        <a:bodyPr/>
        <a:lstStyle/>
        <a:p>
          <a:endParaRPr lang="en-US"/>
        </a:p>
      </dgm:t>
    </dgm:pt>
    <dgm:pt modelId="{8019DFE5-2016-428E-B817-FB6E3EDEADDF}" type="sibTrans" cxnId="{7479F65D-3559-4216-92EF-738F07EC4541}">
      <dgm:prSet/>
      <dgm:spPr/>
      <dgm:t>
        <a:bodyPr/>
        <a:lstStyle/>
        <a:p>
          <a:endParaRPr lang="en-US"/>
        </a:p>
      </dgm:t>
    </dgm:pt>
    <dgm:pt modelId="{83C767E1-F8C3-4E91-8EAD-DDC2E8A6C406}" type="pres">
      <dgm:prSet presAssocID="{807D51B1-6EE2-4CD5-92EF-250594957EC8}" presName="diagram" presStyleCnt="0">
        <dgm:presLayoutVars>
          <dgm:dir/>
          <dgm:resizeHandles val="exact"/>
        </dgm:presLayoutVars>
      </dgm:prSet>
      <dgm:spPr/>
    </dgm:pt>
    <dgm:pt modelId="{17F62E91-CDC4-4B15-AC3E-686FEA14D3BA}" type="pres">
      <dgm:prSet presAssocID="{13101FA1-BD9B-4912-BCF1-CA25D70CE29E}" presName="node" presStyleLbl="node1" presStyleIdx="0" presStyleCnt="6">
        <dgm:presLayoutVars>
          <dgm:bulletEnabled val="1"/>
        </dgm:presLayoutVars>
      </dgm:prSet>
      <dgm:spPr/>
    </dgm:pt>
    <dgm:pt modelId="{EABD7543-0A4D-4375-82E0-0632A219C063}" type="pres">
      <dgm:prSet presAssocID="{373DE8F6-9538-4A20-95E3-CF252523FE9A}" presName="sibTrans" presStyleCnt="0"/>
      <dgm:spPr/>
    </dgm:pt>
    <dgm:pt modelId="{2D994C16-34F4-4643-8520-F5FB4E0E17D0}" type="pres">
      <dgm:prSet presAssocID="{17C49366-B539-4735-9DC5-BE49CF059DE6}" presName="node" presStyleLbl="node1" presStyleIdx="1" presStyleCnt="6">
        <dgm:presLayoutVars>
          <dgm:bulletEnabled val="1"/>
        </dgm:presLayoutVars>
      </dgm:prSet>
      <dgm:spPr/>
    </dgm:pt>
    <dgm:pt modelId="{1F4E81B5-CEF1-42E2-BC80-4EE464C5ACB9}" type="pres">
      <dgm:prSet presAssocID="{71916AF3-540C-439E-BD2E-271FC3F602F4}" presName="sibTrans" presStyleCnt="0"/>
      <dgm:spPr/>
    </dgm:pt>
    <dgm:pt modelId="{211D2250-D311-497E-BEBC-9CDE52F564D6}" type="pres">
      <dgm:prSet presAssocID="{2E783121-48CB-4CB0-873A-265563BDDDCD}" presName="node" presStyleLbl="node1" presStyleIdx="2" presStyleCnt="6">
        <dgm:presLayoutVars>
          <dgm:bulletEnabled val="1"/>
        </dgm:presLayoutVars>
      </dgm:prSet>
      <dgm:spPr/>
    </dgm:pt>
    <dgm:pt modelId="{6F45A904-BD51-4883-9200-9CB9F56B342D}" type="pres">
      <dgm:prSet presAssocID="{7DFAAEA3-DF3A-4309-B175-CE14E8480347}" presName="sibTrans" presStyleCnt="0"/>
      <dgm:spPr/>
    </dgm:pt>
    <dgm:pt modelId="{64ED3339-59A2-4A0B-95D4-8A730A033E78}" type="pres">
      <dgm:prSet presAssocID="{7F7A7B05-89FD-45E7-9A68-8E3D1144923E}" presName="node" presStyleLbl="node1" presStyleIdx="3" presStyleCnt="6">
        <dgm:presLayoutVars>
          <dgm:bulletEnabled val="1"/>
        </dgm:presLayoutVars>
      </dgm:prSet>
      <dgm:spPr/>
    </dgm:pt>
    <dgm:pt modelId="{8FDDEF0F-9BD3-4E5D-99A6-D0D3B5BAE1BB}" type="pres">
      <dgm:prSet presAssocID="{EB7C5B4F-D36F-44A2-87CF-02FF462F3945}" presName="sibTrans" presStyleCnt="0"/>
      <dgm:spPr/>
    </dgm:pt>
    <dgm:pt modelId="{8A319134-0CE3-4E5E-B7C0-DD4F6E1EE400}" type="pres">
      <dgm:prSet presAssocID="{F10262CC-BDFF-4521-BFF5-C493C774F898}" presName="node" presStyleLbl="node1" presStyleIdx="4" presStyleCnt="6">
        <dgm:presLayoutVars>
          <dgm:bulletEnabled val="1"/>
        </dgm:presLayoutVars>
      </dgm:prSet>
      <dgm:spPr/>
    </dgm:pt>
    <dgm:pt modelId="{A9195949-22B5-4C77-92C3-7F4E1093190B}" type="pres">
      <dgm:prSet presAssocID="{7F14B6CA-5C99-4A5C-BA37-B85EB8F7CA13}" presName="sibTrans" presStyleCnt="0"/>
      <dgm:spPr/>
    </dgm:pt>
    <dgm:pt modelId="{B4F03B88-0533-473D-B12A-3EFCB3A28740}" type="pres">
      <dgm:prSet presAssocID="{9B3F8246-9F51-4150-A3CA-B6F3E49D2626}" presName="node" presStyleLbl="node1" presStyleIdx="5" presStyleCnt="6">
        <dgm:presLayoutVars>
          <dgm:bulletEnabled val="1"/>
        </dgm:presLayoutVars>
      </dgm:prSet>
      <dgm:spPr/>
    </dgm:pt>
  </dgm:ptLst>
  <dgm:cxnLst>
    <dgm:cxn modelId="{5CFAF904-F11A-4036-A6DB-D3A3D42CDFFB}" type="presOf" srcId="{7F7A7B05-89FD-45E7-9A68-8E3D1144923E}" destId="{64ED3339-59A2-4A0B-95D4-8A730A033E78}" srcOrd="0" destOrd="0" presId="urn:microsoft.com/office/officeart/2005/8/layout/default"/>
    <dgm:cxn modelId="{791ACB12-3FA3-40C9-A343-F91FD96C7C35}" srcId="{807D51B1-6EE2-4CD5-92EF-250594957EC8}" destId="{7F7A7B05-89FD-45E7-9A68-8E3D1144923E}" srcOrd="3" destOrd="0" parTransId="{DD447F56-C6A1-475B-9666-1B5CC67C09C1}" sibTransId="{EB7C5B4F-D36F-44A2-87CF-02FF462F3945}"/>
    <dgm:cxn modelId="{00A01013-6C0D-4358-977B-3B4A5314A7C2}" type="presOf" srcId="{13101FA1-BD9B-4912-BCF1-CA25D70CE29E}" destId="{17F62E91-CDC4-4B15-AC3E-686FEA14D3BA}" srcOrd="0" destOrd="0" presId="urn:microsoft.com/office/officeart/2005/8/layout/default"/>
    <dgm:cxn modelId="{D4CF171A-CCB9-457E-A51B-AD3C351511C2}" type="presOf" srcId="{17C49366-B539-4735-9DC5-BE49CF059DE6}" destId="{2D994C16-34F4-4643-8520-F5FB4E0E17D0}" srcOrd="0" destOrd="0" presId="urn:microsoft.com/office/officeart/2005/8/layout/default"/>
    <dgm:cxn modelId="{46B5CE1C-2289-4FD1-8065-0B08D83F8594}" srcId="{807D51B1-6EE2-4CD5-92EF-250594957EC8}" destId="{F10262CC-BDFF-4521-BFF5-C493C774F898}" srcOrd="4" destOrd="0" parTransId="{4B5B9DAF-81D5-4B9C-9CA8-194E8F6B51D5}" sibTransId="{7F14B6CA-5C99-4A5C-BA37-B85EB8F7CA13}"/>
    <dgm:cxn modelId="{C8933C34-6122-408A-910C-408D9AA09402}" type="presOf" srcId="{9B3F8246-9F51-4150-A3CA-B6F3E49D2626}" destId="{B4F03B88-0533-473D-B12A-3EFCB3A28740}" srcOrd="0" destOrd="0" presId="urn:microsoft.com/office/officeart/2005/8/layout/default"/>
    <dgm:cxn modelId="{7479F65D-3559-4216-92EF-738F07EC4541}" srcId="{807D51B1-6EE2-4CD5-92EF-250594957EC8}" destId="{9B3F8246-9F51-4150-A3CA-B6F3E49D2626}" srcOrd="5" destOrd="0" parTransId="{7ABCDBB0-D7D9-4785-A46F-6541B3F584B5}" sibTransId="{8019DFE5-2016-428E-B817-FB6E3EDEADDF}"/>
    <dgm:cxn modelId="{79ADF273-3561-47E2-8B69-DFAC17C8AFBF}" srcId="{807D51B1-6EE2-4CD5-92EF-250594957EC8}" destId="{2E783121-48CB-4CB0-873A-265563BDDDCD}" srcOrd="2" destOrd="0" parTransId="{DA8D43BB-5322-4047-8EAA-67E7803FB110}" sibTransId="{7DFAAEA3-DF3A-4309-B175-CE14E8480347}"/>
    <dgm:cxn modelId="{3F60638B-BE07-4BDD-A925-484030DC8649}" type="presOf" srcId="{F10262CC-BDFF-4521-BFF5-C493C774F898}" destId="{8A319134-0CE3-4E5E-B7C0-DD4F6E1EE400}" srcOrd="0" destOrd="0" presId="urn:microsoft.com/office/officeart/2005/8/layout/default"/>
    <dgm:cxn modelId="{F8C163CB-5B9A-4992-9B75-04910AACD8E0}" srcId="{807D51B1-6EE2-4CD5-92EF-250594957EC8}" destId="{17C49366-B539-4735-9DC5-BE49CF059DE6}" srcOrd="1" destOrd="0" parTransId="{1D14C78A-D3C8-4D76-87AE-AD7096527B10}" sibTransId="{71916AF3-540C-439E-BD2E-271FC3F602F4}"/>
    <dgm:cxn modelId="{07B51BDB-8299-40B0-AE79-A28B9306E5BA}" srcId="{807D51B1-6EE2-4CD5-92EF-250594957EC8}" destId="{13101FA1-BD9B-4912-BCF1-CA25D70CE29E}" srcOrd="0" destOrd="0" parTransId="{0B84D6A5-0893-4F70-ABF5-6C6C582C8201}" sibTransId="{373DE8F6-9538-4A20-95E3-CF252523FE9A}"/>
    <dgm:cxn modelId="{CD4CB8F2-B062-40E5-A674-9B5FCF41FB80}" type="presOf" srcId="{2E783121-48CB-4CB0-873A-265563BDDDCD}" destId="{211D2250-D311-497E-BEBC-9CDE52F564D6}" srcOrd="0" destOrd="0" presId="urn:microsoft.com/office/officeart/2005/8/layout/default"/>
    <dgm:cxn modelId="{8FAF5BFF-8125-467D-A95C-34C6A88861FC}" type="presOf" srcId="{807D51B1-6EE2-4CD5-92EF-250594957EC8}" destId="{83C767E1-F8C3-4E91-8EAD-DDC2E8A6C406}" srcOrd="0" destOrd="0" presId="urn:microsoft.com/office/officeart/2005/8/layout/default"/>
    <dgm:cxn modelId="{8EEC8541-4B7C-45FB-8EDE-ADD1D2D21DB9}" type="presParOf" srcId="{83C767E1-F8C3-4E91-8EAD-DDC2E8A6C406}" destId="{17F62E91-CDC4-4B15-AC3E-686FEA14D3BA}" srcOrd="0" destOrd="0" presId="urn:microsoft.com/office/officeart/2005/8/layout/default"/>
    <dgm:cxn modelId="{F7BE2BCA-86EE-4252-929A-B89F9DFEFA58}" type="presParOf" srcId="{83C767E1-F8C3-4E91-8EAD-DDC2E8A6C406}" destId="{EABD7543-0A4D-4375-82E0-0632A219C063}" srcOrd="1" destOrd="0" presId="urn:microsoft.com/office/officeart/2005/8/layout/default"/>
    <dgm:cxn modelId="{BE954486-596D-4104-8EA3-9056F0F18C86}" type="presParOf" srcId="{83C767E1-F8C3-4E91-8EAD-DDC2E8A6C406}" destId="{2D994C16-34F4-4643-8520-F5FB4E0E17D0}" srcOrd="2" destOrd="0" presId="urn:microsoft.com/office/officeart/2005/8/layout/default"/>
    <dgm:cxn modelId="{D766D1C9-2690-4174-9283-841C84A70924}" type="presParOf" srcId="{83C767E1-F8C3-4E91-8EAD-DDC2E8A6C406}" destId="{1F4E81B5-CEF1-42E2-BC80-4EE464C5ACB9}" srcOrd="3" destOrd="0" presId="urn:microsoft.com/office/officeart/2005/8/layout/default"/>
    <dgm:cxn modelId="{B34F9534-932A-454A-9FA4-49DCBFFC32F4}" type="presParOf" srcId="{83C767E1-F8C3-4E91-8EAD-DDC2E8A6C406}" destId="{211D2250-D311-497E-BEBC-9CDE52F564D6}" srcOrd="4" destOrd="0" presId="urn:microsoft.com/office/officeart/2005/8/layout/default"/>
    <dgm:cxn modelId="{9A1EB807-8029-4BF2-9F7B-A5DA41E5407E}" type="presParOf" srcId="{83C767E1-F8C3-4E91-8EAD-DDC2E8A6C406}" destId="{6F45A904-BD51-4883-9200-9CB9F56B342D}" srcOrd="5" destOrd="0" presId="urn:microsoft.com/office/officeart/2005/8/layout/default"/>
    <dgm:cxn modelId="{83C1D5B8-CFAC-4F4E-88E3-EC5531BCAAC9}" type="presParOf" srcId="{83C767E1-F8C3-4E91-8EAD-DDC2E8A6C406}" destId="{64ED3339-59A2-4A0B-95D4-8A730A033E78}" srcOrd="6" destOrd="0" presId="urn:microsoft.com/office/officeart/2005/8/layout/default"/>
    <dgm:cxn modelId="{61066A2C-9C84-4836-B86E-728B0B35CD7C}" type="presParOf" srcId="{83C767E1-F8C3-4E91-8EAD-DDC2E8A6C406}" destId="{8FDDEF0F-9BD3-4E5D-99A6-D0D3B5BAE1BB}" srcOrd="7" destOrd="0" presId="urn:microsoft.com/office/officeart/2005/8/layout/default"/>
    <dgm:cxn modelId="{69894022-55D3-4996-8B1D-2C8882FC0711}" type="presParOf" srcId="{83C767E1-F8C3-4E91-8EAD-DDC2E8A6C406}" destId="{8A319134-0CE3-4E5E-B7C0-DD4F6E1EE400}" srcOrd="8" destOrd="0" presId="urn:microsoft.com/office/officeart/2005/8/layout/default"/>
    <dgm:cxn modelId="{E3881C56-BDFB-4438-BA74-6BBFE5BFFC1A}" type="presParOf" srcId="{83C767E1-F8C3-4E91-8EAD-DDC2E8A6C406}" destId="{A9195949-22B5-4C77-92C3-7F4E1093190B}" srcOrd="9" destOrd="0" presId="urn:microsoft.com/office/officeart/2005/8/layout/default"/>
    <dgm:cxn modelId="{AA73EECA-DA4A-4554-B6E1-6447F88A155D}" type="presParOf" srcId="{83C767E1-F8C3-4E91-8EAD-DDC2E8A6C406}" destId="{B4F03B88-0533-473D-B12A-3EFCB3A2874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FE5C81-9E37-4207-BF2C-B84972D18EB3}" type="doc">
      <dgm:prSet loTypeId="urn:microsoft.com/office/officeart/2005/8/layout/default" loCatId="list" qsTypeId="urn:microsoft.com/office/officeart/2005/8/quickstyle/simple5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5C8FA64A-72C7-4882-BC75-F74D75C7C5F5}">
      <dgm:prSet/>
      <dgm:spPr/>
      <dgm:t>
        <a:bodyPr/>
        <a:lstStyle/>
        <a:p>
          <a:r>
            <a:rPr lang="pt-BR"/>
            <a:t>Sal</a:t>
          </a:r>
          <a:endParaRPr lang="en-US"/>
        </a:p>
      </dgm:t>
    </dgm:pt>
    <dgm:pt modelId="{F24CA78E-3064-4C02-94BB-FAE258411C27}" type="parTrans" cxnId="{43BDBB0F-5F41-4B46-A449-130E5519AF9A}">
      <dgm:prSet/>
      <dgm:spPr/>
      <dgm:t>
        <a:bodyPr/>
        <a:lstStyle/>
        <a:p>
          <a:endParaRPr lang="en-US"/>
        </a:p>
      </dgm:t>
    </dgm:pt>
    <dgm:pt modelId="{8BAA2229-BEE7-4EF3-BFAD-27E380643B24}" type="sibTrans" cxnId="{43BDBB0F-5F41-4B46-A449-130E5519AF9A}">
      <dgm:prSet/>
      <dgm:spPr/>
      <dgm:t>
        <a:bodyPr/>
        <a:lstStyle/>
        <a:p>
          <a:endParaRPr lang="en-US"/>
        </a:p>
      </dgm:t>
    </dgm:pt>
    <dgm:pt modelId="{CF5B8786-BD1D-446C-862E-18223AAF48A8}">
      <dgm:prSet/>
      <dgm:spPr/>
      <dgm:t>
        <a:bodyPr/>
        <a:lstStyle/>
        <a:p>
          <a:r>
            <a:rPr lang="pt-BR"/>
            <a:t>Obesidade</a:t>
          </a:r>
          <a:endParaRPr lang="en-US"/>
        </a:p>
      </dgm:t>
    </dgm:pt>
    <dgm:pt modelId="{3185575D-B82D-4F02-8DD2-B63D9CF5E717}" type="parTrans" cxnId="{3C0A318B-C9B7-44C0-845F-7E4F43D1743F}">
      <dgm:prSet/>
      <dgm:spPr/>
      <dgm:t>
        <a:bodyPr/>
        <a:lstStyle/>
        <a:p>
          <a:endParaRPr lang="en-US"/>
        </a:p>
      </dgm:t>
    </dgm:pt>
    <dgm:pt modelId="{83E8B90F-FACA-4A52-83B6-DFA117D7C947}" type="sibTrans" cxnId="{3C0A318B-C9B7-44C0-845F-7E4F43D1743F}">
      <dgm:prSet/>
      <dgm:spPr/>
      <dgm:t>
        <a:bodyPr/>
        <a:lstStyle/>
        <a:p>
          <a:endParaRPr lang="en-US"/>
        </a:p>
      </dgm:t>
    </dgm:pt>
    <dgm:pt modelId="{979C9CF4-FCBB-475C-823C-B81AD25683AC}">
      <dgm:prSet/>
      <dgm:spPr/>
      <dgm:t>
        <a:bodyPr/>
        <a:lstStyle/>
        <a:p>
          <a:r>
            <a:rPr lang="pt-BR"/>
            <a:t>Sedentarismo</a:t>
          </a:r>
          <a:endParaRPr lang="en-US"/>
        </a:p>
      </dgm:t>
    </dgm:pt>
    <dgm:pt modelId="{0ADDC5E1-398A-462E-8B8B-E367E8552B07}" type="parTrans" cxnId="{B3F49CA5-474D-41A6-BDBA-0AE71CF29972}">
      <dgm:prSet/>
      <dgm:spPr/>
      <dgm:t>
        <a:bodyPr/>
        <a:lstStyle/>
        <a:p>
          <a:endParaRPr lang="en-US"/>
        </a:p>
      </dgm:t>
    </dgm:pt>
    <dgm:pt modelId="{EB957E01-639F-46F3-86D6-BF9627DDA1E9}" type="sibTrans" cxnId="{B3F49CA5-474D-41A6-BDBA-0AE71CF29972}">
      <dgm:prSet/>
      <dgm:spPr/>
      <dgm:t>
        <a:bodyPr/>
        <a:lstStyle/>
        <a:p>
          <a:endParaRPr lang="en-US"/>
        </a:p>
      </dgm:t>
    </dgm:pt>
    <dgm:pt modelId="{2A206708-F4A9-4D11-A4CE-7FB287ED2480}">
      <dgm:prSet/>
      <dgm:spPr/>
      <dgm:t>
        <a:bodyPr/>
        <a:lstStyle/>
        <a:p>
          <a:r>
            <a:rPr lang="pt-BR"/>
            <a:t>Álcool</a:t>
          </a:r>
          <a:endParaRPr lang="en-US"/>
        </a:p>
      </dgm:t>
    </dgm:pt>
    <dgm:pt modelId="{6D38F9C5-6C7A-4F3D-81D4-D9043FB0184A}" type="parTrans" cxnId="{ECEA04D9-463E-44CA-9805-6DED1C669324}">
      <dgm:prSet/>
      <dgm:spPr/>
      <dgm:t>
        <a:bodyPr/>
        <a:lstStyle/>
        <a:p>
          <a:endParaRPr lang="en-US"/>
        </a:p>
      </dgm:t>
    </dgm:pt>
    <dgm:pt modelId="{5151D9F7-5D51-44B1-9384-A824570146BC}" type="sibTrans" cxnId="{ECEA04D9-463E-44CA-9805-6DED1C669324}">
      <dgm:prSet/>
      <dgm:spPr/>
      <dgm:t>
        <a:bodyPr/>
        <a:lstStyle/>
        <a:p>
          <a:endParaRPr lang="en-US"/>
        </a:p>
      </dgm:t>
    </dgm:pt>
    <dgm:pt modelId="{BF050A47-99F5-4079-BCD9-E679058B331A}">
      <dgm:prSet/>
      <dgm:spPr/>
      <dgm:t>
        <a:bodyPr/>
        <a:lstStyle/>
        <a:p>
          <a:r>
            <a:rPr lang="pt-BR"/>
            <a:t>Estresse</a:t>
          </a:r>
          <a:endParaRPr lang="en-US"/>
        </a:p>
      </dgm:t>
    </dgm:pt>
    <dgm:pt modelId="{1D83FFD4-885D-4FD7-9D3F-22B541B578E2}" type="parTrans" cxnId="{0E6748DA-8A7D-4D35-8BBE-80C9716EEC3B}">
      <dgm:prSet/>
      <dgm:spPr/>
      <dgm:t>
        <a:bodyPr/>
        <a:lstStyle/>
        <a:p>
          <a:endParaRPr lang="en-US"/>
        </a:p>
      </dgm:t>
    </dgm:pt>
    <dgm:pt modelId="{B375C527-6E55-4CA5-A2DC-C321238DF784}" type="sibTrans" cxnId="{0E6748DA-8A7D-4D35-8BBE-80C9716EEC3B}">
      <dgm:prSet/>
      <dgm:spPr/>
      <dgm:t>
        <a:bodyPr/>
        <a:lstStyle/>
        <a:p>
          <a:endParaRPr lang="en-US"/>
        </a:p>
      </dgm:t>
    </dgm:pt>
    <dgm:pt modelId="{AA3B7F9C-10CF-4C1E-AA62-359B3308F44B}">
      <dgm:prSet/>
      <dgm:spPr/>
      <dgm:t>
        <a:bodyPr/>
        <a:lstStyle/>
        <a:p>
          <a:r>
            <a:rPr lang="pt-BR"/>
            <a:t>Tabagismo</a:t>
          </a:r>
          <a:endParaRPr lang="en-US"/>
        </a:p>
      </dgm:t>
    </dgm:pt>
    <dgm:pt modelId="{967BE5D6-D8B5-4301-BFA9-D4154A1E8D5A}" type="parTrans" cxnId="{5705079D-50D1-457D-8160-72143F2C9BC4}">
      <dgm:prSet/>
      <dgm:spPr/>
      <dgm:t>
        <a:bodyPr/>
        <a:lstStyle/>
        <a:p>
          <a:endParaRPr lang="en-US"/>
        </a:p>
      </dgm:t>
    </dgm:pt>
    <dgm:pt modelId="{C85CCC2F-9F09-4E5E-A0DF-C8800D6A0632}" type="sibTrans" cxnId="{5705079D-50D1-457D-8160-72143F2C9BC4}">
      <dgm:prSet/>
      <dgm:spPr/>
      <dgm:t>
        <a:bodyPr/>
        <a:lstStyle/>
        <a:p>
          <a:endParaRPr lang="en-US"/>
        </a:p>
      </dgm:t>
    </dgm:pt>
    <dgm:pt modelId="{70CE5E3B-9C0F-48CE-9ED9-6E1F40E6AC4E}">
      <dgm:prSet/>
      <dgm:spPr/>
      <dgm:t>
        <a:bodyPr/>
        <a:lstStyle/>
        <a:p>
          <a:r>
            <a:rPr lang="pt-BR"/>
            <a:t>Hereditariedade</a:t>
          </a:r>
          <a:endParaRPr lang="en-US"/>
        </a:p>
      </dgm:t>
    </dgm:pt>
    <dgm:pt modelId="{D9DB7D01-BE11-41C3-A640-A80604B673B4}" type="parTrans" cxnId="{DEDEF1A4-DF14-45D0-B2C0-B6D4F7454C2E}">
      <dgm:prSet/>
      <dgm:spPr/>
      <dgm:t>
        <a:bodyPr/>
        <a:lstStyle/>
        <a:p>
          <a:endParaRPr lang="en-US"/>
        </a:p>
      </dgm:t>
    </dgm:pt>
    <dgm:pt modelId="{542989AD-821E-491F-BD2A-4892EF30B91A}" type="sibTrans" cxnId="{DEDEF1A4-DF14-45D0-B2C0-B6D4F7454C2E}">
      <dgm:prSet/>
      <dgm:spPr/>
      <dgm:t>
        <a:bodyPr/>
        <a:lstStyle/>
        <a:p>
          <a:endParaRPr lang="en-US"/>
        </a:p>
      </dgm:t>
    </dgm:pt>
    <dgm:pt modelId="{782A0F6F-906C-4E73-9E54-A039F535900E}" type="pres">
      <dgm:prSet presAssocID="{53FE5C81-9E37-4207-BF2C-B84972D18EB3}" presName="diagram" presStyleCnt="0">
        <dgm:presLayoutVars>
          <dgm:dir/>
          <dgm:resizeHandles val="exact"/>
        </dgm:presLayoutVars>
      </dgm:prSet>
      <dgm:spPr/>
    </dgm:pt>
    <dgm:pt modelId="{EB5EDF52-3560-4FD7-BEBE-C817B3017430}" type="pres">
      <dgm:prSet presAssocID="{5C8FA64A-72C7-4882-BC75-F74D75C7C5F5}" presName="node" presStyleLbl="node1" presStyleIdx="0" presStyleCnt="7">
        <dgm:presLayoutVars>
          <dgm:bulletEnabled val="1"/>
        </dgm:presLayoutVars>
      </dgm:prSet>
      <dgm:spPr/>
    </dgm:pt>
    <dgm:pt modelId="{5239141F-E153-402B-9942-3C0226380A54}" type="pres">
      <dgm:prSet presAssocID="{8BAA2229-BEE7-4EF3-BFAD-27E380643B24}" presName="sibTrans" presStyleCnt="0"/>
      <dgm:spPr/>
    </dgm:pt>
    <dgm:pt modelId="{68444BFF-CC4B-4AB2-A2C6-1C79637F187A}" type="pres">
      <dgm:prSet presAssocID="{CF5B8786-BD1D-446C-862E-18223AAF48A8}" presName="node" presStyleLbl="node1" presStyleIdx="1" presStyleCnt="7">
        <dgm:presLayoutVars>
          <dgm:bulletEnabled val="1"/>
        </dgm:presLayoutVars>
      </dgm:prSet>
      <dgm:spPr/>
    </dgm:pt>
    <dgm:pt modelId="{775583F0-C705-4DEF-9FD4-8C64FFD9612B}" type="pres">
      <dgm:prSet presAssocID="{83E8B90F-FACA-4A52-83B6-DFA117D7C947}" presName="sibTrans" presStyleCnt="0"/>
      <dgm:spPr/>
    </dgm:pt>
    <dgm:pt modelId="{32F97568-6788-476B-B5CB-35981CBC7123}" type="pres">
      <dgm:prSet presAssocID="{979C9CF4-FCBB-475C-823C-B81AD25683AC}" presName="node" presStyleLbl="node1" presStyleIdx="2" presStyleCnt="7">
        <dgm:presLayoutVars>
          <dgm:bulletEnabled val="1"/>
        </dgm:presLayoutVars>
      </dgm:prSet>
      <dgm:spPr/>
    </dgm:pt>
    <dgm:pt modelId="{9E2C2C0F-73A5-49D7-9FF4-0C4C18501CBA}" type="pres">
      <dgm:prSet presAssocID="{EB957E01-639F-46F3-86D6-BF9627DDA1E9}" presName="sibTrans" presStyleCnt="0"/>
      <dgm:spPr/>
    </dgm:pt>
    <dgm:pt modelId="{4FD721D7-FFDA-47CF-979E-F520AA4AE764}" type="pres">
      <dgm:prSet presAssocID="{2A206708-F4A9-4D11-A4CE-7FB287ED2480}" presName="node" presStyleLbl="node1" presStyleIdx="3" presStyleCnt="7">
        <dgm:presLayoutVars>
          <dgm:bulletEnabled val="1"/>
        </dgm:presLayoutVars>
      </dgm:prSet>
      <dgm:spPr/>
    </dgm:pt>
    <dgm:pt modelId="{1669606D-1082-4539-9D88-9C01A81F86EA}" type="pres">
      <dgm:prSet presAssocID="{5151D9F7-5D51-44B1-9384-A824570146BC}" presName="sibTrans" presStyleCnt="0"/>
      <dgm:spPr/>
    </dgm:pt>
    <dgm:pt modelId="{3C43966F-E9D2-4803-B60D-8159E1D777F8}" type="pres">
      <dgm:prSet presAssocID="{BF050A47-99F5-4079-BCD9-E679058B331A}" presName="node" presStyleLbl="node1" presStyleIdx="4" presStyleCnt="7">
        <dgm:presLayoutVars>
          <dgm:bulletEnabled val="1"/>
        </dgm:presLayoutVars>
      </dgm:prSet>
      <dgm:spPr/>
    </dgm:pt>
    <dgm:pt modelId="{0885A97E-28B2-4BE4-BA84-803D44F8088E}" type="pres">
      <dgm:prSet presAssocID="{B375C527-6E55-4CA5-A2DC-C321238DF784}" presName="sibTrans" presStyleCnt="0"/>
      <dgm:spPr/>
    </dgm:pt>
    <dgm:pt modelId="{382657C9-D2CE-4D77-9BFB-E5C0039EBAA1}" type="pres">
      <dgm:prSet presAssocID="{AA3B7F9C-10CF-4C1E-AA62-359B3308F44B}" presName="node" presStyleLbl="node1" presStyleIdx="5" presStyleCnt="7">
        <dgm:presLayoutVars>
          <dgm:bulletEnabled val="1"/>
        </dgm:presLayoutVars>
      </dgm:prSet>
      <dgm:spPr/>
    </dgm:pt>
    <dgm:pt modelId="{7FE5EA4A-394A-45B5-B7FB-CE3E584B915A}" type="pres">
      <dgm:prSet presAssocID="{C85CCC2F-9F09-4E5E-A0DF-C8800D6A0632}" presName="sibTrans" presStyleCnt="0"/>
      <dgm:spPr/>
    </dgm:pt>
    <dgm:pt modelId="{57F6DDD7-BA68-4D75-AA50-E84A5B5E61B5}" type="pres">
      <dgm:prSet presAssocID="{70CE5E3B-9C0F-48CE-9ED9-6E1F40E6AC4E}" presName="node" presStyleLbl="node1" presStyleIdx="6" presStyleCnt="7">
        <dgm:presLayoutVars>
          <dgm:bulletEnabled val="1"/>
        </dgm:presLayoutVars>
      </dgm:prSet>
      <dgm:spPr/>
    </dgm:pt>
  </dgm:ptLst>
  <dgm:cxnLst>
    <dgm:cxn modelId="{F10B1A04-E393-49AE-B03B-2782AF10F1ED}" type="presOf" srcId="{CF5B8786-BD1D-446C-862E-18223AAF48A8}" destId="{68444BFF-CC4B-4AB2-A2C6-1C79637F187A}" srcOrd="0" destOrd="0" presId="urn:microsoft.com/office/officeart/2005/8/layout/default"/>
    <dgm:cxn modelId="{807AC904-BCE2-4B59-B05C-CB9E69AA7350}" type="presOf" srcId="{AA3B7F9C-10CF-4C1E-AA62-359B3308F44B}" destId="{382657C9-D2CE-4D77-9BFB-E5C0039EBAA1}" srcOrd="0" destOrd="0" presId="urn:microsoft.com/office/officeart/2005/8/layout/default"/>
    <dgm:cxn modelId="{43BDBB0F-5F41-4B46-A449-130E5519AF9A}" srcId="{53FE5C81-9E37-4207-BF2C-B84972D18EB3}" destId="{5C8FA64A-72C7-4882-BC75-F74D75C7C5F5}" srcOrd="0" destOrd="0" parTransId="{F24CA78E-3064-4C02-94BB-FAE258411C27}" sibTransId="{8BAA2229-BEE7-4EF3-BFAD-27E380643B24}"/>
    <dgm:cxn modelId="{83683927-3197-4D5E-94BF-B2D8E5CD164E}" type="presOf" srcId="{53FE5C81-9E37-4207-BF2C-B84972D18EB3}" destId="{782A0F6F-906C-4E73-9E54-A039F535900E}" srcOrd="0" destOrd="0" presId="urn:microsoft.com/office/officeart/2005/8/layout/default"/>
    <dgm:cxn modelId="{0C821761-4292-49C3-83EF-74FB02AD21A1}" type="presOf" srcId="{BF050A47-99F5-4079-BCD9-E679058B331A}" destId="{3C43966F-E9D2-4803-B60D-8159E1D777F8}" srcOrd="0" destOrd="0" presId="urn:microsoft.com/office/officeart/2005/8/layout/default"/>
    <dgm:cxn modelId="{695F0643-DED6-427F-98B7-84B7CD582779}" type="presOf" srcId="{70CE5E3B-9C0F-48CE-9ED9-6E1F40E6AC4E}" destId="{57F6DDD7-BA68-4D75-AA50-E84A5B5E61B5}" srcOrd="0" destOrd="0" presId="urn:microsoft.com/office/officeart/2005/8/layout/default"/>
    <dgm:cxn modelId="{43F49463-1662-4F83-986B-2393B7C94477}" type="presOf" srcId="{979C9CF4-FCBB-475C-823C-B81AD25683AC}" destId="{32F97568-6788-476B-B5CB-35981CBC7123}" srcOrd="0" destOrd="0" presId="urn:microsoft.com/office/officeart/2005/8/layout/default"/>
    <dgm:cxn modelId="{4C274A55-CF20-424F-8E52-B01AC4ACC91C}" type="presOf" srcId="{5C8FA64A-72C7-4882-BC75-F74D75C7C5F5}" destId="{EB5EDF52-3560-4FD7-BEBE-C817B3017430}" srcOrd="0" destOrd="0" presId="urn:microsoft.com/office/officeart/2005/8/layout/default"/>
    <dgm:cxn modelId="{3C0A318B-C9B7-44C0-845F-7E4F43D1743F}" srcId="{53FE5C81-9E37-4207-BF2C-B84972D18EB3}" destId="{CF5B8786-BD1D-446C-862E-18223AAF48A8}" srcOrd="1" destOrd="0" parTransId="{3185575D-B82D-4F02-8DD2-B63D9CF5E717}" sibTransId="{83E8B90F-FACA-4A52-83B6-DFA117D7C947}"/>
    <dgm:cxn modelId="{5705079D-50D1-457D-8160-72143F2C9BC4}" srcId="{53FE5C81-9E37-4207-BF2C-B84972D18EB3}" destId="{AA3B7F9C-10CF-4C1E-AA62-359B3308F44B}" srcOrd="5" destOrd="0" parTransId="{967BE5D6-D8B5-4301-BFA9-D4154A1E8D5A}" sibTransId="{C85CCC2F-9F09-4E5E-A0DF-C8800D6A0632}"/>
    <dgm:cxn modelId="{DEDEF1A4-DF14-45D0-B2C0-B6D4F7454C2E}" srcId="{53FE5C81-9E37-4207-BF2C-B84972D18EB3}" destId="{70CE5E3B-9C0F-48CE-9ED9-6E1F40E6AC4E}" srcOrd="6" destOrd="0" parTransId="{D9DB7D01-BE11-41C3-A640-A80604B673B4}" sibTransId="{542989AD-821E-491F-BD2A-4892EF30B91A}"/>
    <dgm:cxn modelId="{B3F49CA5-474D-41A6-BDBA-0AE71CF29972}" srcId="{53FE5C81-9E37-4207-BF2C-B84972D18EB3}" destId="{979C9CF4-FCBB-475C-823C-B81AD25683AC}" srcOrd="2" destOrd="0" parTransId="{0ADDC5E1-398A-462E-8B8B-E367E8552B07}" sibTransId="{EB957E01-639F-46F3-86D6-BF9627DDA1E9}"/>
    <dgm:cxn modelId="{426E5EBD-FA99-475C-A227-1138576B8448}" type="presOf" srcId="{2A206708-F4A9-4D11-A4CE-7FB287ED2480}" destId="{4FD721D7-FFDA-47CF-979E-F520AA4AE764}" srcOrd="0" destOrd="0" presId="urn:microsoft.com/office/officeart/2005/8/layout/default"/>
    <dgm:cxn modelId="{ECEA04D9-463E-44CA-9805-6DED1C669324}" srcId="{53FE5C81-9E37-4207-BF2C-B84972D18EB3}" destId="{2A206708-F4A9-4D11-A4CE-7FB287ED2480}" srcOrd="3" destOrd="0" parTransId="{6D38F9C5-6C7A-4F3D-81D4-D9043FB0184A}" sibTransId="{5151D9F7-5D51-44B1-9384-A824570146BC}"/>
    <dgm:cxn modelId="{0E6748DA-8A7D-4D35-8BBE-80C9716EEC3B}" srcId="{53FE5C81-9E37-4207-BF2C-B84972D18EB3}" destId="{BF050A47-99F5-4079-BCD9-E679058B331A}" srcOrd="4" destOrd="0" parTransId="{1D83FFD4-885D-4FD7-9D3F-22B541B578E2}" sibTransId="{B375C527-6E55-4CA5-A2DC-C321238DF784}"/>
    <dgm:cxn modelId="{08248A5F-DA05-4980-9632-0412B8934C20}" type="presParOf" srcId="{782A0F6F-906C-4E73-9E54-A039F535900E}" destId="{EB5EDF52-3560-4FD7-BEBE-C817B3017430}" srcOrd="0" destOrd="0" presId="urn:microsoft.com/office/officeart/2005/8/layout/default"/>
    <dgm:cxn modelId="{170955ED-9AC0-4BCF-86F6-313CCA3AD724}" type="presParOf" srcId="{782A0F6F-906C-4E73-9E54-A039F535900E}" destId="{5239141F-E153-402B-9942-3C0226380A54}" srcOrd="1" destOrd="0" presId="urn:microsoft.com/office/officeart/2005/8/layout/default"/>
    <dgm:cxn modelId="{78C7D00F-1F54-4461-9BE2-4DF60DEB0814}" type="presParOf" srcId="{782A0F6F-906C-4E73-9E54-A039F535900E}" destId="{68444BFF-CC4B-4AB2-A2C6-1C79637F187A}" srcOrd="2" destOrd="0" presId="urn:microsoft.com/office/officeart/2005/8/layout/default"/>
    <dgm:cxn modelId="{3D3F9A7F-0D8B-4383-9AED-B49698B9AFEE}" type="presParOf" srcId="{782A0F6F-906C-4E73-9E54-A039F535900E}" destId="{775583F0-C705-4DEF-9FD4-8C64FFD9612B}" srcOrd="3" destOrd="0" presId="urn:microsoft.com/office/officeart/2005/8/layout/default"/>
    <dgm:cxn modelId="{7CA5B3D1-7AC7-42B2-80B8-FB99CDB511E2}" type="presParOf" srcId="{782A0F6F-906C-4E73-9E54-A039F535900E}" destId="{32F97568-6788-476B-B5CB-35981CBC7123}" srcOrd="4" destOrd="0" presId="urn:microsoft.com/office/officeart/2005/8/layout/default"/>
    <dgm:cxn modelId="{EC244DC4-1C1A-4200-80A7-5D7F7DE56947}" type="presParOf" srcId="{782A0F6F-906C-4E73-9E54-A039F535900E}" destId="{9E2C2C0F-73A5-49D7-9FF4-0C4C18501CBA}" srcOrd="5" destOrd="0" presId="urn:microsoft.com/office/officeart/2005/8/layout/default"/>
    <dgm:cxn modelId="{0A5CBC3E-4386-46F8-889D-1482145F4E69}" type="presParOf" srcId="{782A0F6F-906C-4E73-9E54-A039F535900E}" destId="{4FD721D7-FFDA-47CF-979E-F520AA4AE764}" srcOrd="6" destOrd="0" presId="urn:microsoft.com/office/officeart/2005/8/layout/default"/>
    <dgm:cxn modelId="{935908F5-29BA-43A9-9645-BD0DEA5DC25B}" type="presParOf" srcId="{782A0F6F-906C-4E73-9E54-A039F535900E}" destId="{1669606D-1082-4539-9D88-9C01A81F86EA}" srcOrd="7" destOrd="0" presId="urn:microsoft.com/office/officeart/2005/8/layout/default"/>
    <dgm:cxn modelId="{D0495E54-B870-404B-B517-7579544B4B99}" type="presParOf" srcId="{782A0F6F-906C-4E73-9E54-A039F535900E}" destId="{3C43966F-E9D2-4803-B60D-8159E1D777F8}" srcOrd="8" destOrd="0" presId="urn:microsoft.com/office/officeart/2005/8/layout/default"/>
    <dgm:cxn modelId="{5FE7F641-F946-4717-8B5B-375E97DC1B1B}" type="presParOf" srcId="{782A0F6F-906C-4E73-9E54-A039F535900E}" destId="{0885A97E-28B2-4BE4-BA84-803D44F8088E}" srcOrd="9" destOrd="0" presId="urn:microsoft.com/office/officeart/2005/8/layout/default"/>
    <dgm:cxn modelId="{EDD39986-9FA3-4553-A7AF-E4BD903F463B}" type="presParOf" srcId="{782A0F6F-906C-4E73-9E54-A039F535900E}" destId="{382657C9-D2CE-4D77-9BFB-E5C0039EBAA1}" srcOrd="10" destOrd="0" presId="urn:microsoft.com/office/officeart/2005/8/layout/default"/>
    <dgm:cxn modelId="{9154E2C2-5E99-4E4B-827B-721091C35E77}" type="presParOf" srcId="{782A0F6F-906C-4E73-9E54-A039F535900E}" destId="{7FE5EA4A-394A-45B5-B7FB-CE3E584B915A}" srcOrd="11" destOrd="0" presId="urn:microsoft.com/office/officeart/2005/8/layout/default"/>
    <dgm:cxn modelId="{1DA411B4-E07E-47FC-A1C5-1D6A3C93FE32}" type="presParOf" srcId="{782A0F6F-906C-4E73-9E54-A039F535900E}" destId="{57F6DDD7-BA68-4D75-AA50-E84A5B5E61B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62E91-CDC4-4B15-AC3E-686FEA14D3BA}">
      <dsp:nvSpPr>
        <dsp:cNvPr id="0" name=""/>
        <dsp:cNvSpPr/>
      </dsp:nvSpPr>
      <dsp:spPr>
        <a:xfrm>
          <a:off x="0" y="475258"/>
          <a:ext cx="2464593" cy="1478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HIPERTENÇÃO ARTERIAL</a:t>
          </a:r>
        </a:p>
      </dsp:txBody>
      <dsp:txXfrm>
        <a:off x="0" y="475258"/>
        <a:ext cx="2464593" cy="1478756"/>
      </dsp:txXfrm>
    </dsp:sp>
    <dsp:sp modelId="{2D994C16-34F4-4643-8520-F5FB4E0E17D0}">
      <dsp:nvSpPr>
        <dsp:cNvPr id="0" name=""/>
        <dsp:cNvSpPr/>
      </dsp:nvSpPr>
      <dsp:spPr>
        <a:xfrm>
          <a:off x="2711053" y="475258"/>
          <a:ext cx="2464593" cy="1478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DOENÇA ARTERIAL CORONARIANA</a:t>
          </a:r>
        </a:p>
      </dsp:txBody>
      <dsp:txXfrm>
        <a:off x="2711053" y="475258"/>
        <a:ext cx="2464593" cy="1478756"/>
      </dsp:txXfrm>
    </dsp:sp>
    <dsp:sp modelId="{211D2250-D311-497E-BEBC-9CDE52F564D6}">
      <dsp:nvSpPr>
        <dsp:cNvPr id="0" name=""/>
        <dsp:cNvSpPr/>
      </dsp:nvSpPr>
      <dsp:spPr>
        <a:xfrm>
          <a:off x="5422106" y="475258"/>
          <a:ext cx="2464593" cy="1478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INSUFICIÊNCIA CARDÍACA</a:t>
          </a:r>
        </a:p>
      </dsp:txBody>
      <dsp:txXfrm>
        <a:off x="5422106" y="475258"/>
        <a:ext cx="2464593" cy="1478756"/>
      </dsp:txXfrm>
    </dsp:sp>
    <dsp:sp modelId="{64ED3339-59A2-4A0B-95D4-8A730A033E78}">
      <dsp:nvSpPr>
        <dsp:cNvPr id="0" name=""/>
        <dsp:cNvSpPr/>
      </dsp:nvSpPr>
      <dsp:spPr>
        <a:xfrm>
          <a:off x="0" y="2200473"/>
          <a:ext cx="2464593" cy="1478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AVALIAÇÃO PRÉ-PARTICIPAÇÃO</a:t>
          </a:r>
        </a:p>
      </dsp:txBody>
      <dsp:txXfrm>
        <a:off x="0" y="2200473"/>
        <a:ext cx="2464593" cy="1478756"/>
      </dsp:txXfrm>
    </dsp:sp>
    <dsp:sp modelId="{8A319134-0CE3-4E5E-B7C0-DD4F6E1EE400}">
      <dsp:nvSpPr>
        <dsp:cNvPr id="0" name=""/>
        <dsp:cNvSpPr/>
      </dsp:nvSpPr>
      <dsp:spPr>
        <a:xfrm>
          <a:off x="2711053" y="2200473"/>
          <a:ext cx="2464593" cy="1478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TESTE DE ESFORÇO CARDIOPULMONAR</a:t>
          </a:r>
        </a:p>
      </dsp:txBody>
      <dsp:txXfrm>
        <a:off x="2711053" y="2200473"/>
        <a:ext cx="2464593" cy="1478756"/>
      </dsp:txXfrm>
    </dsp:sp>
    <dsp:sp modelId="{B4F03B88-0533-473D-B12A-3EFCB3A28740}">
      <dsp:nvSpPr>
        <dsp:cNvPr id="0" name=""/>
        <dsp:cNvSpPr/>
      </dsp:nvSpPr>
      <dsp:spPr>
        <a:xfrm>
          <a:off x="5422106" y="2200473"/>
          <a:ext cx="2464593" cy="1478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AULA PRÁTICA E INTERPRETAÇÃO DOS RESULTADOS</a:t>
          </a:r>
        </a:p>
      </dsp:txBody>
      <dsp:txXfrm>
        <a:off x="5422106" y="2200473"/>
        <a:ext cx="2464593" cy="1478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EDF52-3560-4FD7-BEBE-C817B3017430}">
      <dsp:nvSpPr>
        <dsp:cNvPr id="0" name=""/>
        <dsp:cNvSpPr/>
      </dsp:nvSpPr>
      <dsp:spPr>
        <a:xfrm>
          <a:off x="622309" y="1593"/>
          <a:ext cx="2075650" cy="12453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Sal</a:t>
          </a:r>
          <a:endParaRPr lang="en-US" sz="2200" kern="1200"/>
        </a:p>
      </dsp:txBody>
      <dsp:txXfrm>
        <a:off x="622309" y="1593"/>
        <a:ext cx="2075650" cy="1245390"/>
      </dsp:txXfrm>
    </dsp:sp>
    <dsp:sp modelId="{68444BFF-CC4B-4AB2-A2C6-1C79637F187A}">
      <dsp:nvSpPr>
        <dsp:cNvPr id="0" name=""/>
        <dsp:cNvSpPr/>
      </dsp:nvSpPr>
      <dsp:spPr>
        <a:xfrm>
          <a:off x="2905524" y="1593"/>
          <a:ext cx="2075650" cy="12453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Obesidade</a:t>
          </a:r>
          <a:endParaRPr lang="en-US" sz="2200" kern="1200"/>
        </a:p>
      </dsp:txBody>
      <dsp:txXfrm>
        <a:off x="2905524" y="1593"/>
        <a:ext cx="2075650" cy="1245390"/>
      </dsp:txXfrm>
    </dsp:sp>
    <dsp:sp modelId="{32F97568-6788-476B-B5CB-35981CBC7123}">
      <dsp:nvSpPr>
        <dsp:cNvPr id="0" name=""/>
        <dsp:cNvSpPr/>
      </dsp:nvSpPr>
      <dsp:spPr>
        <a:xfrm>
          <a:off x="5188740" y="1593"/>
          <a:ext cx="2075650" cy="12453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Sedentarismo</a:t>
          </a:r>
          <a:endParaRPr lang="en-US" sz="2200" kern="1200"/>
        </a:p>
      </dsp:txBody>
      <dsp:txXfrm>
        <a:off x="5188740" y="1593"/>
        <a:ext cx="2075650" cy="1245390"/>
      </dsp:txXfrm>
    </dsp:sp>
    <dsp:sp modelId="{4FD721D7-FFDA-47CF-979E-F520AA4AE764}">
      <dsp:nvSpPr>
        <dsp:cNvPr id="0" name=""/>
        <dsp:cNvSpPr/>
      </dsp:nvSpPr>
      <dsp:spPr>
        <a:xfrm>
          <a:off x="622309" y="1454548"/>
          <a:ext cx="2075650" cy="12453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Álcool</a:t>
          </a:r>
          <a:endParaRPr lang="en-US" sz="2200" kern="1200"/>
        </a:p>
      </dsp:txBody>
      <dsp:txXfrm>
        <a:off x="622309" y="1454548"/>
        <a:ext cx="2075650" cy="1245390"/>
      </dsp:txXfrm>
    </dsp:sp>
    <dsp:sp modelId="{3C43966F-E9D2-4803-B60D-8159E1D777F8}">
      <dsp:nvSpPr>
        <dsp:cNvPr id="0" name=""/>
        <dsp:cNvSpPr/>
      </dsp:nvSpPr>
      <dsp:spPr>
        <a:xfrm>
          <a:off x="2905524" y="1454548"/>
          <a:ext cx="2075650" cy="12453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Estresse</a:t>
          </a:r>
          <a:endParaRPr lang="en-US" sz="2200" kern="1200"/>
        </a:p>
      </dsp:txBody>
      <dsp:txXfrm>
        <a:off x="2905524" y="1454548"/>
        <a:ext cx="2075650" cy="1245390"/>
      </dsp:txXfrm>
    </dsp:sp>
    <dsp:sp modelId="{382657C9-D2CE-4D77-9BFB-E5C0039EBAA1}">
      <dsp:nvSpPr>
        <dsp:cNvPr id="0" name=""/>
        <dsp:cNvSpPr/>
      </dsp:nvSpPr>
      <dsp:spPr>
        <a:xfrm>
          <a:off x="5188740" y="1454548"/>
          <a:ext cx="2075650" cy="12453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Tabagismo</a:t>
          </a:r>
          <a:endParaRPr lang="en-US" sz="2200" kern="1200"/>
        </a:p>
      </dsp:txBody>
      <dsp:txXfrm>
        <a:off x="5188740" y="1454548"/>
        <a:ext cx="2075650" cy="1245390"/>
      </dsp:txXfrm>
    </dsp:sp>
    <dsp:sp modelId="{57F6DDD7-BA68-4D75-AA50-E84A5B5E61B5}">
      <dsp:nvSpPr>
        <dsp:cNvPr id="0" name=""/>
        <dsp:cNvSpPr/>
      </dsp:nvSpPr>
      <dsp:spPr>
        <a:xfrm>
          <a:off x="2905524" y="2907504"/>
          <a:ext cx="2075650" cy="12453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Hereditariedade</a:t>
          </a:r>
          <a:endParaRPr lang="en-US" sz="2200" kern="1200"/>
        </a:p>
      </dsp:txBody>
      <dsp:txXfrm>
        <a:off x="2905524" y="2907504"/>
        <a:ext cx="2075650" cy="1245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EC921-3E9C-4ADE-98C7-62315E22A8F0}" type="datetimeFigureOut">
              <a:rPr lang="pt-BR" smtClean="0"/>
              <a:t>27/07/2018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E7DC-A0DC-4EEB-B1B1-DAF414A1A9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462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332CA-D9FF-4F23-B842-7613353281A7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12296-4DA5-4518-A3BB-3F743EC34E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3905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8A0FCA-AA88-4BFE-9D91-E1C8E6D489CD}" type="slidenum">
              <a:rPr lang="pl-PL" altLang="pt-BR"/>
              <a:pPr/>
              <a:t>37</a:t>
            </a:fld>
            <a:endParaRPr lang="pl-PL" altLang="pt-BR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5650" cy="3424238"/>
          </a:xfrm>
          <a:ln w="12700"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638800" cy="4113213"/>
          </a:xfrm>
          <a:solidFill>
            <a:srgbClr val="FFFFFF"/>
          </a:solidFill>
          <a:ln/>
        </p:spPr>
        <p:txBody>
          <a:bodyPr lIns="91895" tIns="45949" rIns="91895" bIns="45949"/>
          <a:lstStyle/>
          <a:p>
            <a:r>
              <a:rPr lang="en-US" altLang="pt-BR" sz="900"/>
              <a:t>High-normal blood pressure (BP) is associated with an increased risk of major cardiovascular (CV) events defined as death due to CV disease; recognized myocardial infarction (MI), stroke, or congestive heart failure (CHF).</a:t>
            </a:r>
          </a:p>
          <a:p>
            <a:r>
              <a:rPr lang="en-US" altLang="pt-BR" sz="900"/>
              <a:t>Patients with high-normal BP (systolic BP of 130-139 mm Hg, diastolic BP of 85-89 mm Hg) at baseline were tracked for 10 years to determine the incidence of CV events at follow-up. The 6,859 patients in the study were initially free of hypertension and CV disease.</a:t>
            </a:r>
          </a:p>
          <a:p>
            <a:r>
              <a:rPr lang="en-US" altLang="pt-BR" sz="900"/>
              <a:t>High-normal BP was found to be associated with an increased risk of CV events. The 10-year incidence of CV events was 8% in men aged 35-64 years and 25% in men aged 65-90 years. Compared with optimal BP, high-normal BP was associated with a risk factor–adjusted hazard ratio for cardiovascular disease of 1.6.</a:t>
            </a:r>
          </a:p>
          <a:p>
            <a:endParaRPr lang="en-US" altLang="pt-BR" sz="700"/>
          </a:p>
          <a:p>
            <a:pPr marL="285750" lvl="1"/>
            <a:r>
              <a:rPr lang="en-US" altLang="pt-BR" sz="800"/>
              <a:t>Vasan RS, Larson MG, Leip EP, et al. Impact of high-normal blood pressure on the risk of cardiovascular disease. </a:t>
            </a:r>
            <a:r>
              <a:rPr lang="en-US" altLang="pt-BR" sz="800" i="1"/>
              <a:t>N Engl J Med</a:t>
            </a:r>
            <a:r>
              <a:rPr lang="en-US" altLang="pt-BR" sz="800"/>
              <a:t>. 2001;345:1291-1297.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EC2868-9B99-4974-8CEF-F9A4DFFB6988}" type="slidenum">
              <a:rPr lang="en-US" altLang="pt-BR"/>
              <a:pPr/>
              <a:t>39</a:t>
            </a:fld>
            <a:endParaRPr lang="en-US" altLang="pt-BR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B9D2F5-E430-4037-95F8-8E552098D24F}" type="slidenum">
              <a:rPr lang="en-US" altLang="pt-BR"/>
              <a:pPr/>
              <a:t>48</a:t>
            </a:fld>
            <a:endParaRPr lang="en-US" altLang="pt-BR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6119-6ADD-4CA8-9EBA-C10E6C5883D7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4862-1F3D-4723-80DE-000E1D0043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6119-6ADD-4CA8-9EBA-C10E6C5883D7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4862-1F3D-4723-80DE-000E1D0043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6119-6ADD-4CA8-9EBA-C10E6C5883D7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4862-1F3D-4723-80DE-000E1D0043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6119-6ADD-4CA8-9EBA-C10E6C5883D7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4862-1F3D-4723-80DE-000E1D0043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6119-6ADD-4CA8-9EBA-C10E6C5883D7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4862-1F3D-4723-80DE-000E1D0043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6119-6ADD-4CA8-9EBA-C10E6C5883D7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4862-1F3D-4723-80DE-000E1D0043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6119-6ADD-4CA8-9EBA-C10E6C5883D7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4862-1F3D-4723-80DE-000E1D0043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6119-6ADD-4CA8-9EBA-C10E6C5883D7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4862-1F3D-4723-80DE-000E1D0043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6119-6ADD-4CA8-9EBA-C10E6C5883D7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4862-1F3D-4723-80DE-000E1D0043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6119-6ADD-4CA8-9EBA-C10E6C5883D7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4862-1F3D-4723-80DE-000E1D0043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6119-6ADD-4CA8-9EBA-C10E6C5883D7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4862-1F3D-4723-80DE-000E1D0043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66119-6ADD-4CA8-9EBA-C10E6C5883D7}" type="datetimeFigureOut">
              <a:rPr lang="pt-BR" smtClean="0"/>
              <a:pPr/>
              <a:t>27/07/2018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94862-1F3D-4723-80DE-000E1D00430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br/url?sa=i&amp;rct=j&amp;q=&amp;esrc=s&amp;source=images&amp;cd=&amp;cad=rja&amp;uact=8&amp;docid=mVToDEs9UE9rKM&amp;tbnid=pRxb0qoOwvqXOM:&amp;ved=0CAcQjRw&amp;url=http://www.medicalexpo.com/prod/rudolf-riester/mercury-sphygmomanometers-table-69880-418315.html&amp;ei=38wlVIHaA5CONu7CgugJ&amp;bvm=bv.76247554,d.eXY&amp;psig=AFQjCNG13Egge93ws-8rWhIN_4Z1AwBjUA&amp;ust=141184980005696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docid=KYvjx0bEJXio8M&amp;tbnid=gA0cDGX8ucZBOM:&amp;ved=0CAcQjRw&amp;url=http://www.dimensionsinfo.com/blood-pressure-monitor-dimensions/&amp;ei=wc0lVNrwCcaQgwTnp4CACg&amp;bvm=bv.76247554,d.eXY&amp;psig=AFQjCNF21DJm9aDABtslrabG2QlGCJmqkA&amp;ust=1411850001294598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docid=q4XjiuGkwYdpLM&amp;tbnid=COEP_TP5fM5JKM:&amp;ved=0CAcQjRw&amp;url=http://www.cardioexpresso.com/news/onde-marcar-ou-agendar-o-exame-de-mapa-(monitoriza%C3%A7%C3%A3o-ambulatorial-da-press%C3%A3o-arterial)-em-s%C3%A3o-paulo-/&amp;ei=H9AlVPT1EojPggSI-IDIBA&amp;psig=AFQjCNE6QSW2guireJUtLBdIVXTNf8HwwQ&amp;ust=1411850445977140" TargetMode="External"/><Relationship Id="rId2" Type="http://schemas.openxmlformats.org/officeDocument/2006/relationships/hyperlink" Target="http://www.google.com.br/url?sa=i&amp;rct=j&amp;q=&amp;esrc=s&amp;source=images&amp;cd=&amp;cad=rja&amp;uact=8&amp;docid=-pqNHLC4P0P5fM&amp;tbnid=-wvYqMEnvFBf1M:&amp;ved=0CAcQjRw&amp;url=http://www.dhgate.com/product/24-hour-ambulatory-blood-pressure-monitor/161221645.html&amp;ei=ns8lVITtAoivggT_uYHACg&amp;psig=AFQjCNFa6ymRt4Bh4ywlDIfexwCN6WjFRQ&amp;ust=141185045906495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751" y="365125"/>
            <a:ext cx="7890527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FISIOPATOLOGIA DOENÇAS CARDIOVASCULARES</a:t>
            </a:r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78E8063-711A-4CF1-A078-A86CA6CE48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262886"/>
              </p:ext>
            </p:extLst>
          </p:nvPr>
        </p:nvGraphicFramePr>
        <p:xfrm>
          <a:off x="628650" y="2022475"/>
          <a:ext cx="78867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4541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DIAGNÓSTICO E CLASSIFICAÇÃO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614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essoa, dispositivo, interior, mantendo&#10;&#10;Descrição gerada com muito alta confiança">
            <a:extLst>
              <a:ext uri="{FF2B5EF4-FFF2-40B4-BE49-F238E27FC236}">
                <a16:creationId xmlns:a16="http://schemas.microsoft.com/office/drawing/2014/main" id="{ED349B1E-6458-4D38-9D5A-E6CA2F69B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47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MEDIDA DA PRESSÃO ARTERIAL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/>
              <a:t>	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HAS é diagnosticada pela detecção de níveis elevados e sustentados de PA pela medida casual.</a:t>
            </a: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A medida da PA deve ser realizada em toda avaliação por médicos de qualquer especialidade e demais profissionais de saúde.</a:t>
            </a:r>
          </a:p>
        </p:txBody>
      </p:sp>
    </p:spTree>
    <p:extLst>
      <p:ext uri="{BB962C8B-B14F-4D97-AF65-F5344CB8AC3E}">
        <p14:creationId xmlns:p14="http://schemas.microsoft.com/office/powerpoint/2010/main" val="4050740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PRESSÃO ARTERIAL DO CONSULTÓRIO OU CLÍNICA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A posição recomendada para a medida da pressão arterial é a sentada</a:t>
            </a: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Podem ser obtidas medidas da pressão arterial nas posições em pé e deitada, principalmente em idosos, diabéticos e paciente em uso de anti-hipertensivos</a:t>
            </a:r>
          </a:p>
        </p:txBody>
      </p:sp>
    </p:spTree>
    <p:extLst>
      <p:ext uri="{BB962C8B-B14F-4D97-AF65-F5344CB8AC3E}">
        <p14:creationId xmlns:p14="http://schemas.microsoft.com/office/powerpoint/2010/main" val="465867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elipe\Documents\signs-and-symptoms-of-hyperten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9088"/>
            <a:ext cx="9144000" cy="41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361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70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175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MEDIDA DA PRESSÃO ARTERIAL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Recomenda-se a utilização de equipamentos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semi-automáticos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aneróides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Esfignomanômetro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 coluna de mercúrio é o melhor, porém cada dia mais difícil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Devem ser aferidos anualmente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Aparelhos de punho e dedo não são indicados na prática clínica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obesos usar manguito apropriado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1319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Rbntvf__9Iqz9dinspormJ5woQWJsdAU231OupRWVsomip4Vh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5"/>
            <a:ext cx="4608512" cy="50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6" y="1484784"/>
            <a:ext cx="3960440" cy="5056584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MEDIDOR  ANERÓIDE  E  DE  MERCÚRIO</a:t>
            </a:r>
          </a:p>
        </p:txBody>
      </p:sp>
    </p:spTree>
    <p:extLst>
      <p:ext uri="{BB962C8B-B14F-4D97-AF65-F5344CB8AC3E}">
        <p14:creationId xmlns:p14="http://schemas.microsoft.com/office/powerpoint/2010/main" val="271228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1988840"/>
            <a:ext cx="3960440" cy="4663127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EQUIPAMENTOS SEMI-AUTOMÁTICOS</a:t>
            </a:r>
          </a:p>
        </p:txBody>
      </p:sp>
      <p:pic>
        <p:nvPicPr>
          <p:cNvPr id="2050" name="Picture 2" descr="https://encrypted-tbn0.gstatic.com/images?q=tbn:ANd9GcQ57D8GcwNOARMUhxlLCx1ch2gjV9OjYz19jM17T5R-MvWWn1Q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078829" cy="466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497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MEDIDA DA P.A. - OBESOS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prevalência da HA é cerca de três vezes maior 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Usar manguitos mais longos e largos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Manguitos comuns podem superestimar os valores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braços com circunferência superior a 50 cm, pode-se fazer a medida no antebraço, auscultar o pulso radial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Dificuldade maior em braços largos e curtos</a:t>
            </a:r>
          </a:p>
        </p:txBody>
      </p:sp>
    </p:spTree>
    <p:extLst>
      <p:ext uri="{BB962C8B-B14F-4D97-AF65-F5344CB8AC3E}">
        <p14:creationId xmlns:p14="http://schemas.microsoft.com/office/powerpoint/2010/main" val="2841300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latin typeface="Arial Black" panose="020B0A04020102020204" pitchFamily="34" charset="0"/>
              </a:rPr>
              <a:t>HIPERTENSÃO ARTERIAL SISTÊMICA</a:t>
            </a:r>
          </a:p>
        </p:txBody>
      </p:sp>
    </p:spTree>
    <p:extLst>
      <p:ext uri="{BB962C8B-B14F-4D97-AF65-F5344CB8AC3E}">
        <p14:creationId xmlns:p14="http://schemas.microsoft.com/office/powerpoint/2010/main" val="1910763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Felipe\Document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"/>
            <a:ext cx="55081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Felipe\Documents\8032634-Homme-ob-se-400-lb-front--Banque-d'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63589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506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3874442"/>
          </a:xfrm>
        </p:spPr>
        <p:txBody>
          <a:bodyPr>
            <a:normAutofit fontScale="90000"/>
          </a:bodyPr>
          <a:lstStyle/>
          <a:p>
            <a:pPr algn="just"/>
            <a:br>
              <a:rPr lang="pt-BR" sz="3200" dirty="0">
                <a:latin typeface="+mn-lt"/>
              </a:rPr>
            </a:br>
            <a:br>
              <a:rPr lang="pt-BR" sz="3200" dirty="0">
                <a:latin typeface="+mn-lt"/>
              </a:rPr>
            </a:br>
            <a:r>
              <a:rPr lang="pt-BR" sz="3200" dirty="0">
                <a:latin typeface="+mn-lt"/>
              </a:rPr>
              <a:t>	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Definida pelos valores &gt; ou = 140 mmHg da PAS e/ou &gt; ou = 90 mmHg da PAD, com base nas evidências que, em doentes com estes valores de PA, se demonstrou que a redução da PA induzida pelo tratamento é benéfica.</a:t>
            </a:r>
            <a:b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	A mesma classificação é usada em indivíduos jovens, de meia-idade e idosos.</a:t>
            </a:r>
          </a:p>
        </p:txBody>
      </p:sp>
    </p:spTree>
    <p:extLst>
      <p:ext uri="{BB962C8B-B14F-4D97-AF65-F5344CB8AC3E}">
        <p14:creationId xmlns:p14="http://schemas.microsoft.com/office/powerpoint/2010/main" val="858804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11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769647D5-B510-4589-A254-0B8702C9E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282065"/>
            <a:ext cx="8178799" cy="429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84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31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52D76A91-DFBD-426B-B343-F02ED8FD9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169607"/>
            <a:ext cx="8178799" cy="451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12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D4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58FDB83D-6828-473C-B4A9-E409E3578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128713"/>
            <a:ext cx="8178799" cy="46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50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elipe\Documents\infohyperten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258"/>
            <a:ext cx="914400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6472F35-CF9E-4F6D-995B-929AAB516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CONHECIMENTO, TRATAMENTO E CONTROLE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856733-54D7-48C0-B1F1-3D7E2DA03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7412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Felipe\Documents\logo12por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000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B46CFD3-7027-472B-B010-C7CC4E999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51" y="365125"/>
            <a:ext cx="7890527" cy="1325563"/>
          </a:xfrm>
        </p:spPr>
        <p:txBody>
          <a:bodyPr>
            <a:normAutofit/>
          </a:bodyPr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FATORES IMPORTANTES</a:t>
            </a:r>
          </a:p>
        </p:txBody>
      </p:sp>
      <p:graphicFrame>
        <p:nvGraphicFramePr>
          <p:cNvPr id="19" name="Espaço Reservado para Conteúdo 2">
            <a:extLst>
              <a:ext uri="{FF2B5EF4-FFF2-40B4-BE49-F238E27FC236}">
                <a16:creationId xmlns:a16="http://schemas.microsoft.com/office/drawing/2014/main" id="{3C951B51-3F5D-48F5-BBFA-23FE29AF39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784709"/>
              </p:ext>
            </p:extLst>
          </p:nvPr>
        </p:nvGraphicFramePr>
        <p:xfrm>
          <a:off x="628650" y="2022475"/>
          <a:ext cx="78867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6333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HIPERTENSÃO DO AVENTAL BRANCO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persistentemente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elevada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(&gt;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140 x 90 mmHg) e medias de PA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normais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avaliadas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pela MAPA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HIPERTENSÃO MASCARADA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 com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valores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normais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consultório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porém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com PA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elevada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pela MAPA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8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É uma condição clinica multifatorial caracterizada por níveis elevados e sustentados de pressão arterial.</a:t>
            </a: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Associa-se frequentemente a alterações funcionais e/ou estruturais dos órgãos-alvo (coração, encéfalo, rins e vasos sanguíneos) e a alterações metabólicas, com consequente aumento do risco de eventos cardiovasculares fatais e não-fatais.</a:t>
            </a:r>
          </a:p>
        </p:txBody>
      </p:sp>
    </p:spTree>
    <p:extLst>
      <p:ext uri="{BB962C8B-B14F-4D97-AF65-F5344CB8AC3E}">
        <p14:creationId xmlns:p14="http://schemas.microsoft.com/office/powerpoint/2010/main" val="2011024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elipe\Documents\whitecoat-hyperten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0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829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MAPA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Monitorização ambulatorial da pressão arterial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Usar no braço não dominante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Período médio de 24 horas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Informações da PA no dia, noite e durante o sono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Manter atividades normais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Abster-se de exercício extenuante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Durante a insuflação manter o braço quieto 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Informar rotina em um diário</a:t>
            </a:r>
          </a:p>
        </p:txBody>
      </p:sp>
    </p:spTree>
    <p:extLst>
      <p:ext uri="{BB962C8B-B14F-4D97-AF65-F5344CB8AC3E}">
        <p14:creationId xmlns:p14="http://schemas.microsoft.com/office/powerpoint/2010/main" val="939872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UUExQWFhUXFRcVGBQUFxcYFxUXGRUYFhYUFBQYHCggGBolHBQUITEhJSkrLi4uFx8zODYsNygtLiwBCgoKDg0OGhAQGywkHCQsLCwsLCwsLCwsLCwsLCwsLCwsLCwsLCwsLCwsLCwsLCwsLCwsLCwsLCwsLCwsLCw3LP/AABEIAMgA/AMBIgACEQEDEQH/xAAcAAABBQEBAQAAAAAAAAAAAAAAAwQFBgcCAQj/xABLEAABAwIDBAUIBAsIAAcAAAABAAIDBBEFEiEGMUFRBxNhcZEiMkJSgaGxwRQkctEVIzNEU1RigpKTohY0Q2NzssLwFyVkg6Ph8f/EABkBAQADAQEAAAAAAAAAAAAAAAABAgMEBf/EACgRAAICAQMDBQACAwAAAAAAAAABAhEDEiExBBNRFCIyQWFi0TNSkf/aAAwDAQACEQMRAD8A3FCEIAQhCAEIQgBNa2vZELuPs4qG2l2lbA02IvxPLsHas9po6zFXkQkxwX8qofex7GeufcrKPko5fSLJtB0ixxXDTr2anxVcjx/FKvWClkLTuc8ZR33cQr3s7sHSUlnZOtl/TS+U6/7IOjfYrQAl+Bp8mQ/g/HN/VM/mNXhdjUeppS77Dmn/AJBbAvLJqZOhGQs20rofy1JUNA3nK4j4EKUw3pUhcbSEtP7QstKso/EcBppxaaCJ/wBpjSfG11FjT+kfh+11PL5r2+wj4KYir43bnD26Kl4l0UUb9YTLTu5xvJb/AAuuFCVGwmKU2tNVtmA3Mkuxx9uoTYe5GrgouscO0mK0n94o5CBvfGMzfFhUjhnS1A45ZCY3cnj5GxShq8mpoVew3a6nmtlkae5w+BU1HVsducEpkqSYuheAoUEnqF5dF0B6heEpN1Q0b3NHeQgFULhkgOoIPcbrq6A9QhCAEIQgBCEIAQkZ6lrLZiBdJHEY/W9xShY7VZ2s2jbTsIB1tqfknuKYr5FogSTxsdB7eKpGH4Maipz1bXNhjIIYQT1ruF7eiOPNXjH7ZST+kJbObMyYk/6RVZm01/Ij3GbtPJnxWoU8DWNDWNDWtFg1osAOQCbNxGICwNhyyn7l0MSj9b3FQ7ZZUh4hNRiMfrD3r36fH64UUyRyoXGdqaWldkmma19s2TUusdxsB2KXZICLggjsWJ9JcwdibhybEz5/NWxx1OmUnLSi51O38weRFh9RLH6Mgs3MOeU6hI1PSaYiBNQzxki4DnM1HMKfjnsABwAHuWc9JlSfpMYIuBEPe5brFFujF5ZFnZ0rQHfBMP4T8Cuj0q03CGY/uj71lrXg67l28XCv2Ile9I0eXpUb6FK8/ac0KAxnbRtRcSYfTvB4yanxAv71URFZekFSsMSO7IRqaGN788Uf0cepE92X37lMYdiVRCPIldb9o3Ue1qWYVZY4+Crk2WGLbCsG6Ro/dS39ua/9LH7Ywq61GVT24+CNcvJPO23rzvmaO5jU3m2nrH76l/7th8Aogk8l01FCPga5eRWoxKV3nzynve75FINcDzPeSfiV26MFWVmwc/V58zA62bq9b2te1911L0xI3ZXoauSLWOR7CNQWuI17txW44DUmWnhkcbudG1xPMkC5WDy6X8PvC2rYaXNQU5/ywPDRc/UJbM3wP6J5C8Xq5TpBCEIAXhXqSqn2Y48mk+5AUSfFHmZzibjMRbkAbCyr0nSNYm1PcAkX6wC9ja+5OKqbLG9/Jj3f0krMNlsaijzOmiMtzoAQNPb2lau+E6Mb5dWX89KH/pHeyRq4/wDFUfqb/wCNqhf7WUP6k7+Mf9Cbu2lpNbU7hqbeabDgO1Rv5Ka/4ssg6VW/qcn8bUozpRYfzSX+NiqX4dpuMTx3tag45Sfo3/wt+9X0v/ZFFl/gy6s6Sojvp5B++xT+A7Rsq4jI2NzbOLcriDu43HBZPtRjdHNTlsNN1UgsWvAAOm8E3Vn6IXk0cl9bTu+CzhKV7m/tcbpo0fDK5zZWg7nHKR37llu2VN12LS6/40bR7A0LQ2vyviP+az3usswxCsvix7au1+59vktsa9xST2o2lrAFl3SHUA1rhfzWMb8/mtIMmqyPb8/X5e5n+1bLkxZGk8iB7F4Ir+kSkom21KWEq0KnvVO5r0RnmgSroTID0RpYJHrF0JEAsCurpEPXTCXEAbyQB3k2CWQStJC3qTJ1ZldnyFtyAwW0JtvudB3JPFYBHJYAtu1riw72E72E8bfNTW19C+lETWykNc0Dq26WLQCXE8bkqHp53Tskje4ufbrIydTdvnNB7R8FCd7knmEUvXzRxXyhxsXchvPt0Wstpy2PqxI69soebFwFre1Zlsfgbat0mdzmta0EFu/Mdy02jg6uNjLl2VobmO824lZz3ZaJk+1eEmklyXLmuGZrjvPMHtWndGkl8Ph7Mw8HFQXSPh+enEoGsTv6XaFTHRi4fQWNG9pN/b5XzWebeJri+RbkIQuU6QQhCAEwx2TLTyn9g+/RP1C7WvtTO7S0e9SuSHwZjtXNkopz/lkeNh81leCRRubMH5szInPZa2XyRqXfILRekSXLQvHrPY333+Sy2kqHxlxbGXh8bozobWdv1HFXlyY1cXRZI6anMBqDE8Nbo1hebzNuB1hPo2N92iYvw/6y+AOIDbkG13FoAIAbxdqFzPtEXkk0mhaGObmksWttla0W8gAi+nMqMOKS9eZyy7iScpa7LysLa6BHRnCM1f8AZLYrTua0vfKXua/qnXB0sLtsTv0tcdqe4Hg7J4c5zAlxaXg/kzcBoDPTvfU8FXazFpZGlrmDynZnODCC6xuAewXTvC9onwMaBCS+PP1bzmAaH+dmZuciqyZxyaKT3FcYiY1rXxXDXGRhDjc5mOAvftuO5aJ0O/3SX/XP+1ZVimJddkDYurY0uNrk3c8gucSe4adi1PofP1SX/X/4ovkaRTUNy54nLlZm9VzXeDgVlNJL1mINd61Tm8ZCVpm0R+rS/ZKynZmT63TD/MZ8VtDkpI3pzdSsh6Q9K+X7LP8AatQmxiMTdTqZMwGXv492vuWb7eRB1fL3MH9IWqMysslJTliXpqBzyQxpNtTuAHeToFzU0sjMwdG4ZbFxtcNB3EkaWPNW4IOC5cF6SJNs1ja9s1tL8r7k/e5sMUTuqZI6UOcXSXIFnZeraL6Hme1LFDPrF0Jk7qaCMjrGyCOJ1rtc17nRv9KPQc92vFc09PTuzWM7wxuZ7wGtDG3sX5TqQLjRRYoSbMpLBahrZmueQALkE7g6xy37L2UNXU5ikLCb7i1w3PadWvHYQk2yqbFF0xa8sdK1jjK67481z5b7hxyk8NdF1hREcMgkPVvjqGEOIvlcAQ5rra2IuFHYHVeTTHlWW8WtTzG3eVXDlLE/x/8A1PwgUwzaQ0j5upa10b3EjNoRyPd2LSqWpvFG8+m1m7m4DVYiH3WwYHJmoYXcmN/pKpJEojdtMdEAdC9mZssRsQfNO435jcV30R1gfHMzW7Sy/LzSAR4KK6VYwOod9tvzSXQ1UfWJ2c42u/hdb/ks8i9hpjfuNbQvF6uU6gQhCAFW9tpPxbG8338ArIqfttJ+MjbyaT4kK0eSsuDKOlOW1PC31pSf4WqB2d2jp4IGxyl+YEk5WXGp01upLpWk1p29j3e+yzmYAvAJsPJBPIcTZWU3GVoyliWSNM0yXbWhPrN14R+7evIdsaEG5c5w5GM+KicT2Tp4XBzhKGMikkLC4Zp2MyBkrHW8gOL93CyreM4S2Gr6lpJYcrmk78j2hwzdtipj1TlsjJ9Dju7f/TRo9oKWZv4trhY+dkOvYnsVVEDqM2m4tVbw3CHEXjlEZaA7yhdrmmwy9gF1Jz4bJcBpYTmcCCT5jPPkB7LjTjdad5lPRxbu2Rm0mPUzopYmlzZDoGOjIsb7rqydEA+qS/65/wBqzvaEiUF9rOil6sn1m30J43utF6Ix9Tk/1j8FTU5S3N4Yo440izbR/wB2l+wfgso2TDjV01hp1jFqu0h+rTfYPwWX7ESfXaXX02/ArSBDNhewmuBucotoM1i629xtb2XWebZz3rZ+xwHgAtQ+jl0rXukcWtdmbHYBoNiNTvdvKyDaaS9bUf6pWqMjqnnY+EwveYj1mfNlLmvGW2V9tdOCtmHzGOjMDohI4Xax7ZBlkjd6RdfgCbA9iokZSrYxyVqsE/WVrIBlyXBaWspw8FkcdrXltfPI43PMWCbbPRP6p+UvdleAIWZCQSPyoz7hw0UYIwusiULLPtPisAIYxjpSYgyUF9m5t9yG6GS+9wUXhVYMr2xRwxScQ7zZoTo+Jz3bjxUZkXjo00kWStRht7MEYngaSYZmyBhYwnyo3OO8NN94Vdr4mske2N2ZgdZruY+fK6XkhSDo1FFkyTwapjDA17wwsnZMCQTmAFnNFvS3J7i2JxSfSJGPN5xGBFlILC06lx3W0VeMa6aBZAdskV9wDbOKKj6l4cZGghoA0cCbgk8FQwEo1iVZBdNt8ehq4YRGXZ2m7gRbL5NiL8dU36Kp8uIhvrRPHhY/JVQzW4qZ6P5CzE6d3Bxc3xaVTIvbRaHyN+Xq8C9XEdgIQhACom1sl6kj1WNHxKvZWebRuvUy94H9IV4clZ8GRdKEl6qMerCPe66o7pskocLXaWkA7rgg6jlord0jPvXOHKOMe66UwLGaURBk0Ya5otnyBwdrvvvuiSb3KOTjFNKxpPtjG4lphd1cpkdM0yXcTIBcQuI8hoLQQFBYpi5mqTPlyi7crB6LGgNa2/HQLRaPG8LB/GsidoBZsRbbfc9+5IHFMP5x7/0XDwUY8Ub8FMnUOL2i2NtmJrNkDHjq5MrrcyDpv3WXWIVcucuEpDQ7QaWuBq4njcn3KRGP4a2Hqw1gfnzdYIyNOVko7HsKPMdjWG3frx3rbRHyZvNKtosoOMzhoyXu97w53O17+V2krT+igfUndsz1VdocUoHRyCAZnOFmkx2cDzc6ytnRcLUI/wBV/wAVWkpc2aQm5R3VE3tQbUk32D8FlmxkJdW0pHrt+BWnbXvtRzfYKzvo6rg2vpmkac+3IbLSPJDNZjp/rgPXk+WQKfeAbG778Dp3LMNpm/XKg/5rlo+F4mDWuByNdd92gsLnDQNIaBmHaSeKoOM0BknkcHNs50rzrqwNdY52i5G8W53C0vczohBJZKxypQ4cdMpz3F/JBu3W1njgdO3eE/o8JzBhL2tzvMYBDr5hl0Ommrgpsmhqx67zJycNd5OVwdd7ozvGVzQCb3Gosb37Cl6XAJZcpjykOOU3IBadfOHI2NvkrakV0sjjIuTKpbEcJk6lmRmYxum6wtDQdHRht7edvsNTvUXFhsplEJblkduDzl7tSoUrDVHGdXHYHA45WSzzRiRoIYxrtAT6TrnldVWqweaKMSPADS8sHlAnM0kHTlcJzHR1jmdSGS5B5fV3sNfSIuj3BdcH2aZDW1MbomyMMXWw5xcbzoO46LqSlhY6hmnhjgldIWyR2AblIIBc3vA8VSI/pj5epDpetaLZC8ggaG177ty8GD1UpGl3OaSOskF7NdlN77tdFWv0F7nw1sDMSdK1jYpLuid5Ot27mDhrZNNoMJfUxUclOI7tiGa7mt4Ai/PcqJNg9SZTCbZms6w5n+QGHQG+7fouf7O1BaHNIILWHV2XWRxa1jQd5uE4Jov34Ye/DXzuZC6VshjcCxtst8u4ce1UnZybJW0x5Ts95t813Ds9VNLxYEMNnWdceaXe3QHwStRglRC+OR0dg1zXlwIIDWkEnTs4I17WI8n0MhJwSBzQ4G4IBB53Si4TtBCEIDwrNsblHXzE7sxue5aUsqxqznTXFwXuFv3itcUXKVIzyOlZmm0FPTVFQ+UyytLrCzWNI0FtCUw/A9L+nm/ltV1fg8PBg96T/AjPVHzXS+imuaMF1MSnDBqb9PN/Lauhg1N+sTfy2q3fgFnIeC9iwSMgG2/mLe5T6Gf4PUxKh+BaX9Ym/lNR+BKX9Zl/lD71b/wLHmy5dbX3aeK9dgUdrmwHMqPRT/B6mJUW4LS/rMv8ofetB2CliZB1Eby4tc513DKTmN9yiosDjf5pBPK2vgd6kcHwcRStcLb7HePmi6SaV7DvxexOY7GHxZDue9jD+84D5rONjqIDFYmepM9vsbmb8lpdeLmIc6iIf1hZ1sk7/wA6br/jT/7nrKPJf6NIo8JeKySTLIGvNsxMYaAPNDGAXIvxKzOpxUQ1cwbEMpfKx7S4kyBzvK8r0dwItu7VucUawfGmA1Ex5yvP9RWtWZp0djEtbx3jFtwcb+12l07hxYARDLfq5TLfN5xu0283TzR71AudyQHqQTzMZy2ys1EzptXXBzANLCLDSw39qVp9pXRBrY42NiaXOLD5RJdobvsDa264PtVfDl1a6jShbLziLqxtiGtaXCR+bOHGwDJCPNABAa21hwUbGytlqI3mP8YGgtzNAYGG9ja9t9+26ZSbQVLwAXjQEaNAvduTXnpolxtHUlwd1guGhg8ltrA3Glt4PFWSKtjqeCumiALC5sktw0AB7navDuxu8i9kjV4hXNyudduc5AcrQXuacuo3k3NrrmHHqgZbS2ybjYX3W1NtdDbVNampkkyl7i7KSW9lzmPvU0RY7ZR17ZjICWVF2R6loJzN8nXdazUm/D64DrXOIGZ0WfOLA5iSLj0cw381xLjVQXZzK7NpqLaZb5fC58Ug7EZnCxldbNntfTNzsoomx5QUkzmio+kEO6wQG1y9rXX1IG8b7BPZMJe2obTvmcGFzAJCDl18pmnA3Kh4piBo4776HiNx70TVDzqXOOt7kk68+9TRDJqkhqJpJmMldma12fM4+U1hII/+u1MaSoqnM6xkmdrZAwxScd9rOOl9+m9RnWO3hxB5gkeK5ZickIsxxtmz5Tq0u9YjmoZKNr2DxkSxhh4i7Ry5tVuWMbKVLoXR66Pa2Vvt3jxWxU0we1rhuIBXFNbnXB2qFUIQqFzxyyitNw483n4lapObNcew/BZTN5ntC6el+aMM/wAWRGJOc2JzhvHuHEqtUVY/O3KSXEjTkrm3t3LiOhiZdzAwHsGvsXp5sLnNOzixZVGLVCwXjjcri+88gT4LqCQBtyM5Lb34G5Ayt7dVrOejY4suXS6FA7S1h81EY7NkdFmBLLE2GlzfddSebUi98tteOvontC8q4myDK9oc2w0PDtuoku5DY1w5bqTIabFGySR9WzI64Fgb3Vlh/KDvUZS4dFE68bRf1tSe4EqSpfyg7ys443jg7N3NSkqHk35WmHOpj9xus92GLPwvdx1D53D+Jy0E/wB5pB/n38GOKzbYyIOxZm+/WTd1ruXmR5O18G4xVAO7kfgsCq353vPN7j/UVtZpnN3f90WBfSerlex3CRw8HFa3RnVj3ql62JOKdzXcbpbqQrURY0bClmQpZoCUDgpSIsTbGuwxdgrwlSVDKgBc9aug5AeOYmz9E9CSniupA3ZKnLXXURVBzCimxDgVWy2myVkIUXWSJxNNomb3AqJMmKL3g0majgeN8bsvsJsti2fN6eP7PzKxPZJ+aieOTyPeCtr2dH1aL7PzK5Mh0Y+SRQhCyNRviLrRSH9h3wWWy+YO8fBafiv5GT7DvgVl0x8gd/yXV0n+RHP1PwYiwDiu5GAbifaEzqpLFjToHZrnduFwLpKEgFmW5zPsRcnS1ybfNepPPU9JwRxXGx6Eg2jc24jeQ08CLlv2TwTwxrrr3DS61lBSOeUIy5GsMAYLDvJO8lLPIHnGwsNV4651Kiq996ljCRawIDtA48r9u5VySWOJpign7USrXMNsrs2qdUQ8vxUBVSObVNbpckDK3gORsrDRDyiez5rKWXXibNlDTNDiHWsox+1K7whcqN0cVDTimXKL/jiHe0q7UZviNKOUVQ7/AOMj5qq9E0LHV8h4sZIbn9p5C8yHLOyXBqr4iV847W0hZWVAtp1z/jdfTjQsJxgNlllcQPKkef6itK1GeqmUmlrHMOhVioMUa/Q6FMq/COLVEsBaVCuJfaRdW2K9yBQdFVnmpBtStlIzcR5kRkTdtSF6Z7JZWhfIF6GBNDVjmvRUpZNDuyM4G9R01ZZRs9eSocqCjZPyuY4WNlAYjShpu3cmbpnHipKkpSRqq3qL1pEIXg70tJA3gU5+jNao+vkNtEqgty47GEGEsHGay3LA/wAgzu+ZWAdGcwvKCfM8se3Rb1s3f6NFfeW38ST81y5DfHySaEIWRqNsSH4qT7DvgsqLw5unAgnutvWuSMDgQdQRYjsKwnbfDp8Pmu0uEZP4uUbiPUcd2YcjvW2DJolZllhqVEtNAyRuV4uPh2griioIobljdeZJJ7gTuVNZtVU8Sw97PuXbNrJgbljD2a2XoPrMT3rc4vTZFtexpcMLbC4BPau+pZ6rfBZ6NvJuMbPeuv7fS/omeJXI88m7tnSsSS4L+6nYdMo9m9V+vw+OYASXBadHNNnD71Xzt7NwjYPFIy7azO1MURPOx961xdTFWp7ozyYG947FkoMLihJc3M559N5BI7h81KU8gbvNr7ln0m1tQdwjb3N+8pFm0Lgc8jy53L7hwVsnVQcNMURDBNS1SZo2DvzYswD0aOY+Nh81Xuh2L61Uu4hlvGQp70O00tRNV10n5MRGBhO4u859uwWAWe4FtLPRvlNO5rTIbOLgHaBxtluuSEt2dElsfRlRNlje7kxx8GlfP7a4HXnquKzbWrkBEla6xFiG2A7RoNygfpsQ/wATwBK1UkjLQ2WZ9TooeuIJ3JCDEo+Be63YuZ8dj3dW73BS8kfJKg19HcLrJR0xUU7FW30j8XFeDGXeozwKp3EX0Ml4qux1SjqnNuUQcWJ9UfurpuKPG54HsCd1EdtknZ3Ir0TFu+6i3YzJ+k8APuTabGJT6R9oCjuxJ7bJSee+5cxRE8FEDEpfW9wSv4cn9ceAUdyP2ToZZaOkDdXJ66paN2qpbsbnP+IfAfcufwtN+kPu+5WWaK4KvE2WmeqUZWTAhRBxOU73n3fcuHVzuNj3hQ8yZKx0XjothM1e2G9hI05vst8p3t4e1fTkbQAANwFh3BfNHQxRyyYlDLFE4sjzdY/0GtLSPO53tovpkLCTs1iqBCEKpYE2xCgjnjdHKwPY4WLXC4KcoQGP430NuLyaWdoYd0coJLezON49irtT0S4k3zepf9mQj4tX0DZeoD5vk6NcUH5uD9mRnzKbSbA4o380ee5zD/yX0yhCKPmRmweKH8zk9rmD/knMfRrirvzcD7UjB8CvpJCCj55g6I8Td53Us75Cfg1TOFdCUpe01VSzq/SbCDmd2B7t3fZbahCRnhmGxU8TYYWBkbBla0bgPmq9WdG2Gyscx1KwZnl5c27XZjvs4G4HZuVtQgMa2w6FadtO59D1nWt8rq3PzB7Rva0nc7ksZZQMbI3rc4jzWkyj8Y0bnWafSHIr7Kss46SujkVd6ilDW1FvLZubOPk/t48UBS6TobbPE2ooa9srHC7c7NHfsktPknhu0Wc4zg8kEj4pmFkjDZzD7nNPFp4FWLZfaGqwmd2QOy3tNSyXAJHGx8x/7Q3rWJvwftFT+S7q6hg0vYTQnk5vpsPgpIPmx8JBXPVlXPavZOehkyVDLA+bK38m/lZ3on9kpngDaRkh+mwyyxm1upkyOZzJb6Y9qArWQ8dO9SeDbN1VW4Cnhkkvxa05fa82AW67KDZw2MLacP5VAOf2iVaNTVkAAEckWXgGOZb2AFQSY1sp0FkgPr5SD+hhO77chHuHirg3oZwof4Mh75pPvV6dWxjfIwd7m/emFdtNRwi8lTC3vkb8AUBW2dEOFD83J75JD804j6LcKb+aNPeXH4lR+LdMOHxX6oyVDuUTTl/jdYLPNo+lmuqbsgApWHi3ypSPtnRvsQF52pw/AcNZeamgL7XbC1ueR/c2+g7TosR2gxFtVLmZTw00TbhkULQ0Ac3uHnO7U0mPlFz3F73alziXOJ7XHUrksJtfQXsBzPIDipIsSY0E2AFua1zop2HNQWVM7AIGm7GuGszhucR6g9676OOixzy2orm5Y9HMpzvfyMvIfs+K2xkYaAAAABYAaAAbgAoFHMUTWizQAOQAA8AlEIQkEIQgBCEIAQhCAEIQgBCEIAQhCAEIQgBCEICq7abDwYg25/FzAeTM0a/ZePSasRxvZqow+YGUOicD+LqIiQ0/ZeN32T719MJvW0bJmFkrGvY7QtcLg+xCGjJsA6QHmPqcQhFTHaxla0F1uckXpd7U3xHYTDaol9DWsgJ/wXm7AexjiHN7gpLaXotewmTD5Lcfo8p0/wDbk4dxVQqcMxGLSWhkdbi1gkHiFbYq7Oazovr2+ayGdvOORtz+6771FSbEVse+gmH2MpH9Lk7NZM3fSTN7opB8F02oqX6NpKg/uS/MqdvIt+CIn2eqG+fSzN+3oPe5RU8LYzrGAezKT7lcYdnq+XzcPl75AG+9xUtRdGeIyecIIBzLsx8GhRsNzNLk7mH26LjqnE24nc1tyT2ADUrccP6HI9DU1MknNsYEbfHU/BXfAdk6SjH4iBjT65GZ573nVQWSMJ2Z6Ma2ps4xCBh/xJ99ubYhqfbZa5st0dUtDZ9uun0/GygHLqL9W3cz2aq6LiZwA1APfb5qBQm+TfY+ideA3ozHt3n46DwXnXDk3hxCTa8aaCw5Ea96Ei7Z78Pf2XR9I7Ph4LjrxyHiEkH/AH7wgHccl/8Av/eS7SFO65Ps5czyS6AEIQgBCEIAQhCAEIQgBCEIAQhCAEIQgBCEIAQhCAEIQgBeWXqEAIQhACEIQAhCEAIQhACEIQH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1438" y="-1790700"/>
            <a:ext cx="47148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data:image/jpeg;base64,/9j/4AAQSkZJRgABAQAAAQABAAD/2wCEAAkGBxQSEhUUExQWFhUXFRcVGBQUFxcYFxUXGRUYFhYUFBQYHCggGBolHBQUITEhJSkrLi4uFx8zODYsNygtLiwBCgoKDg0OGhAQGywkHCQsLCwsLCwsLCwsLCwsLCwsLCwsLCwsLCwsLCwsLCwsLCwsLCwsLCwsLCwsLCwsLCw3LP/AABEIAMgA/AMBIgACEQEDEQH/xAAcAAABBQEBAQAAAAAAAAAAAAAAAwQFBgcCAQj/xABLEAABAwIDBAUIBAsIAAcAAAABAAIDBBEFEiEGMUFRBxNhcZEiMkJSgaGxwRQkctEVIzNEU1RigpKTohY0Q2NzssLwFyVkg6Ph8f/EABkBAQADAQEAAAAAAAAAAAAAAAABAgMEBf/EACgRAAICAQMDBQACAwAAAAAAAAABAhEDEiExBBNRFCIyQWFi0TNSkf/aAAwDAQACEQMRAD8A3FCEIAQhCAEIQgBNa2vZELuPs4qG2l2lbA02IvxPLsHas9po6zFXkQkxwX8qofex7GeufcrKPko5fSLJtB0ixxXDTr2anxVcjx/FKvWClkLTuc8ZR33cQr3s7sHSUlnZOtl/TS+U6/7IOjfYrQAl+Bp8mQ/g/HN/VM/mNXhdjUeppS77Dmn/AJBbAvLJqZOhGQs20rofy1JUNA3nK4j4EKUw3pUhcbSEtP7QstKso/EcBppxaaCJ/wBpjSfG11FjT+kfh+11PL5r2+wj4KYir43bnD26Kl4l0UUb9YTLTu5xvJb/AAuuFCVGwmKU2tNVtmA3Mkuxx9uoTYe5GrgouscO0mK0n94o5CBvfGMzfFhUjhnS1A45ZCY3cnj5GxShq8mpoVew3a6nmtlkae5w+BU1HVsducEpkqSYuheAoUEnqF5dF0B6heEpN1Q0b3NHeQgFULhkgOoIPcbrq6A9QhCAEIQgBCEIAQkZ6lrLZiBdJHEY/W9xShY7VZ2s2jbTsIB1tqfknuKYr5FogSTxsdB7eKpGH4Maipz1bXNhjIIYQT1ruF7eiOPNXjH7ZST+kJbObMyYk/6RVZm01/Ij3GbtPJnxWoU8DWNDWNDWtFg1osAOQCbNxGICwNhyyn7l0MSj9b3FQ7ZZUh4hNRiMfrD3r36fH64UUyRyoXGdqaWldkmma19s2TUusdxsB2KXZICLggjsWJ9JcwdibhybEz5/NWxx1OmUnLSi51O38weRFh9RLH6Mgs3MOeU6hI1PSaYiBNQzxki4DnM1HMKfjnsABwAHuWc9JlSfpMYIuBEPe5brFFujF5ZFnZ0rQHfBMP4T8Cuj0q03CGY/uj71lrXg67l28XCv2Ile9I0eXpUb6FK8/ac0KAxnbRtRcSYfTvB4yanxAv71URFZekFSsMSO7IRqaGN788Uf0cepE92X37lMYdiVRCPIldb9o3Ue1qWYVZY4+Crk2WGLbCsG6Ro/dS39ua/9LH7Ywq61GVT24+CNcvJPO23rzvmaO5jU3m2nrH76l/7th8Aogk8l01FCPga5eRWoxKV3nzynve75FINcDzPeSfiV26MFWVmwc/V58zA62bq9b2te1911L0xI3ZXoauSLWOR7CNQWuI17txW44DUmWnhkcbudG1xPMkC5WDy6X8PvC2rYaXNQU5/ywPDRc/UJbM3wP6J5C8Xq5TpBCEIAXhXqSqn2Y48mk+5AUSfFHmZzibjMRbkAbCyr0nSNYm1PcAkX6wC9ja+5OKqbLG9/Jj3f0krMNlsaijzOmiMtzoAQNPb2lau+E6Mb5dWX89KH/pHeyRq4/wDFUfqb/wCNqhf7WUP6k7+Mf9Cbu2lpNbU7hqbeabDgO1Rv5Ka/4ssg6VW/qcn8bUozpRYfzSX+NiqX4dpuMTx3tag45Sfo3/wt+9X0v/ZFFl/gy6s6Sojvp5B++xT+A7Rsq4jI2NzbOLcriDu43HBZPtRjdHNTlsNN1UgsWvAAOm8E3Vn6IXk0cl9bTu+CzhKV7m/tcbpo0fDK5zZWg7nHKR37llu2VN12LS6/40bR7A0LQ2vyviP+az3usswxCsvix7au1+59vktsa9xST2o2lrAFl3SHUA1rhfzWMb8/mtIMmqyPb8/X5e5n+1bLkxZGk8iB7F4Ir+kSkom21KWEq0KnvVO5r0RnmgSroTID0RpYJHrF0JEAsCurpEPXTCXEAbyQB3k2CWQStJC3qTJ1ZldnyFtyAwW0JtvudB3JPFYBHJYAtu1riw72E72E8bfNTW19C+lETWykNc0Dq26WLQCXE8bkqHp53Tskje4ufbrIydTdvnNB7R8FCd7knmEUvXzRxXyhxsXchvPt0Wstpy2PqxI69soebFwFre1Zlsfgbat0mdzmta0EFu/Mdy02jg6uNjLl2VobmO824lZz3ZaJk+1eEmklyXLmuGZrjvPMHtWndGkl8Ph7Mw8HFQXSPh+enEoGsTv6XaFTHRi4fQWNG9pN/b5XzWebeJri+RbkIQuU6QQhCAEwx2TLTyn9g+/RP1C7WvtTO7S0e9SuSHwZjtXNkopz/lkeNh81leCRRubMH5szInPZa2XyRqXfILRekSXLQvHrPY333+Sy2kqHxlxbGXh8bozobWdv1HFXlyY1cXRZI6anMBqDE8Nbo1hebzNuB1hPo2N92iYvw/6y+AOIDbkG13FoAIAbxdqFzPtEXkk0mhaGObmksWttla0W8gAi+nMqMOKS9eZyy7iScpa7LysLa6BHRnCM1f8AZLYrTua0vfKXua/qnXB0sLtsTv0tcdqe4Hg7J4c5zAlxaXg/kzcBoDPTvfU8FXazFpZGlrmDynZnODCC6xuAewXTvC9onwMaBCS+PP1bzmAaH+dmZuciqyZxyaKT3FcYiY1rXxXDXGRhDjc5mOAvftuO5aJ0O/3SX/XP+1ZVimJddkDYurY0uNrk3c8gucSe4adi1PofP1SX/X/4ovkaRTUNy54nLlZm9VzXeDgVlNJL1mINd61Tm8ZCVpm0R+rS/ZKynZmT63TD/MZ8VtDkpI3pzdSsh6Q9K+X7LP8AatQmxiMTdTqZMwGXv492vuWb7eRB1fL3MH9IWqMysslJTliXpqBzyQxpNtTuAHeToFzU0sjMwdG4ZbFxtcNB3EkaWPNW4IOC5cF6SJNs1ja9s1tL8r7k/e5sMUTuqZI6UOcXSXIFnZeraL6Hme1LFDPrF0Jk7qaCMjrGyCOJ1rtc17nRv9KPQc92vFc09PTuzWM7wxuZ7wGtDG3sX5TqQLjRRYoSbMpLBahrZmueQALkE7g6xy37L2UNXU5ikLCb7i1w3PadWvHYQk2yqbFF0xa8sdK1jjK67481z5b7hxyk8NdF1hREcMgkPVvjqGEOIvlcAQ5rra2IuFHYHVeTTHlWW8WtTzG3eVXDlLE/x/8A1PwgUwzaQ0j5upa10b3EjNoRyPd2LSqWpvFG8+m1m7m4DVYiH3WwYHJmoYXcmN/pKpJEojdtMdEAdC9mZssRsQfNO435jcV30R1gfHMzW7Sy/LzSAR4KK6VYwOod9tvzSXQ1UfWJ2c42u/hdb/ks8i9hpjfuNbQvF6uU6gQhCAFW9tpPxbG8338ArIqfttJ+MjbyaT4kK0eSsuDKOlOW1PC31pSf4WqB2d2jp4IGxyl+YEk5WXGp01upLpWk1p29j3e+yzmYAvAJsPJBPIcTZWU3GVoyliWSNM0yXbWhPrN14R+7evIdsaEG5c5w5GM+KicT2Tp4XBzhKGMikkLC4Zp2MyBkrHW8gOL93CyreM4S2Gr6lpJYcrmk78j2hwzdtipj1TlsjJ9Dju7f/TRo9oKWZv4trhY+dkOvYnsVVEDqM2m4tVbw3CHEXjlEZaA7yhdrmmwy9gF1Jz4bJcBpYTmcCCT5jPPkB7LjTjdad5lPRxbu2Rm0mPUzopYmlzZDoGOjIsb7rqydEA+qS/65/wBqzvaEiUF9rOil6sn1m30J43utF6Ix9Tk/1j8FTU5S3N4Yo440izbR/wB2l+wfgso2TDjV01hp1jFqu0h+rTfYPwWX7ESfXaXX02/ArSBDNhewmuBucotoM1i629xtb2XWebZz3rZ+xwHgAtQ+jl0rXukcWtdmbHYBoNiNTvdvKyDaaS9bUf6pWqMjqnnY+EwveYj1mfNlLmvGW2V9tdOCtmHzGOjMDohI4Xax7ZBlkjd6RdfgCbA9iokZSrYxyVqsE/WVrIBlyXBaWspw8FkcdrXltfPI43PMWCbbPRP6p+UvdleAIWZCQSPyoz7hw0UYIwusiULLPtPisAIYxjpSYgyUF9m5t9yG6GS+9wUXhVYMr2xRwxScQ7zZoTo+Jz3bjxUZkXjo00kWStRht7MEYngaSYZmyBhYwnyo3OO8NN94Vdr4mske2N2ZgdZruY+fK6XkhSDo1FFkyTwapjDA17wwsnZMCQTmAFnNFvS3J7i2JxSfSJGPN5xGBFlILC06lx3W0VeMa6aBZAdskV9wDbOKKj6l4cZGghoA0cCbgk8FQwEo1iVZBdNt8ehq4YRGXZ2m7gRbL5NiL8dU36Kp8uIhvrRPHhY/JVQzW4qZ6P5CzE6d3Bxc3xaVTIvbRaHyN+Xq8C9XEdgIQhACom1sl6kj1WNHxKvZWebRuvUy94H9IV4clZ8GRdKEl6qMerCPe66o7pskocLXaWkA7rgg6jlord0jPvXOHKOMe66UwLGaURBk0Ya5otnyBwdrvvvuiSb3KOTjFNKxpPtjG4lphd1cpkdM0yXcTIBcQuI8hoLQQFBYpi5mqTPlyi7crB6LGgNa2/HQLRaPG8LB/GsidoBZsRbbfc9+5IHFMP5x7/0XDwUY8Ub8FMnUOL2i2NtmJrNkDHjq5MrrcyDpv3WXWIVcucuEpDQ7QaWuBq4njcn3KRGP4a2Hqw1gfnzdYIyNOVko7HsKPMdjWG3frx3rbRHyZvNKtosoOMzhoyXu97w53O17+V2krT+igfUndsz1VdocUoHRyCAZnOFmkx2cDzc6ytnRcLUI/wBV/wAVWkpc2aQm5R3VE3tQbUk32D8FlmxkJdW0pHrt+BWnbXvtRzfYKzvo6rg2vpmkac+3IbLSPJDNZjp/rgPXk+WQKfeAbG778Dp3LMNpm/XKg/5rlo+F4mDWuByNdd92gsLnDQNIaBmHaSeKoOM0BknkcHNs50rzrqwNdY52i5G8W53C0vczohBJZKxypQ4cdMpz3F/JBu3W1njgdO3eE/o8JzBhL2tzvMYBDr5hl0Ommrgpsmhqx67zJycNd5OVwdd7ozvGVzQCb3Gosb37Cl6XAJZcpjykOOU3IBadfOHI2NvkrakV0sjjIuTKpbEcJk6lmRmYxum6wtDQdHRht7edvsNTvUXFhsplEJblkduDzl7tSoUrDVHGdXHYHA45WSzzRiRoIYxrtAT6TrnldVWqweaKMSPADS8sHlAnM0kHTlcJzHR1jmdSGS5B5fV3sNfSIuj3BdcH2aZDW1MbomyMMXWw5xcbzoO46LqSlhY6hmnhjgldIWyR2AblIIBc3vA8VSI/pj5epDpetaLZC8ggaG177ty8GD1UpGl3OaSOskF7NdlN77tdFWv0F7nw1sDMSdK1jYpLuid5Ot27mDhrZNNoMJfUxUclOI7tiGa7mt4Ai/PcqJNg9SZTCbZms6w5n+QGHQG+7fouf7O1BaHNIILWHV2XWRxa1jQd5uE4Jov34Ye/DXzuZC6VshjcCxtst8u4ce1UnZybJW0x5Ts95t813Ds9VNLxYEMNnWdceaXe3QHwStRglRC+OR0dg1zXlwIIDWkEnTs4I17WI8n0MhJwSBzQ4G4IBB53Si4TtBCEIDwrNsblHXzE7sxue5aUsqxqznTXFwXuFv3itcUXKVIzyOlZmm0FPTVFQ+UyytLrCzWNI0FtCUw/A9L+nm/ltV1fg8PBg96T/AjPVHzXS+imuaMF1MSnDBqb9PN/Lauhg1N+sTfy2q3fgFnIeC9iwSMgG2/mLe5T6Gf4PUxKh+BaX9Ym/lNR+BKX9Zl/lD71b/wLHmy5dbX3aeK9dgUdrmwHMqPRT/B6mJUW4LS/rMv8ofetB2CliZB1Eby4tc513DKTmN9yiosDjf5pBPK2vgd6kcHwcRStcLb7HePmi6SaV7DvxexOY7GHxZDue9jD+84D5rONjqIDFYmepM9vsbmb8lpdeLmIc6iIf1hZ1sk7/wA6br/jT/7nrKPJf6NIo8JeKySTLIGvNsxMYaAPNDGAXIvxKzOpxUQ1cwbEMpfKx7S4kyBzvK8r0dwItu7VucUawfGmA1Ex5yvP9RWtWZp0djEtbx3jFtwcb+12l07hxYARDLfq5TLfN5xu0283TzR71AudyQHqQTzMZy2ys1EzptXXBzANLCLDSw39qVp9pXRBrY42NiaXOLD5RJdobvsDa264PtVfDl1a6jShbLziLqxtiGtaXCR+bOHGwDJCPNABAa21hwUbGytlqI3mP8YGgtzNAYGG9ja9t9+26ZSbQVLwAXjQEaNAvduTXnpolxtHUlwd1guGhg8ltrA3Glt4PFWSKtjqeCumiALC5sktw0AB7navDuxu8i9kjV4hXNyudduc5AcrQXuacuo3k3NrrmHHqgZbS2ybjYX3W1NtdDbVNampkkyl7i7KSW9lzmPvU0RY7ZR17ZjICWVF2R6loJzN8nXdazUm/D64DrXOIGZ0WfOLA5iSLj0cw381xLjVQXZzK7NpqLaZb5fC58Ug7EZnCxldbNntfTNzsoomx5QUkzmio+kEO6wQG1y9rXX1IG8b7BPZMJe2obTvmcGFzAJCDl18pmnA3Kh4piBo4776HiNx70TVDzqXOOt7kk68+9TRDJqkhqJpJmMldma12fM4+U1hII/+u1MaSoqnM6xkmdrZAwxScd9rOOl9+m9RnWO3hxB5gkeK5ZickIsxxtmz5Tq0u9YjmoZKNr2DxkSxhh4i7Ry5tVuWMbKVLoXR66Pa2Vvt3jxWxU0we1rhuIBXFNbnXB2qFUIQqFzxyyitNw483n4lapObNcew/BZTN5ntC6el+aMM/wAWRGJOc2JzhvHuHEqtUVY/O3KSXEjTkrm3t3LiOhiZdzAwHsGvsXp5sLnNOzixZVGLVCwXjjcri+88gT4LqCQBtyM5Lb34G5Ayt7dVrOejY4suXS6FA7S1h81EY7NkdFmBLLE2GlzfddSebUi98tteOvontC8q4myDK9oc2w0PDtuoku5DY1w5bqTIabFGySR9WzI64Fgb3Vlh/KDvUZS4dFE68bRf1tSe4EqSpfyg7ys443jg7N3NSkqHk35WmHOpj9xus92GLPwvdx1D53D+Jy0E/wB5pB/n38GOKzbYyIOxZm+/WTd1ruXmR5O18G4xVAO7kfgsCq353vPN7j/UVtZpnN3f90WBfSerlex3CRw8HFa3RnVj3ql62JOKdzXcbpbqQrURY0bClmQpZoCUDgpSIsTbGuwxdgrwlSVDKgBc9aug5AeOYmz9E9CSniupA3ZKnLXXURVBzCimxDgVWy2myVkIUXWSJxNNomb3AqJMmKL3g0majgeN8bsvsJsti2fN6eP7PzKxPZJ+aieOTyPeCtr2dH1aL7PzK5Mh0Y+SRQhCyNRviLrRSH9h3wWWy+YO8fBafiv5GT7DvgVl0x8gd/yXV0n+RHP1PwYiwDiu5GAbifaEzqpLFjToHZrnduFwLpKEgFmW5zPsRcnS1ybfNepPPU9JwRxXGx6Eg2jc24jeQ08CLlv2TwTwxrrr3DS61lBSOeUIy5GsMAYLDvJO8lLPIHnGwsNV4651Kiq996ljCRawIDtA48r9u5VySWOJpign7USrXMNsrs2qdUQ8vxUBVSObVNbpckDK3gORsrDRDyiez5rKWXXibNlDTNDiHWsox+1K7whcqN0cVDTimXKL/jiHe0q7UZviNKOUVQ7/AOMj5qq9E0LHV8h4sZIbn9p5C8yHLOyXBqr4iV847W0hZWVAtp1z/jdfTjQsJxgNlllcQPKkef6itK1GeqmUmlrHMOhVioMUa/Q6FMq/COLVEsBaVCuJfaRdW2K9yBQdFVnmpBtStlIzcR5kRkTdtSF6Z7JZWhfIF6GBNDVjmvRUpZNDuyM4G9R01ZZRs9eSocqCjZPyuY4WNlAYjShpu3cmbpnHipKkpSRqq3qL1pEIXg70tJA3gU5+jNao+vkNtEqgty47GEGEsHGay3LA/wAgzu+ZWAdGcwvKCfM8se3Rb1s3f6NFfeW38ST81y5DfHySaEIWRqNsSH4qT7DvgsqLw5unAgnutvWuSMDgQdQRYjsKwnbfDp8Pmu0uEZP4uUbiPUcd2YcjvW2DJolZllhqVEtNAyRuV4uPh2griioIobljdeZJJ7gTuVNZtVU8Sw97PuXbNrJgbljD2a2XoPrMT3rc4vTZFtexpcMLbC4BPau+pZ6rfBZ6NvJuMbPeuv7fS/omeJXI88m7tnSsSS4L+6nYdMo9m9V+vw+OYASXBadHNNnD71Xzt7NwjYPFIy7azO1MURPOx961xdTFWp7ozyYG947FkoMLihJc3M559N5BI7h81KU8gbvNr7ln0m1tQdwjb3N+8pFm0Lgc8jy53L7hwVsnVQcNMURDBNS1SZo2DvzYswD0aOY+Nh81Xuh2L61Uu4hlvGQp70O00tRNV10n5MRGBhO4u859uwWAWe4FtLPRvlNO5rTIbOLgHaBxtluuSEt2dElsfRlRNlje7kxx8GlfP7a4HXnquKzbWrkBEla6xFiG2A7RoNygfpsQ/wATwBK1UkjLQ2WZ9TooeuIJ3JCDEo+Be63YuZ8dj3dW73BS8kfJKg19HcLrJR0xUU7FW30j8XFeDGXeozwKp3EX0Ml4qux1SjqnNuUQcWJ9UfurpuKPG54HsCd1EdtknZ3Ir0TFu+6i3YzJ+k8APuTabGJT6R9oCjuxJ7bJSee+5cxRE8FEDEpfW9wSv4cn9ceAUdyP2ToZZaOkDdXJ66paN2qpbsbnP+IfAfcufwtN+kPu+5WWaK4KvE2WmeqUZWTAhRBxOU73n3fcuHVzuNj3hQ8yZKx0XjothM1e2G9hI05vst8p3t4e1fTkbQAANwFh3BfNHQxRyyYlDLFE4sjzdY/0GtLSPO53tovpkLCTs1iqBCEKpYE2xCgjnjdHKwPY4WLXC4KcoQGP430NuLyaWdoYd0coJLezON49irtT0S4k3zepf9mQj4tX0DZeoD5vk6NcUH5uD9mRnzKbSbA4o380ee5zD/yX0yhCKPmRmweKH8zk9rmD/knMfRrirvzcD7UjB8CvpJCCj55g6I8Td53Us75Cfg1TOFdCUpe01VSzq/SbCDmd2B7t3fZbahCRnhmGxU8TYYWBkbBla0bgPmq9WdG2Gyscx1KwZnl5c27XZjvs4G4HZuVtQgMa2w6FadtO59D1nWt8rq3PzB7Rva0nc7ksZZQMbI3rc4jzWkyj8Y0bnWafSHIr7Kss46SujkVd6ilDW1FvLZubOPk/t48UBS6TobbPE2ooa9srHC7c7NHfsktPknhu0Wc4zg8kEj4pmFkjDZzD7nNPFp4FWLZfaGqwmd2QOy3tNSyXAJHGx8x/7Q3rWJvwftFT+S7q6hg0vYTQnk5vpsPgpIPmx8JBXPVlXPavZOehkyVDLA+bK38m/lZ3on9kpngDaRkh+mwyyxm1upkyOZzJb6Y9qArWQ8dO9SeDbN1VW4Cnhkkvxa05fa82AW67KDZw2MLacP5VAOf2iVaNTVkAAEckWXgGOZb2AFQSY1sp0FkgPr5SD+hhO77chHuHirg3oZwof4Mh75pPvV6dWxjfIwd7m/emFdtNRwi8lTC3vkb8AUBW2dEOFD83J75JD804j6LcKb+aNPeXH4lR+LdMOHxX6oyVDuUTTl/jdYLPNo+lmuqbsgApWHi3ypSPtnRvsQF52pw/AcNZeamgL7XbC1ueR/c2+g7TosR2gxFtVLmZTw00TbhkULQ0Ac3uHnO7U0mPlFz3F73alziXOJ7XHUrksJtfQXsBzPIDipIsSY0E2AFua1zop2HNQWVM7AIGm7GuGszhucR6g9676OOixzy2orm5Y9HMpzvfyMvIfs+K2xkYaAAAABYAaAAbgAoFHMUTWizQAOQAA8AlEIQkEIQgBCEIAQhCAEIQgBCEIAQhCAEIQgBCEICq7abDwYg25/FzAeTM0a/ZePSasRxvZqow+YGUOicD+LqIiQ0/ZeN32T719MJvW0bJmFkrGvY7QtcLg+xCGjJsA6QHmPqcQhFTHaxla0F1uckXpd7U3xHYTDaol9DWsgJ/wXm7AexjiHN7gpLaXotewmTD5Lcfo8p0/wDbk4dxVQqcMxGLSWhkdbi1gkHiFbYq7Oazovr2+ayGdvOORtz+6771FSbEVse+gmH2MpH9Lk7NZM3fSTN7opB8F02oqX6NpKg/uS/MqdvIt+CIn2eqG+fSzN+3oPe5RU8LYzrGAezKT7lcYdnq+XzcPl75AG+9xUtRdGeIyecIIBzLsx8GhRsNzNLk7mH26LjqnE24nc1tyT2ADUrccP6HI9DU1MknNsYEbfHU/BXfAdk6SjH4iBjT65GZ573nVQWSMJ2Z6Ma2ps4xCBh/xJ99ubYhqfbZa5st0dUtDZ9uun0/GygHLqL9W3cz2aq6LiZwA1APfb5qBQm+TfY+ideA3ozHt3n46DwXnXDk3hxCTa8aaCw5Ea96Ei7Z78Pf2XR9I7Ph4LjrxyHiEkH/AH7wgHccl/8Av/eS7SFO65Ps5czyS6AEIQgBCEIAQhCAEIQgBCEIAQhCAEIQgBCEIAQhCAEIQgBeWXqEAIQhACEIQAhCEAIQhACEIQH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23838" y="-1638300"/>
            <a:ext cx="47148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MAPA</a:t>
            </a:r>
          </a:p>
        </p:txBody>
      </p:sp>
      <p:sp>
        <p:nvSpPr>
          <p:cNvPr id="7" name="AutoShape 6" descr="data:image/jpeg;base64,/9j/4AAQSkZJRgABAQAAAQABAAD/2wCEAAkGBxQSEhUUExQWFhQXGBgYGBcYFxwXGBcXGBYXHRQXFxccHCggGBwlHBcUITEhJSkrLi4uFx8zODMsNygtLiwBCgoKDg0OGxAQGzIkICQtLCwsLCwsLCwtLCwsLCwsLCwsLCwsLCwsLCwsLCwsLCwsLCwsLCwsLCwsLCwsLCwsLP/AABEIAL8BCAMBIgACEQEDEQH/xAAcAAACAgMBAQAAAAAAAAAAAAAEBQMGAQIHAAj/xABFEAABAgQDBQUEBwcCBQUAAAABAhEAAwQhBRIxIkFRYXEGE4GRoTKxwdEHFCNCUnLwFTNTYoKS4bLCQ6LS4vEkNFRjk//EABkBAAIDAQAAAAAAAAAAAAAAAAECAAMEBf/EAC4RAAICAgIBBAECBAcAAAAAAAABAhEDIRIxBBMiQVFhcaGRscHwFDJCUnLR4f/aAAwDAQACEQMRAD8AVS5+W6Ta9tNNfnHRPox9mdaxKC/FwqKSohmyp1Tu49PGL79HMzYnJDZQoNvJsd/Cw9YyYv8AMaM0vaPMYXZjZPGE1BNAW4Ltwh5idVLSQmYBfSKvUVyJVRmSNltNz7omV1K7MZdqWdmGhHWJ4QLxcmUJjhPKCcHxlM4HiItWWN8QjYRmNREdVOypfWLG6VsItxOQ0xKxqN0arpkmYJimdmAO6Kfj/byXKnZUp71Y2dSEJO8EgF+kAT+3syYUvKFr2BAB5ly/lFMWnboHE6vJ0jcmKThfbnMAFyVcyi/iBv8AOLErGZZSCCz3DhvfFrmkrD0TTapAWCdTGv7XSVMLwlRUBUzMvSBTUqzkSwMurxzZeZW062QustTiNoqMrGpqQM7a6CGUzGSQMo8424vIjkjaJY0n1YSQDvgaqqUEe0IRT1lRcmNGizb7BYwVVJzg7m1gmVVIGqoSkRgwvBXZEx/KqkO+YRJNxKXuUIrzRiGSpUiWWGsrGRmBBEKK9QUQQbNeBC/hEa1FItGTyoycXSsKZ7vE8YIrU7CWGsIqiovlAvBMonKAXjlYpLakuw3ZHMUQoesWfB6oEa6RVqgbTCD5M4IDcoswTcJcl8ERa5dahSsoN41qyCCCWirSa/Ks2e2vCM1eLmYgsHaOrDyFKFvsVmy1lK1BKgRFdxVZU5JuICOJK7xrx6dtKsXfURz8rtJCmtJOKgQ7hmj0RdyUBk8Y9CKT+GQ0XIIT7Kvu7n0iwfR8qYFryj7O2cmxChmYNFdpQEkEu5YEvGazFpkjP3aiMzZiORt6Ex0IunZryr2ss/aTGM00jcmwhNV1YVkJtv6wslVvejM94nm1YWwUbpsGjO5NzbMd2OMPxFzteAOkFU89SJoAAyquwitKqQzjjaJKmvISkh+RENCcvoh0OR2nAUElLDR4C+kLtWKakPdn7WZsJP4XG0rwDtzIivYTOzja1ivdvZveKkpGiQtR67IEaI+Ry0WY4tuitUNGqYbEuXc9dfdFjppXckDX4QBQbIBS44g6wZMnZmYOfUwJyNuHFvZYKeWZhCnII3i3m3OLJTJUUsoBRGh3+I+MVOhqzKbOLaEpUCRwdMW+iWksQbHfCp2qZfkxQa6BShaidm446RrIXMKmbK0Gz55JIAbKS8R0tYZhNrCOfixRm/d/D5OW9E0uVxuYliNNQCco1iQLB0eOjhz4nUI9/QKPNGFqbdGzRqY1AG+D0CJksLVd93CDzhco/djTAw0kdT74Dk1K842plzowbXpE1Q5pi9EiWkEWcs3GFbQR9IVQZcqSofxR/oVAFPMzAHV4L0K+yUqjChGXjzGIAEnUoVffxiNRKBxg6MFL9Iz5fHhk/D+yLRXFVAMwl7CMiovvvoIMrsISpWYWMRy6MpIKt0YsmCWNfgis3CFZgWYREcxJSDlET1U8jRyI1pikpJUd+kTHfyMxHMpSlT89YlTJdQKASprhoir6sJWcpsIMp67KAXtuI16QXx3YiJJmGKyBjdW4x6GKsVz5cstVhckM8ei1YoVpGiOFNWViYtNyLXSNNbto8erKZK0kO6mc2YNuaJk1cn/45/vMTIr5T/8Atz/eflDyha0x5NSjTKvhssp3FjBsxIduMWEV8k603/MflGyJ1O7/AFUvxzn5QvpNu2zN6TEkxKUpygXhlgtBnyhQ2X3wwEymNzSn/wDQ/KDpFdKAYU6m/OflC+hJfP8AMaMaexnJwVAvFA7WywKhPBleJSCUjzV7ovqMbDN3Km/N/wBsUz6R0oMhE2XKMtaZgJU5LhQIa/PLFrxs1wmucWkVGmmlGo9oEMzMUki43Q9wGYFK000OsVg1SpigVa6Q/wAMlEMRFbN6itjurwvZJ71ZGuUswJdiCA9nEekonTpaBKfZWUrZWVRSfZKVNdmNrdYnnHvJfdhTKs7a7ix6j3wV2epZsnMV5bkDZDPwte8HtgdKIZSqU+UZlDibv1MSlZSSAGMN5U2WnSQ39RjYzJZLmRf8xit+Nbtv+f8A0cdxbK5OBlELJd9YcUqgQ43wUUSjrTjzMTIWgaSQPGHxeMoZOdg4MGAjBEGicP4I842E0fwh5xstE4MZ4L+6HU++BJFOrMDlXrv016xiVXKSGShhwBjb9pL/AAesG0NxFH0kySuTJSA5M3/YqF2F0y5aAFF4sc6qK2zS0qa4e7HjGne//Sj0iOSF4bsVtGYZ98f4SPIR7v1fw0eQiWicGLDGijzhr9YX+BHlHvrEz8KPKDZOAoSHjWcoaDWHP1qbwR5Rqaqd/J+vCJZOAky8ognU1iUi/CLCaudxT+vCNTVTuKf14RVkxwn2iKNHK8VpZpWQEKvyMGUGGzFJ0Vbcx+UdG+tTvxJ/XhGpqZ34h+vCKn46aq/2F9MW0q1qCAUHZDeyY9B6p878Y8h8o9FkcdKrLlNpUc3pl5m8L8jBkhDrSnioDzMArpSkA5kht2YboNoD9rL09tGmmoiuLLsiSWg6nw/NUzZWYpSh2UzvowjFXh65HdFcwEzH2crEBuMNp05QqJoCfva8bCEOLT1TKlOY+zu8IzxyyeVx+DPWrGBl/YrmOxSpI5bRj2G18kLAmrZJ3jjEhoZk+jnS5TZyuWz2HtB/R4xg/wBHy0ELmkLVqz2jS4yctMWTd6GAWgk5HKXs++FP0jlMujUg3UtSEpvzCjboD5w1xhKqdSU5QXboBeEna7DZtauXMQUsgfutL71AmxNhYtpEnkjHT7NGGDbTZQPq+XKr9PD/AAupBT0icYaWKFpIPAgiFX1MpUQDGezrNfRaZUhM0uQCeO/zixYXRFADkkAWBJI5EOTuhJ2XwGonJKgyUAsCTqd7ADdFrlUCpIyqL84ujf0Y/IypLinsgxOeZYDaqDjzaBZdfNFil+gifHrdyWc5f9xiPKsEMNYw+RPIptRZzm9jaQp0gks498YWVJ3+MYSlrE3t6aCCJZHnHTimkrGaIZU0uLwQU/zNGndBwdIJkyAux6wzaAk6Iky3++PACN1SinUv4NDanpkpAYQNig9nx+ENTqyIB7uzlbdREZb+IPSHFFLBQHDwNWYQkh0WPDdBUdAdgSer84DMxTkPpBvc5NnVo0mUKySw1PGAiSugVU4je8EK9nw+EaHDJnAecShBNt7NEYI2LO+VxMbInkFiSX5wWcIXy84x+yZguWtfWG0DZ6qskt+riAO9JBufOGa5JWMo1MQ/sZfFPnAQ0rAKVZzgZifE8ImxFRCQx38eRggYapBzFmHDnaIa+W6bbi/pEbS2Kk6AZE8pUCpy259Y9Akypa0YjNLycN7YVyXRSquVmSRxB06QbgdjKbTOn/UI2o5qSLpPB393KJZCAmagJ0zJ94iR7NWV3stuJLAmrfjbyELaijQUmZ97WDcU2qhSeYA4BwIBrSZf2ZaOY7WZ/wDL+pXeg/Ch/wCnnM75kM2usN6SumIQXu/EgkesV6hmgJKcxDnwcW8d4hvIQoB0l+W4jlG7JJcrsaMDadIKiVOSTq9x/adPBowEJDOwewO5+HKN5s1k507vaTy3vEy0Ah9UKFxFEnZclRHMpEqsoBQ57uh3QmqOzUhanQpYc3AZQ6h7sOp0iwSZASGDtuck+8xBiUtQlqKBtAEhtX4p5wu10WRm10ybs5IIlmWTZKlBJuLBRBe28h4MxKkyMXd3gGqwoTpYKFqSdlSFBRYEMQW3g73hR2mxwqqEUwYbLzADotW5+DMf6o1Y8mqaKpY+crTDMXqJRSgGYM4DZRci51bTxiSjnhKW1PmfOK7UYYUnZmJSnfa/9z/CMow1KlP3510zW6A6weKc+XyMsEEWHOd/Xz98TJWGYk3gJEtIRxA3uTqeO+Md6TGhGaaadByZyh/MG0NleB0VG6asO1weBsYBlL52icl+Chw4RBRvKxFTM/ziWrqAvK2539IRD+VTXdlXHPmInE8gbSSOY2h8/SCQseHp2YImKYE8Irkmr4H18oLNUSgp4iG50tAo0mLzKfiYNpicqhq514QppHyh9b+8w+pZTJI5mEjbr9Asg+r8z5wuQjMcoLE2fhzh6JYhLTh1jrDcaAaqwGYdahXujYYMpAJMxRYPc8IixmumSZstCUlQmFnB0vvhpUU5yEudDv5REvwTkLKeTnVldngn9kH8XqYFkAlQA1hJjmPzZE9UoS1KbLcH8USvwByoeVWFZBnzO27raA51D3wbNlaGVRJIlBSncs4fjENChyekCUbVUQqGJ4aqnJU+ZO89Y9FurMJ75KkAs8ejmz8b3aROL+DlVINkW4+94mlTXmpLNtJ16iB0YmrKoEbO15F7AxikmEmU+ux8I2R7L5qkWTtEhaaha8zJdJYflT8oWVVYZiyo7tIe9qKlIWUs5DE+QaEEmZmXcDS8YavLJ/TZVCNsb4ZLTMkIA9tJLvwJLtDOWlaPY9QWPl8oRUCVEsjZS/tan+kaQ6kUgOq5h/rUPcRBZrWg6TOeykFJNmNweQV8DGmCrKc8lV8hdJ4oVoeoIII4iJkUgbVXXMX8X18XgSpJl1EtzaYFJ55mBB8h6QBuxsDlv9068omy+RhdJqr5Vb49U4kiRLUqYWCdN5J3ADfFi2VmU4iilE3vDsoGdPEhROyP6v8AUOEcuNetc5c9XtKUVFr3J0HIQR2ix2ZVrBKWQlwlPxVxheJJYARZBUXqNbOiZUTpKVGX3gLWYKvxvaE9dRSFqCTLMqaxMttkKG8WLH3iI8LqZiJeXe1uB4huMEd0VFJWApQuH3dPnFyViTyxjoPwmnQhOy76F1E+mkGFHCAqdhy6/P5wWZjC++LUYm2+zZUzx58ecbJVexiHvIinqaw5P8oIBh3/AJevnBSSMrh+j2hRImuW9DeGoUMrbhEIBzAHfQ8RY/53Q8wqlUUFa93s8+ZhfS0hUscCoDzc+4GLaqVs5RYM0RRtMl0JFJYtzh6jSEtQGWRzEOxD4kSRmEdH+8T1h5COh/eJ6w0vgCNsaS86Rr7X6eGtV7Cvyn3QuxZ+9ksfvfGGFZ7Cvyn3RF2wCnDP3g6Qj7SS3qj7X/D0FtekO8K/eeEKsbmq+sqAUwdFm6Qj6BIseK/uvEQFhIuqDMX/AHQ6iBMGD5vCGl2EaSE6x6JEho9ASoJwhFPs+2kepPKNJAZSAC4BT7xEcwaJHB+oBAePILLT1T8IzR7NM17bOjYtT5ypmBLO48m8BFcxTDFUywhX30hQPG5Ch4FvMRdlVUuWoFSXMJe0s/6zKXNIy9wFLBOgSBtgngQH8BGWSjye92JB9CWlmBKStaghA1JIA8zAa+2iTM7ullKnr4k93LSH1UogkDwvueKL2knrXUKS5KXQmWknZDpTcDmSS8NaSmEtKUAjK7qct3it5UY6OLw4UnN7f7Fcs8t8V0dBkY3Ms/c5t4DnwBzerQNieLCYZaVpCJiFiZLIU6Vj2JgBYEEJWS3TWKyuR3hBKXZrhaQWHl8+cCYvUlSZAKnmSlFRuC/4XULcNOEHyPFxQhaasbDllOdUy64/iSZJCzqbgDUmKZUV0yesrWegeyeAEDkzJys8xRJ3cAOAEHU8hv1pHPSo6MIV2a0siGlNh5LhQKW3b1cbbhp+tZ8GpcyszbALOdCd0WqnnCYMimzDR9/KCpJMryyfSEMiUEJzEX3DfBTtdWpu0F1GHNdLpa43j/EBTAQxWLbiNN8XxyRfRjcX2Ey9L+usSKW3y19RAQUCcxu2giUSM4KibcOPARaIbzqgDQX/AFeIkTH6xIKR9S8SilCQVEaaQwppLUEqSm2dTsOmsQTscXJmATULEpvaCXAU9nUAWtCFCE1a2Pfy5yHHeSyyQ53kunwbzixYNhk6W4VU94ndml7XiQpj5CEbZpioRptlswSuRPSgy2LKCieTKD+6HdRMypKtWDxX+zNHLpzMyttkFhoGd24XLtD6aQpJB0IiyDqP5KZ1y10IpVT3jLZsxdvH/EPpc8EO8V9EkSyEC4Bb1iDFK9SFmWlJUlSXcbjvit5OCslJlhnV6B94ecLKJTLST+rRU6yoVnAykA8osM1bAnkYrxZpTty+CSilodVcnOtCgoMkv1gitP2avyn3QhkywRHp8lrh/OLI5vx2O8OrsIwn954GI67C1LnFYUGdJbo3yhdWzSlBIfdpAFPUrUpjmA3XMJkzqEuNFSimW/GVDuxfePcYCwqqRLzFagl21LcYWCRlu5Pi8LcYlpUZbg72bwiyWX28guNSovP7QlfjT5iPRS6lKZaHaPRRLyaZb6aOfiagkMl3e5PAjd6tEalfaJ01GlhrEsikUplAby+/gwB0gdcooWlKtRl98MqsEujpFQpK6jIsnKGJA6BvWJPpIKUYZUIQLmWNPw5k5n8HhfXIabPXmYgJ8AEJgPE601NMslRUlUspdmexBt4xieTjkkkvkqhKuzkCJq8iFWUUEBPMIIIST0cdGg9OMTVqypQhPFyVEDmzAQqmFUvOg6h/BQ3w5pKZMtIA13neTvJjrSzJY19luPC5ZH9B5nqUAFE5RoHsOkSyJIJeBkB+kMKct0EYZScnbOhFKKpILlo8OW6CJctyANfhAve8NYsOD0YSh1WUptdw3QjdIknRZaOjSJSQkWA9d5MB1lMUkKTBVBXJTslyOQdoN2F2B8w0V3Zlppg1FVCanKqym8/8xWu08xSJaU6NMYng6SzeRixTsNWkun0hb2mpVLkKUpDkAEg/yqG15PEe1sMaTKrJxBmDkndvJh7LmzCAxB5c+u+K5SzUg+yBbyh3SIUQ+gO/j0g48mROohyQh2xlTYrtZVBlfrdpDGfVuGTCakoEJUpYDrVqo3LbgOA5CD0iN6brZjaV6PS0tBNOuIHjOcCCQcUcxnYwYqaVJYEiK3MqMkyUOIX4pyv7wnzg6mq38yPl74VpNUyBsk6Xcg384jVRKN3vAmI1JllM0aAgLHEPDKVUAgEFwdIy+TxSjrSCkvkVTpVQDZKSPWGExBUlSU2JBaCjNiGn18D7oHjceMq/vskkgQCbKTpniKmqpkw3SUgcRDJdQ0QrqCbcYzxlHmv1GbRBVk5CQnMQ1oSCdMKroUIsHe5Uk9IDmVxBsmLfL4uexElRmnlqGpt8Y1qwo5coH3r8Dst8Y2RUFRYxupVh1Pwh/b/h39f+h+QI96EkKAV0j0GSVlVhGYzceW0NtnPZM9TKuX187m26F9ROKpiSddkesGTEIQAc12ABA3OA7vppAE9bzEkEn2dY6Mexpv2l5x4Xm7TDZtx2BC6SSqnUM4yoSq3Gxh1iHZ6bPM5ctQvlYHkhLxWJWFlAWlUxIIStTccodusZJY6yNv7MyTsrmMYD30mbPSQDKCc44pUSHHMMPDpcWiOZKTv3/GLlgtP3lLWo3mUG6gLI90UnApGcna4W4WGU9DtDw5xqmbcM67GkmWAIjXUNBE9K0JJKDlGpDfPSIq3DiaPvgxUFhyHdIe3w8xFdGtzSWgGXjhEzLLl97M3JdkhtSo8v0YJqcerpZExRklL+yAVAcAfc4MVXC8QVTqXshThlB8psXDK3eUNsaxhC0ZJXskgqN3sXHTzPhGyOCP0cvJnk3tnWuzGMpqZCZoGV7KT+FYspPP5ND5EzkRzaOQ/R9ixlzVS8zJXtswJKwGIBazhj/TF1n4utSsiEZlcVKDehJPp1jJLxqk96LY5rj+S1muSmzkngIW4nPlzQlRChlU4Uk67iklmI5X0ivom59mYtSy7MNhFv5QXPiTEqp5GyPY3D8PThFkcUUK8jN108l3RKS/EjToNPSJBECVRuFxYopdFbk32FIMbZ4F7yMmY364QSBJV8vEwNVVASk8h6qsIiVP8Aj8orfaHFSJiUA6DN0s5WeLJKQOaxwgWQfyqkqnK/DIkplvxXMyqUPBIlf3GDKKe8sngp4Q4XVPKII2jmUbuVbTAvzA8mhxQ+yRx0gBHMwhaCk6KHwhf2TxEuuRM9uWrL4fdV0IjaROsBwhBjs/uKqTPGivs1/wC0++BKKkqZDqBpFt7PqIDo0lSmGpB90aUGLrUgAK3W6RtRzMqnG4H3RVjhCCklf9/RAtWHTDokecDzcLWkFSmtfX/ETGtWfvGIZ9SopLqJjNH0eSpP9g0yOjpjMzJDPY36xKvs+snVPrENDMbM3L3xOqaonVXrFvkenz9yt/qRJg1bhhlDMSC5a3j8o3ocPM1LggMo68wI0rnYa6/AxtQE5LP7R06CHXH0etfVkp3QSMCV+NPl/mPRo5/CqMRQlj/2/uxuLOR/8FmvmcHXeHgB9pNmZh5HWH31oEEJAAzEdWPGE9cp5w/p98a4oMnqjo1QFomTJgKihgSASwZIGnhFPrqVZKpiA6CCokbn4x1aRVyJcr7VSUguFP6P4NHNu0dR3K1CUv7OaCw1dJJt7opnjanZS6pE3Y4Oio6S/eqKBStS1a0qbLtIB4bQKL8CkH0i89lkqMqqCElSsqGSNTdUVntr2dmSUomzUMmbsm7soB0vzZ/7Yskvd+K/qyyD91D2Wpw2ohfhmIolzVyheUdkjdcXHUXbpEeL1Pdy0dyrOJ6XQ3tJuygRuUC46xUKnGZqXp5csDKvbLOtSkm93ZIDMDyhceOTL3kSVkfaKg7ipUh3GoPFKrpPiPcYCEWrFkGpkAEfbyg4tdcvUgcSHKm4FTborlHh0+aHRLOUaqOylzoHOpfcHjZjlcTJmh7tBeChSp0sIBUrNoPw/fc7gzuY6hhi+7SJha68h/Kxf1fyis9m8JNJTrmrYzppyp35U7m9VHkBwh9P2ZaZejS0nxBc/GBN2wRVBVPJyzTwDl4w9/ExtTTHQTvYCIlrAI6HzhRiZKrRnP8ArwgXvrCMZ4FkCFTf14x4GIM0boMKE9UKtaK9NwObMmTJhuFTBbU92n2AB1YmHNbUhOiX5kskdTAaMVP3drn7EseOqoKBZGSoKJYgezo2m6GNDWNGEYw6SFkKTvsyPM3MJ67E5aSMiVEb2u3R4HENln7+45v6Qm7THPKbm8LpGPBQBUlaCHsQTu1cCN5lYmYCkKB+HhEdkLJ2RxErlZX2kxdsEWFTEvzfhpHIKDFZdJMAUsB911FuJAdvGLj2O7bU82cEqPdkqKUFdkqDWv8AdJL2PK8PFMDkjqXdo4CBsSCe6WzaRmBsQP2a+kNr6CBdnyM6n/D8RD7OmK3gp2ldPjDeJZKBu0Sx3aW/EPcqNezc0BCn/F8BEGOn7Mfm+BjTAzsK/N8BEsA/NQmPQvUqPRLDRxzuVJzPlCXdJJY3F7b4WT5jzR1Ty3xNmKmB0t+ukCrUO9S38o9Yoj2XTjSstvairAqClQLMnLw0DnnwiDFcQE8AiXspQQABoWuo8h8IO7S0ye+SqcSEKWlKDwOUehLxNhMmVLp6m6QsonbL3bKWN4Vp8jIls3+jFW3Nf+T/AHwR9LVVLmUipTutwocspufIkeMKuwyUqTPCiyT3YJdmdSt8Nu0XZUzQJKJm0ULKSr8X3QTwcxZJuqRans5ZgSpaXXMmIBGyMygLttG/X3wZMUla1zUSwO9ObZuNBv569SYXyqQU06Yiol7QDFCkhRSoaMbhiN/SDU4wC5KBLc2TL9kchpBi0PNOzFSkpYnZUDssb+mkPpE7vkyyr7t2Fkve7RVpk7vFEkEgA5dA3Mwxp62YlCQlKGZsx11vA/1EeoUOxO76dl+5LS3LMrXxCR/zRPjM1pghPJqciXB1IJIs5OsG4tNzF+UOU8hhRzxkZ4zOI3Qjk1DCCE1MQXkG54yFwAqfGhrAN8KHkNErvEk+cmWHVruTvMVuqx4S7Jur3dYDRiWYupTn9WiUTmh3MBmHMu/Abh0EZFO+7M277ojWimZ7w0lkAM4EEZAJw92Kz0SNIIRhgO4Ac4LlkDTXjEwmCIE0kUCE7oLGDy5jOkeUDKnAQTTVJJSRoPU8OkEgNifYKmqAoACVNIOWYkNtbs6RZY9eBEcinoVKWqWsMtClIUOCkkgtxFjHeJc65vuv1J/xHI/pKpwitUsaTUJX/UHSr0Sk+MWRZXJBOA9vqylYJmlaLDJM20tycunwIi9UH0ry5ye7nSShagRmQp0ciQbjzMcUQuCaKqKF5mex9RDUhU2jumHdsaeW6jnOqWAS4NjvULEPcQ3oO3VFNUECYUKL/vE5BYPdXsjxMcBn4gSQUgNYEc9xvrvjxrmtslruAByYgDnAcUFTkfRmNzQqUkpIUMwuC40O8RrgJ2Ffm+Aj59lVYBHdjIo/eScl+IysSesdY+jLHlTxOlTLql5FZ+OfMGPMZfWFlGkNGdsvTx6I1Kj0JaLNnFF1CENYqJe6rC3IaiBJs0GcltHS3mIklU7kE7iodbm0QVLioSDxR7xFa7LJdHVsRwgTFomE3bKOCXJzKA4s14q2NUCEyllRJyrIRMVYrsbDjwhv2g7QJlHIHKkMTwY/+YSVuN/WKZZLbNmKdH3gvFUsj5dfJn0F9g1oCZ5mNk+yd9PaU3q0XJFfLNWAC7JZ912jnGATSKWrIs3df6zDPAq9gSWJcKLDcXHwhsuRw6Dyp0K/pUp0mrTMTqqWEqbilSmPViPKKgmRz84sfauYVrWdd48P0YrKKiLIe6NsqyzknaN5icvB+LajhyiSXNfKGB11f4HnEa5gIYwKiayhyJHmP8CDTsdZFPHL7LFKAZihLfmI+EFqOYMUluSoRfWolTWRKZk5Ma/Vk7gseI+cbJoifvEdQPnAEvEmiVOJfrwge4HNhC8PX+Mt+Uf9caDBiTtLV0ACfVzGRicSDE+UC5A5MIkYJJT9xL8SMx84J/ZMn8Cf7U/KFisW8I1GLPvgUwcmF1OFpZkkoPFLDzDMfGBTWqkWmZSnctIYf1D7vu6RDNxEwpr8RzApF36wVaL8XqN+1FpRiIjYV4OmsVXs7h82fMTKQsIJKjvY7LsdW9k6DeYMrp5psyCNtJKTvuLG++HTTdGuSa7LTRzQs3VpqB8YYGcBy+AijYVWlIKjvhpSYgqYoA6fp4ItlulTdl+N/lFC+kZCVKkqL2zpt/QRv6xaplXaFSsJXiCxKlqCVglQzCxDFxy3QUSznHcp5+f+I93YGhPpHXKf6KJuXbmqz8UmXlbdZSSX8YHxH6JZyUKWJyGSkqIVLBLAcUKERZU38/wYHFnKyo8PWMyg2vjv/WsXnCfo2m1CyhE2UCA9wtmcDR+fGLNRfQyoXmzgv+VP2afE3V5EQ7nQqizlNNTrmKCJSVLWdw3czuSOZjsHYLCDSU6nIMxanWRo4SGSOQB9TB1f2b+oyBlTLSjMAyBckg3J1Ompifs9QzKiUru1AZVl35pS3uMUZXKeN6GiuLDJlesR6JpnZiefvo8jHoxejl+izlI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1438" y="-1630363"/>
            <a:ext cx="4714875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0" y="1779588"/>
            <a:ext cx="4563963" cy="474575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1779588"/>
            <a:ext cx="3960439" cy="474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65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HIPOTENSÃO ORTOSTÁTICA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Também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chamada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hipotensão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postural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Mais comum em idosos e diabéticos</a:t>
            </a: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Aumento de risco para mortalidade e eventos cardiovasculares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Redução da PAS &gt; 20 mmHg ou PAD &gt; 10 mmHg após 3 minutos na posição em pé</a:t>
            </a:r>
          </a:p>
        </p:txBody>
      </p:sp>
    </p:spTree>
    <p:extLst>
      <p:ext uri="{BB962C8B-B14F-4D97-AF65-F5344CB8AC3E}">
        <p14:creationId xmlns:p14="http://schemas.microsoft.com/office/powerpoint/2010/main" val="3211381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elipe\Documents\Blood-Pressure-Scale1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831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PRÉ-HIPERTENSÃO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/>
              <a:t>	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Valores de pressão arterial sistólica e diastólica na faixa de 130-139 / 85-89 mmHg estão associados a um aumento de 1,6 a 2,5 vezes, no risco relativo de doença cardiovascular em comparação a valores abaixo de 120/80 mmHg.</a:t>
            </a: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A pressão arterial destes indivíduos deve ser monitorada mais de perto, pois uma significativa proporção deles irá desenvolver HAS e suas complicações.</a:t>
            </a:r>
          </a:p>
        </p:txBody>
      </p:sp>
    </p:spTree>
    <p:extLst>
      <p:ext uri="{BB962C8B-B14F-4D97-AF65-F5344CB8AC3E}">
        <p14:creationId xmlns:p14="http://schemas.microsoft.com/office/powerpoint/2010/main" val="2167054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PRÉ-HIPERTENSÃO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princípio estes pacientes não são candidatos a tratamento com medicamentos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Devem ser fortemente orientados a praticar mudança de estilo de vida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que são diabéticos ou portadores de doença renal devem receber medicação se a pressão não reduzir abaixo de 130/80 mmHg</a:t>
            </a:r>
          </a:p>
        </p:txBody>
      </p:sp>
    </p:spTree>
    <p:extLst>
      <p:ext uri="{BB962C8B-B14F-4D97-AF65-F5344CB8AC3E}">
        <p14:creationId xmlns:p14="http://schemas.microsoft.com/office/powerpoint/2010/main" val="3240155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90513" y="6115050"/>
            <a:ext cx="88423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marL="225425" indent="-225425" eaLnBrk="0" hangingPunct="0">
              <a:tabLst>
                <a:tab pos="3997325" algn="ctr"/>
                <a:tab pos="6003925" algn="ctr"/>
                <a:tab pos="8170863" algn="ct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997325" algn="ctr"/>
                <a:tab pos="6003925" algn="ctr"/>
                <a:tab pos="8170863" algn="ct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997325" algn="ctr"/>
                <a:tab pos="6003925" algn="ctr"/>
                <a:tab pos="8170863" algn="ct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997325" algn="ctr"/>
                <a:tab pos="6003925" algn="ctr"/>
                <a:tab pos="8170863" algn="ct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997325" algn="ctr"/>
                <a:tab pos="6003925" algn="ctr"/>
                <a:tab pos="8170863" algn="ct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97325" algn="ctr"/>
                <a:tab pos="6003925" algn="ctr"/>
                <a:tab pos="8170863" algn="ct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97325" algn="ctr"/>
                <a:tab pos="6003925" algn="ctr"/>
                <a:tab pos="8170863" algn="ct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97325" algn="ctr"/>
                <a:tab pos="6003925" algn="ctr"/>
                <a:tab pos="8170863" algn="ct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97325" algn="ctr"/>
                <a:tab pos="6003925" algn="ctr"/>
                <a:tab pos="8170863" algn="ct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pt-BR" sz="1400"/>
              <a:t>* Defined as death due to CV disease; recognized myocardial infarction (MI), stroke, or congestive heart failure (CHF).</a:t>
            </a:r>
          </a:p>
          <a:p>
            <a:r>
              <a:rPr lang="en-US" altLang="pt-BR" sz="1400"/>
              <a:t>  Adapted from Vasan RS. </a:t>
            </a:r>
            <a:r>
              <a:rPr lang="en-US" altLang="pt-BR" sz="1400" i="1"/>
              <a:t>N Engl J Med. </a:t>
            </a:r>
            <a:r>
              <a:rPr lang="en-US" altLang="pt-BR" sz="1400"/>
              <a:t>2001;345:1291-1297.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1851025" y="1924050"/>
            <a:ext cx="4987925" cy="3427413"/>
            <a:chOff x="1312" y="1212"/>
            <a:chExt cx="3535" cy="2159"/>
          </a:xfrm>
        </p:grpSpPr>
        <p:sp>
          <p:nvSpPr>
            <p:cNvPr id="10244" name="Line 4"/>
            <p:cNvSpPr>
              <a:spLocks noChangeShapeType="1"/>
            </p:cNvSpPr>
            <p:nvPr/>
          </p:nvSpPr>
          <p:spPr bwMode="auto">
            <a:xfrm flipH="1">
              <a:off x="1312" y="3302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>
              <a:off x="1370" y="3302"/>
              <a:ext cx="34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>
              <a:off x="1375" y="3306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 flipV="1">
              <a:off x="1376" y="1212"/>
              <a:ext cx="0" cy="20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 flipH="1">
              <a:off x="1312" y="3040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 flipH="1">
              <a:off x="1312" y="2779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 flipH="1">
              <a:off x="1312" y="2518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 flipH="1">
              <a:off x="1312" y="2257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 flipH="1">
              <a:off x="1312" y="1996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 flipH="1">
              <a:off x="1312" y="1734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 flipH="1">
              <a:off x="1312" y="1213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55" name="Line 15"/>
            <p:cNvSpPr>
              <a:spLocks noChangeShapeType="1"/>
            </p:cNvSpPr>
            <p:nvPr/>
          </p:nvSpPr>
          <p:spPr bwMode="auto">
            <a:xfrm>
              <a:off x="1956" y="3306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56" name="Line 16"/>
            <p:cNvSpPr>
              <a:spLocks noChangeShapeType="1"/>
            </p:cNvSpPr>
            <p:nvPr/>
          </p:nvSpPr>
          <p:spPr bwMode="auto">
            <a:xfrm>
              <a:off x="2533" y="3306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>
              <a:off x="3111" y="3306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58" name="Line 18"/>
            <p:cNvSpPr>
              <a:spLocks noChangeShapeType="1"/>
            </p:cNvSpPr>
            <p:nvPr/>
          </p:nvSpPr>
          <p:spPr bwMode="auto">
            <a:xfrm>
              <a:off x="3688" y="3306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59" name="Line 19"/>
            <p:cNvSpPr>
              <a:spLocks noChangeShapeType="1"/>
            </p:cNvSpPr>
            <p:nvPr/>
          </p:nvSpPr>
          <p:spPr bwMode="auto">
            <a:xfrm>
              <a:off x="4266" y="3306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60" name="Line 20"/>
            <p:cNvSpPr>
              <a:spLocks noChangeShapeType="1"/>
            </p:cNvSpPr>
            <p:nvPr/>
          </p:nvSpPr>
          <p:spPr bwMode="auto">
            <a:xfrm>
              <a:off x="4843" y="3306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261" name="Line 21"/>
            <p:cNvSpPr>
              <a:spLocks noChangeShapeType="1"/>
            </p:cNvSpPr>
            <p:nvPr/>
          </p:nvSpPr>
          <p:spPr bwMode="auto">
            <a:xfrm flipH="1">
              <a:off x="1312" y="1474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262" name="Group 22"/>
          <p:cNvGrpSpPr>
            <a:grpSpLocks/>
          </p:cNvGrpSpPr>
          <p:nvPr/>
        </p:nvGrpSpPr>
        <p:grpSpPr bwMode="auto">
          <a:xfrm>
            <a:off x="1954213" y="3698875"/>
            <a:ext cx="4910137" cy="1535113"/>
            <a:chOff x="1385" y="2330"/>
            <a:chExt cx="3480" cy="967"/>
          </a:xfrm>
        </p:grpSpPr>
        <p:sp>
          <p:nvSpPr>
            <p:cNvPr id="10263" name="Freeform 23"/>
            <p:cNvSpPr>
              <a:spLocks/>
            </p:cNvSpPr>
            <p:nvPr/>
          </p:nvSpPr>
          <p:spPr bwMode="auto">
            <a:xfrm>
              <a:off x="1385" y="2522"/>
              <a:ext cx="3446" cy="775"/>
            </a:xfrm>
            <a:custGeom>
              <a:avLst/>
              <a:gdLst>
                <a:gd name="T0" fmla="*/ 108 w 3446"/>
                <a:gd name="T1" fmla="*/ 770 h 775"/>
                <a:gd name="T2" fmla="*/ 276 w 3446"/>
                <a:gd name="T3" fmla="*/ 752 h 775"/>
                <a:gd name="T4" fmla="*/ 358 w 3446"/>
                <a:gd name="T5" fmla="*/ 737 h 775"/>
                <a:gd name="T6" fmla="*/ 459 w 3446"/>
                <a:gd name="T7" fmla="*/ 718 h 775"/>
                <a:gd name="T8" fmla="*/ 612 w 3446"/>
                <a:gd name="T9" fmla="*/ 707 h 775"/>
                <a:gd name="T10" fmla="*/ 668 w 3446"/>
                <a:gd name="T11" fmla="*/ 692 h 775"/>
                <a:gd name="T12" fmla="*/ 717 w 3446"/>
                <a:gd name="T13" fmla="*/ 677 h 775"/>
                <a:gd name="T14" fmla="*/ 836 w 3446"/>
                <a:gd name="T15" fmla="*/ 658 h 775"/>
                <a:gd name="T16" fmla="*/ 937 w 3446"/>
                <a:gd name="T17" fmla="*/ 602 h 775"/>
                <a:gd name="T18" fmla="*/ 1034 w 3446"/>
                <a:gd name="T19" fmla="*/ 583 h 775"/>
                <a:gd name="T20" fmla="*/ 1157 w 3446"/>
                <a:gd name="T21" fmla="*/ 568 h 775"/>
                <a:gd name="T22" fmla="*/ 1258 w 3446"/>
                <a:gd name="T23" fmla="*/ 550 h 775"/>
                <a:gd name="T24" fmla="*/ 1403 w 3446"/>
                <a:gd name="T25" fmla="*/ 542 h 775"/>
                <a:gd name="T26" fmla="*/ 1474 w 3446"/>
                <a:gd name="T27" fmla="*/ 527 h 775"/>
                <a:gd name="T28" fmla="*/ 1575 w 3446"/>
                <a:gd name="T29" fmla="*/ 501 h 775"/>
                <a:gd name="T30" fmla="*/ 1680 w 3446"/>
                <a:gd name="T31" fmla="*/ 482 h 775"/>
                <a:gd name="T32" fmla="*/ 1780 w 3446"/>
                <a:gd name="T33" fmla="*/ 471 h 775"/>
                <a:gd name="T34" fmla="*/ 1855 w 3446"/>
                <a:gd name="T35" fmla="*/ 456 h 775"/>
                <a:gd name="T36" fmla="*/ 1948 w 3446"/>
                <a:gd name="T37" fmla="*/ 434 h 775"/>
                <a:gd name="T38" fmla="*/ 2030 w 3446"/>
                <a:gd name="T39" fmla="*/ 370 h 775"/>
                <a:gd name="T40" fmla="*/ 2094 w 3446"/>
                <a:gd name="T41" fmla="*/ 325 h 775"/>
                <a:gd name="T42" fmla="*/ 2195 w 3446"/>
                <a:gd name="T43" fmla="*/ 269 h 775"/>
                <a:gd name="T44" fmla="*/ 2295 w 3446"/>
                <a:gd name="T45" fmla="*/ 254 h 775"/>
                <a:gd name="T46" fmla="*/ 2385 w 3446"/>
                <a:gd name="T47" fmla="*/ 236 h 775"/>
                <a:gd name="T48" fmla="*/ 2467 w 3446"/>
                <a:gd name="T49" fmla="*/ 221 h 775"/>
                <a:gd name="T50" fmla="*/ 2516 w 3446"/>
                <a:gd name="T51" fmla="*/ 198 h 775"/>
                <a:gd name="T52" fmla="*/ 2657 w 3446"/>
                <a:gd name="T53" fmla="*/ 161 h 775"/>
                <a:gd name="T54" fmla="*/ 2758 w 3446"/>
                <a:gd name="T55" fmla="*/ 150 h 775"/>
                <a:gd name="T56" fmla="*/ 2837 w 3446"/>
                <a:gd name="T57" fmla="*/ 138 h 775"/>
                <a:gd name="T58" fmla="*/ 2934 w 3446"/>
                <a:gd name="T59" fmla="*/ 120 h 775"/>
                <a:gd name="T60" fmla="*/ 3012 w 3446"/>
                <a:gd name="T61" fmla="*/ 105 h 775"/>
                <a:gd name="T62" fmla="*/ 3117 w 3446"/>
                <a:gd name="T63" fmla="*/ 75 h 775"/>
                <a:gd name="T64" fmla="*/ 3281 w 3446"/>
                <a:gd name="T65" fmla="*/ 52 h 775"/>
                <a:gd name="T66" fmla="*/ 3411 w 3446"/>
                <a:gd name="T67" fmla="*/ 26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46" h="775">
                  <a:moveTo>
                    <a:pt x="0" y="774"/>
                  </a:moveTo>
                  <a:lnTo>
                    <a:pt x="108" y="770"/>
                  </a:lnTo>
                  <a:lnTo>
                    <a:pt x="175" y="759"/>
                  </a:lnTo>
                  <a:lnTo>
                    <a:pt x="276" y="752"/>
                  </a:lnTo>
                  <a:lnTo>
                    <a:pt x="314" y="752"/>
                  </a:lnTo>
                  <a:lnTo>
                    <a:pt x="358" y="737"/>
                  </a:lnTo>
                  <a:lnTo>
                    <a:pt x="437" y="737"/>
                  </a:lnTo>
                  <a:lnTo>
                    <a:pt x="459" y="718"/>
                  </a:lnTo>
                  <a:lnTo>
                    <a:pt x="526" y="718"/>
                  </a:lnTo>
                  <a:lnTo>
                    <a:pt x="612" y="707"/>
                  </a:lnTo>
                  <a:lnTo>
                    <a:pt x="649" y="707"/>
                  </a:lnTo>
                  <a:lnTo>
                    <a:pt x="668" y="692"/>
                  </a:lnTo>
                  <a:lnTo>
                    <a:pt x="698" y="692"/>
                  </a:lnTo>
                  <a:lnTo>
                    <a:pt x="717" y="677"/>
                  </a:lnTo>
                  <a:lnTo>
                    <a:pt x="773" y="666"/>
                  </a:lnTo>
                  <a:lnTo>
                    <a:pt x="836" y="658"/>
                  </a:lnTo>
                  <a:lnTo>
                    <a:pt x="873" y="636"/>
                  </a:lnTo>
                  <a:lnTo>
                    <a:pt x="937" y="602"/>
                  </a:lnTo>
                  <a:lnTo>
                    <a:pt x="1000" y="602"/>
                  </a:lnTo>
                  <a:lnTo>
                    <a:pt x="1034" y="583"/>
                  </a:lnTo>
                  <a:lnTo>
                    <a:pt x="1109" y="591"/>
                  </a:lnTo>
                  <a:lnTo>
                    <a:pt x="1157" y="568"/>
                  </a:lnTo>
                  <a:lnTo>
                    <a:pt x="1191" y="550"/>
                  </a:lnTo>
                  <a:lnTo>
                    <a:pt x="1258" y="550"/>
                  </a:lnTo>
                  <a:lnTo>
                    <a:pt x="1295" y="538"/>
                  </a:lnTo>
                  <a:lnTo>
                    <a:pt x="1403" y="542"/>
                  </a:lnTo>
                  <a:lnTo>
                    <a:pt x="1452" y="527"/>
                  </a:lnTo>
                  <a:lnTo>
                    <a:pt x="1474" y="527"/>
                  </a:lnTo>
                  <a:lnTo>
                    <a:pt x="1538" y="512"/>
                  </a:lnTo>
                  <a:lnTo>
                    <a:pt x="1575" y="501"/>
                  </a:lnTo>
                  <a:lnTo>
                    <a:pt x="1590" y="479"/>
                  </a:lnTo>
                  <a:lnTo>
                    <a:pt x="1680" y="482"/>
                  </a:lnTo>
                  <a:lnTo>
                    <a:pt x="1709" y="471"/>
                  </a:lnTo>
                  <a:lnTo>
                    <a:pt x="1780" y="471"/>
                  </a:lnTo>
                  <a:lnTo>
                    <a:pt x="1821" y="456"/>
                  </a:lnTo>
                  <a:lnTo>
                    <a:pt x="1855" y="456"/>
                  </a:lnTo>
                  <a:lnTo>
                    <a:pt x="1896" y="445"/>
                  </a:lnTo>
                  <a:lnTo>
                    <a:pt x="1948" y="434"/>
                  </a:lnTo>
                  <a:lnTo>
                    <a:pt x="1989" y="400"/>
                  </a:lnTo>
                  <a:lnTo>
                    <a:pt x="2030" y="370"/>
                  </a:lnTo>
                  <a:lnTo>
                    <a:pt x="2045" y="337"/>
                  </a:lnTo>
                  <a:lnTo>
                    <a:pt x="2094" y="325"/>
                  </a:lnTo>
                  <a:lnTo>
                    <a:pt x="2157" y="280"/>
                  </a:lnTo>
                  <a:lnTo>
                    <a:pt x="2195" y="269"/>
                  </a:lnTo>
                  <a:lnTo>
                    <a:pt x="2228" y="262"/>
                  </a:lnTo>
                  <a:lnTo>
                    <a:pt x="2295" y="254"/>
                  </a:lnTo>
                  <a:lnTo>
                    <a:pt x="2329" y="243"/>
                  </a:lnTo>
                  <a:lnTo>
                    <a:pt x="2385" y="236"/>
                  </a:lnTo>
                  <a:lnTo>
                    <a:pt x="2415" y="217"/>
                  </a:lnTo>
                  <a:lnTo>
                    <a:pt x="2467" y="221"/>
                  </a:lnTo>
                  <a:lnTo>
                    <a:pt x="2478" y="191"/>
                  </a:lnTo>
                  <a:lnTo>
                    <a:pt x="2516" y="198"/>
                  </a:lnTo>
                  <a:lnTo>
                    <a:pt x="2605" y="179"/>
                  </a:lnTo>
                  <a:lnTo>
                    <a:pt x="2657" y="161"/>
                  </a:lnTo>
                  <a:lnTo>
                    <a:pt x="2699" y="153"/>
                  </a:lnTo>
                  <a:lnTo>
                    <a:pt x="2758" y="150"/>
                  </a:lnTo>
                  <a:lnTo>
                    <a:pt x="2784" y="135"/>
                  </a:lnTo>
                  <a:lnTo>
                    <a:pt x="2837" y="138"/>
                  </a:lnTo>
                  <a:lnTo>
                    <a:pt x="2874" y="127"/>
                  </a:lnTo>
                  <a:lnTo>
                    <a:pt x="2934" y="120"/>
                  </a:lnTo>
                  <a:lnTo>
                    <a:pt x="2956" y="105"/>
                  </a:lnTo>
                  <a:lnTo>
                    <a:pt x="3012" y="105"/>
                  </a:lnTo>
                  <a:lnTo>
                    <a:pt x="3068" y="90"/>
                  </a:lnTo>
                  <a:lnTo>
                    <a:pt x="3117" y="75"/>
                  </a:lnTo>
                  <a:lnTo>
                    <a:pt x="3165" y="52"/>
                  </a:lnTo>
                  <a:lnTo>
                    <a:pt x="3281" y="52"/>
                  </a:lnTo>
                  <a:lnTo>
                    <a:pt x="3285" y="30"/>
                  </a:lnTo>
                  <a:lnTo>
                    <a:pt x="3411" y="26"/>
                  </a:lnTo>
                  <a:lnTo>
                    <a:pt x="3445" y="0"/>
                  </a:lnTo>
                </a:path>
              </a:pathLst>
            </a:custGeom>
            <a:noFill/>
            <a:ln w="25400" cap="rnd" cmpd="sng">
              <a:solidFill>
                <a:srgbClr val="0D0D9D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0264" name="Group 24"/>
            <p:cNvGrpSpPr>
              <a:grpSpLocks/>
            </p:cNvGrpSpPr>
            <p:nvPr/>
          </p:nvGrpSpPr>
          <p:grpSpPr bwMode="auto">
            <a:xfrm>
              <a:off x="1945" y="2330"/>
              <a:ext cx="2920" cy="944"/>
              <a:chOff x="1945" y="2330"/>
              <a:chExt cx="2920" cy="944"/>
            </a:xfrm>
          </p:grpSpPr>
          <p:grpSp>
            <p:nvGrpSpPr>
              <p:cNvPr id="10265" name="Group 25"/>
              <p:cNvGrpSpPr>
                <a:grpSpLocks/>
              </p:cNvGrpSpPr>
              <p:nvPr/>
            </p:nvGrpSpPr>
            <p:grpSpPr bwMode="auto">
              <a:xfrm>
                <a:off x="1945" y="3194"/>
                <a:ext cx="78" cy="80"/>
                <a:chOff x="1945" y="3194"/>
                <a:chExt cx="78" cy="80"/>
              </a:xfrm>
            </p:grpSpPr>
            <p:sp>
              <p:nvSpPr>
                <p:cNvPr id="10266" name="Line 26"/>
                <p:cNvSpPr>
                  <a:spLocks noChangeShapeType="1"/>
                </p:cNvSpPr>
                <p:nvPr/>
              </p:nvSpPr>
              <p:spPr bwMode="auto">
                <a:xfrm>
                  <a:off x="1945" y="3194"/>
                  <a:ext cx="78" cy="0"/>
                </a:xfrm>
                <a:prstGeom prst="line">
                  <a:avLst/>
                </a:prstGeom>
                <a:noFill/>
                <a:ln w="12700">
                  <a:solidFill>
                    <a:srgbClr val="0D0D9D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267" name="Line 27"/>
                <p:cNvSpPr>
                  <a:spLocks noChangeShapeType="1"/>
                </p:cNvSpPr>
                <p:nvPr/>
              </p:nvSpPr>
              <p:spPr bwMode="auto">
                <a:xfrm>
                  <a:off x="1945" y="3274"/>
                  <a:ext cx="78" cy="0"/>
                </a:xfrm>
                <a:prstGeom prst="line">
                  <a:avLst/>
                </a:prstGeom>
                <a:noFill/>
                <a:ln w="12700">
                  <a:solidFill>
                    <a:srgbClr val="0D0D9D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268" name="Line 28"/>
                <p:cNvSpPr>
                  <a:spLocks noChangeShapeType="1"/>
                </p:cNvSpPr>
                <p:nvPr/>
              </p:nvSpPr>
              <p:spPr bwMode="auto">
                <a:xfrm>
                  <a:off x="1983" y="3195"/>
                  <a:ext cx="0" cy="79"/>
                </a:xfrm>
                <a:prstGeom prst="line">
                  <a:avLst/>
                </a:prstGeom>
                <a:noFill/>
                <a:ln w="12700">
                  <a:solidFill>
                    <a:srgbClr val="0D0D9D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0269" name="Group 29"/>
              <p:cNvGrpSpPr>
                <a:grpSpLocks/>
              </p:cNvGrpSpPr>
              <p:nvPr/>
            </p:nvGrpSpPr>
            <p:grpSpPr bwMode="auto">
              <a:xfrm>
                <a:off x="2488" y="3059"/>
                <a:ext cx="82" cy="133"/>
                <a:chOff x="2488" y="3059"/>
                <a:chExt cx="82" cy="133"/>
              </a:xfrm>
            </p:grpSpPr>
            <p:sp>
              <p:nvSpPr>
                <p:cNvPr id="10270" name="Line 30"/>
                <p:cNvSpPr>
                  <a:spLocks noChangeShapeType="1"/>
                </p:cNvSpPr>
                <p:nvPr/>
              </p:nvSpPr>
              <p:spPr bwMode="auto">
                <a:xfrm>
                  <a:off x="2488" y="3059"/>
                  <a:ext cx="82" cy="0"/>
                </a:xfrm>
                <a:prstGeom prst="line">
                  <a:avLst/>
                </a:prstGeom>
                <a:noFill/>
                <a:ln w="12700">
                  <a:solidFill>
                    <a:srgbClr val="0D0D9D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271" name="Line 31"/>
                <p:cNvSpPr>
                  <a:spLocks noChangeShapeType="1"/>
                </p:cNvSpPr>
                <p:nvPr/>
              </p:nvSpPr>
              <p:spPr bwMode="auto">
                <a:xfrm>
                  <a:off x="2488" y="3192"/>
                  <a:ext cx="82" cy="0"/>
                </a:xfrm>
                <a:prstGeom prst="line">
                  <a:avLst/>
                </a:prstGeom>
                <a:noFill/>
                <a:ln w="12700">
                  <a:solidFill>
                    <a:srgbClr val="0D0D9D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272" name="Line 32"/>
                <p:cNvSpPr>
                  <a:spLocks noChangeShapeType="1"/>
                </p:cNvSpPr>
                <p:nvPr/>
              </p:nvSpPr>
              <p:spPr bwMode="auto">
                <a:xfrm>
                  <a:off x="2528" y="3060"/>
                  <a:ext cx="0" cy="131"/>
                </a:xfrm>
                <a:prstGeom prst="line">
                  <a:avLst/>
                </a:prstGeom>
                <a:noFill/>
                <a:ln w="12700">
                  <a:solidFill>
                    <a:srgbClr val="0D0D9D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0273" name="Group 33"/>
              <p:cNvGrpSpPr>
                <a:grpSpLocks/>
              </p:cNvGrpSpPr>
              <p:nvPr/>
            </p:nvGrpSpPr>
            <p:grpSpPr bwMode="auto">
              <a:xfrm>
                <a:off x="3114" y="2868"/>
                <a:ext cx="82" cy="238"/>
                <a:chOff x="3114" y="2868"/>
                <a:chExt cx="82" cy="238"/>
              </a:xfrm>
            </p:grpSpPr>
            <p:sp>
              <p:nvSpPr>
                <p:cNvPr id="10274" name="Line 34"/>
                <p:cNvSpPr>
                  <a:spLocks noChangeShapeType="1"/>
                </p:cNvSpPr>
                <p:nvPr/>
              </p:nvSpPr>
              <p:spPr bwMode="auto">
                <a:xfrm>
                  <a:off x="3114" y="2868"/>
                  <a:ext cx="82" cy="0"/>
                </a:xfrm>
                <a:prstGeom prst="line">
                  <a:avLst/>
                </a:prstGeom>
                <a:noFill/>
                <a:ln w="12700">
                  <a:solidFill>
                    <a:srgbClr val="0D0D9D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275" name="Line 35"/>
                <p:cNvSpPr>
                  <a:spLocks noChangeShapeType="1"/>
                </p:cNvSpPr>
                <p:nvPr/>
              </p:nvSpPr>
              <p:spPr bwMode="auto">
                <a:xfrm>
                  <a:off x="3114" y="3106"/>
                  <a:ext cx="82" cy="0"/>
                </a:xfrm>
                <a:prstGeom prst="line">
                  <a:avLst/>
                </a:prstGeom>
                <a:noFill/>
                <a:ln w="12700">
                  <a:solidFill>
                    <a:srgbClr val="0D0D9D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276" name="Line 36"/>
                <p:cNvSpPr>
                  <a:spLocks noChangeShapeType="1"/>
                </p:cNvSpPr>
                <p:nvPr/>
              </p:nvSpPr>
              <p:spPr bwMode="auto">
                <a:xfrm>
                  <a:off x="3154" y="2869"/>
                  <a:ext cx="0" cy="236"/>
                </a:xfrm>
                <a:prstGeom prst="line">
                  <a:avLst/>
                </a:prstGeom>
                <a:noFill/>
                <a:ln w="12700">
                  <a:solidFill>
                    <a:srgbClr val="0D0D9D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0277" name="Group 37"/>
              <p:cNvGrpSpPr>
                <a:grpSpLocks/>
              </p:cNvGrpSpPr>
              <p:nvPr/>
            </p:nvGrpSpPr>
            <p:grpSpPr bwMode="auto">
              <a:xfrm>
                <a:off x="3676" y="2595"/>
                <a:ext cx="48" cy="331"/>
                <a:chOff x="3676" y="2595"/>
                <a:chExt cx="48" cy="331"/>
              </a:xfrm>
            </p:grpSpPr>
            <p:sp>
              <p:nvSpPr>
                <p:cNvPr id="10278" name="Line 38"/>
                <p:cNvSpPr>
                  <a:spLocks noChangeShapeType="1"/>
                </p:cNvSpPr>
                <p:nvPr/>
              </p:nvSpPr>
              <p:spPr bwMode="auto">
                <a:xfrm>
                  <a:off x="3676" y="2595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rgbClr val="0D0D9D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279" name="Line 39"/>
                <p:cNvSpPr>
                  <a:spLocks noChangeShapeType="1"/>
                </p:cNvSpPr>
                <p:nvPr/>
              </p:nvSpPr>
              <p:spPr bwMode="auto">
                <a:xfrm>
                  <a:off x="3676" y="2926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rgbClr val="0D0D9D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280" name="Line 40"/>
                <p:cNvSpPr>
                  <a:spLocks noChangeShapeType="1"/>
                </p:cNvSpPr>
                <p:nvPr/>
              </p:nvSpPr>
              <p:spPr bwMode="auto">
                <a:xfrm>
                  <a:off x="3699" y="2596"/>
                  <a:ext cx="0" cy="328"/>
                </a:xfrm>
                <a:prstGeom prst="line">
                  <a:avLst/>
                </a:prstGeom>
                <a:noFill/>
                <a:ln w="12700">
                  <a:solidFill>
                    <a:srgbClr val="0D0D9D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0281" name="Group 41"/>
              <p:cNvGrpSpPr>
                <a:grpSpLocks/>
              </p:cNvGrpSpPr>
              <p:nvPr/>
            </p:nvGrpSpPr>
            <p:grpSpPr bwMode="auto">
              <a:xfrm>
                <a:off x="4229" y="2487"/>
                <a:ext cx="63" cy="338"/>
                <a:chOff x="4229" y="2487"/>
                <a:chExt cx="63" cy="338"/>
              </a:xfrm>
            </p:grpSpPr>
            <p:sp>
              <p:nvSpPr>
                <p:cNvPr id="10282" name="Line 42"/>
                <p:cNvSpPr>
                  <a:spLocks noChangeShapeType="1"/>
                </p:cNvSpPr>
                <p:nvPr/>
              </p:nvSpPr>
              <p:spPr bwMode="auto">
                <a:xfrm>
                  <a:off x="4229" y="2487"/>
                  <a:ext cx="63" cy="0"/>
                </a:xfrm>
                <a:prstGeom prst="line">
                  <a:avLst/>
                </a:prstGeom>
                <a:noFill/>
                <a:ln w="12700">
                  <a:solidFill>
                    <a:srgbClr val="0D0D9D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283" name="Line 43"/>
                <p:cNvSpPr>
                  <a:spLocks noChangeShapeType="1"/>
                </p:cNvSpPr>
                <p:nvPr/>
              </p:nvSpPr>
              <p:spPr bwMode="auto">
                <a:xfrm>
                  <a:off x="4229" y="2825"/>
                  <a:ext cx="63" cy="0"/>
                </a:xfrm>
                <a:prstGeom prst="line">
                  <a:avLst/>
                </a:prstGeom>
                <a:noFill/>
                <a:ln w="12700">
                  <a:solidFill>
                    <a:srgbClr val="0D0D9D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284" name="Line 44"/>
                <p:cNvSpPr>
                  <a:spLocks noChangeShapeType="1"/>
                </p:cNvSpPr>
                <p:nvPr/>
              </p:nvSpPr>
              <p:spPr bwMode="auto">
                <a:xfrm>
                  <a:off x="4260" y="2488"/>
                  <a:ext cx="0" cy="335"/>
                </a:xfrm>
                <a:prstGeom prst="line">
                  <a:avLst/>
                </a:prstGeom>
                <a:noFill/>
                <a:ln w="12700">
                  <a:solidFill>
                    <a:srgbClr val="0D0D9D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0285" name="Group 45"/>
              <p:cNvGrpSpPr>
                <a:grpSpLocks/>
              </p:cNvGrpSpPr>
              <p:nvPr/>
            </p:nvGrpSpPr>
            <p:grpSpPr bwMode="auto">
              <a:xfrm>
                <a:off x="4787" y="2330"/>
                <a:ext cx="78" cy="394"/>
                <a:chOff x="4787" y="2330"/>
                <a:chExt cx="78" cy="394"/>
              </a:xfrm>
            </p:grpSpPr>
            <p:sp>
              <p:nvSpPr>
                <p:cNvPr id="10286" name="Line 46"/>
                <p:cNvSpPr>
                  <a:spLocks noChangeShapeType="1"/>
                </p:cNvSpPr>
                <p:nvPr/>
              </p:nvSpPr>
              <p:spPr bwMode="auto">
                <a:xfrm>
                  <a:off x="4787" y="2330"/>
                  <a:ext cx="78" cy="0"/>
                </a:xfrm>
                <a:prstGeom prst="line">
                  <a:avLst/>
                </a:prstGeom>
                <a:noFill/>
                <a:ln w="12700">
                  <a:solidFill>
                    <a:srgbClr val="0D0D9D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287" name="Line 47"/>
                <p:cNvSpPr>
                  <a:spLocks noChangeShapeType="1"/>
                </p:cNvSpPr>
                <p:nvPr/>
              </p:nvSpPr>
              <p:spPr bwMode="auto">
                <a:xfrm>
                  <a:off x="4787" y="2724"/>
                  <a:ext cx="78" cy="0"/>
                </a:xfrm>
                <a:prstGeom prst="line">
                  <a:avLst/>
                </a:prstGeom>
                <a:noFill/>
                <a:ln w="12700">
                  <a:solidFill>
                    <a:srgbClr val="0D0D9D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288" name="Line 48"/>
                <p:cNvSpPr>
                  <a:spLocks noChangeShapeType="1"/>
                </p:cNvSpPr>
                <p:nvPr/>
              </p:nvSpPr>
              <p:spPr bwMode="auto">
                <a:xfrm>
                  <a:off x="4825" y="2331"/>
                  <a:ext cx="0" cy="3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10289" name="Group 49"/>
          <p:cNvGrpSpPr>
            <a:grpSpLocks/>
          </p:cNvGrpSpPr>
          <p:nvPr/>
        </p:nvGrpSpPr>
        <p:grpSpPr bwMode="auto">
          <a:xfrm>
            <a:off x="1949450" y="2851150"/>
            <a:ext cx="4889500" cy="2389188"/>
            <a:chOff x="1381" y="1796"/>
            <a:chExt cx="3465" cy="1505"/>
          </a:xfrm>
        </p:grpSpPr>
        <p:grpSp>
          <p:nvGrpSpPr>
            <p:cNvPr id="10290" name="Group 50"/>
            <p:cNvGrpSpPr>
              <a:grpSpLocks/>
            </p:cNvGrpSpPr>
            <p:nvPr/>
          </p:nvGrpSpPr>
          <p:grpSpPr bwMode="auto">
            <a:xfrm>
              <a:off x="1907" y="1796"/>
              <a:ext cx="2939" cy="1449"/>
              <a:chOff x="1907" y="1796"/>
              <a:chExt cx="2939" cy="1449"/>
            </a:xfrm>
          </p:grpSpPr>
          <p:grpSp>
            <p:nvGrpSpPr>
              <p:cNvPr id="10291" name="Group 51"/>
              <p:cNvGrpSpPr>
                <a:grpSpLocks/>
              </p:cNvGrpSpPr>
              <p:nvPr/>
            </p:nvGrpSpPr>
            <p:grpSpPr bwMode="auto">
              <a:xfrm>
                <a:off x="1907" y="3071"/>
                <a:ext cx="78" cy="174"/>
                <a:chOff x="1907" y="3071"/>
                <a:chExt cx="78" cy="174"/>
              </a:xfrm>
            </p:grpSpPr>
            <p:sp>
              <p:nvSpPr>
                <p:cNvPr id="10292" name="Line 52"/>
                <p:cNvSpPr>
                  <a:spLocks noChangeShapeType="1"/>
                </p:cNvSpPr>
                <p:nvPr/>
              </p:nvSpPr>
              <p:spPr bwMode="auto">
                <a:xfrm>
                  <a:off x="1907" y="3071"/>
                  <a:ext cx="78" cy="0"/>
                </a:xfrm>
                <a:prstGeom prst="line">
                  <a:avLst/>
                </a:prstGeom>
                <a:noFill/>
                <a:ln w="12700">
                  <a:solidFill>
                    <a:srgbClr val="B574B8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293" name="Line 53"/>
                <p:cNvSpPr>
                  <a:spLocks noChangeShapeType="1"/>
                </p:cNvSpPr>
                <p:nvPr/>
              </p:nvSpPr>
              <p:spPr bwMode="auto">
                <a:xfrm>
                  <a:off x="1907" y="3245"/>
                  <a:ext cx="78" cy="0"/>
                </a:xfrm>
                <a:prstGeom prst="line">
                  <a:avLst/>
                </a:prstGeom>
                <a:noFill/>
                <a:ln w="12700">
                  <a:solidFill>
                    <a:srgbClr val="B574B8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294" name="Line 54"/>
                <p:cNvSpPr>
                  <a:spLocks noChangeShapeType="1"/>
                </p:cNvSpPr>
                <p:nvPr/>
              </p:nvSpPr>
              <p:spPr bwMode="auto">
                <a:xfrm>
                  <a:off x="1945" y="3072"/>
                  <a:ext cx="0" cy="172"/>
                </a:xfrm>
                <a:prstGeom prst="line">
                  <a:avLst/>
                </a:prstGeom>
                <a:noFill/>
                <a:ln w="12700">
                  <a:solidFill>
                    <a:srgbClr val="B574B8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0295" name="Group 55"/>
              <p:cNvGrpSpPr>
                <a:grpSpLocks/>
              </p:cNvGrpSpPr>
              <p:nvPr/>
            </p:nvGrpSpPr>
            <p:grpSpPr bwMode="auto">
              <a:xfrm>
                <a:off x="2487" y="2806"/>
                <a:ext cx="79" cy="260"/>
                <a:chOff x="2487" y="2806"/>
                <a:chExt cx="79" cy="260"/>
              </a:xfrm>
            </p:grpSpPr>
            <p:sp>
              <p:nvSpPr>
                <p:cNvPr id="10296" name="Line 56"/>
                <p:cNvSpPr>
                  <a:spLocks noChangeShapeType="1"/>
                </p:cNvSpPr>
                <p:nvPr/>
              </p:nvSpPr>
              <p:spPr bwMode="auto">
                <a:xfrm>
                  <a:off x="2487" y="2806"/>
                  <a:ext cx="79" cy="0"/>
                </a:xfrm>
                <a:prstGeom prst="line">
                  <a:avLst/>
                </a:prstGeom>
                <a:noFill/>
                <a:ln w="12700">
                  <a:solidFill>
                    <a:srgbClr val="B574B8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297" name="Line 57"/>
                <p:cNvSpPr>
                  <a:spLocks noChangeShapeType="1"/>
                </p:cNvSpPr>
                <p:nvPr/>
              </p:nvSpPr>
              <p:spPr bwMode="auto">
                <a:xfrm>
                  <a:off x="2487" y="3066"/>
                  <a:ext cx="79" cy="0"/>
                </a:xfrm>
                <a:prstGeom prst="line">
                  <a:avLst/>
                </a:prstGeom>
                <a:noFill/>
                <a:ln w="12700">
                  <a:solidFill>
                    <a:srgbClr val="B574B8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298" name="Line 58"/>
                <p:cNvSpPr>
                  <a:spLocks noChangeShapeType="1"/>
                </p:cNvSpPr>
                <p:nvPr/>
              </p:nvSpPr>
              <p:spPr bwMode="auto">
                <a:xfrm>
                  <a:off x="2526" y="2807"/>
                  <a:ext cx="0" cy="257"/>
                </a:xfrm>
                <a:prstGeom prst="line">
                  <a:avLst/>
                </a:prstGeom>
                <a:noFill/>
                <a:ln w="12700">
                  <a:solidFill>
                    <a:srgbClr val="B574B8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0299" name="Group 59"/>
              <p:cNvGrpSpPr>
                <a:grpSpLocks/>
              </p:cNvGrpSpPr>
              <p:nvPr/>
            </p:nvGrpSpPr>
            <p:grpSpPr bwMode="auto">
              <a:xfrm>
                <a:off x="3084" y="2492"/>
                <a:ext cx="78" cy="334"/>
                <a:chOff x="3084" y="2492"/>
                <a:chExt cx="78" cy="334"/>
              </a:xfrm>
            </p:grpSpPr>
            <p:sp>
              <p:nvSpPr>
                <p:cNvPr id="10300" name="Line 60"/>
                <p:cNvSpPr>
                  <a:spLocks noChangeShapeType="1"/>
                </p:cNvSpPr>
                <p:nvPr/>
              </p:nvSpPr>
              <p:spPr bwMode="auto">
                <a:xfrm>
                  <a:off x="3084" y="2492"/>
                  <a:ext cx="78" cy="0"/>
                </a:xfrm>
                <a:prstGeom prst="line">
                  <a:avLst/>
                </a:prstGeom>
                <a:noFill/>
                <a:ln w="12700">
                  <a:solidFill>
                    <a:srgbClr val="B574B8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301" name="Line 61"/>
                <p:cNvSpPr>
                  <a:spLocks noChangeShapeType="1"/>
                </p:cNvSpPr>
                <p:nvPr/>
              </p:nvSpPr>
              <p:spPr bwMode="auto">
                <a:xfrm>
                  <a:off x="3084" y="2826"/>
                  <a:ext cx="78" cy="0"/>
                </a:xfrm>
                <a:prstGeom prst="line">
                  <a:avLst/>
                </a:prstGeom>
                <a:noFill/>
                <a:ln w="12700">
                  <a:solidFill>
                    <a:srgbClr val="B574B8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302" name="Line 62"/>
                <p:cNvSpPr>
                  <a:spLocks noChangeShapeType="1"/>
                </p:cNvSpPr>
                <p:nvPr/>
              </p:nvSpPr>
              <p:spPr bwMode="auto">
                <a:xfrm>
                  <a:off x="3122" y="2493"/>
                  <a:ext cx="0" cy="331"/>
                </a:xfrm>
                <a:prstGeom prst="line">
                  <a:avLst/>
                </a:prstGeom>
                <a:noFill/>
                <a:ln w="12700">
                  <a:solidFill>
                    <a:srgbClr val="B574B8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0303" name="Group 63"/>
              <p:cNvGrpSpPr>
                <a:grpSpLocks/>
              </p:cNvGrpSpPr>
              <p:nvPr/>
            </p:nvGrpSpPr>
            <p:grpSpPr bwMode="auto">
              <a:xfrm>
                <a:off x="3623" y="2267"/>
                <a:ext cx="86" cy="372"/>
                <a:chOff x="3623" y="2267"/>
                <a:chExt cx="86" cy="372"/>
              </a:xfrm>
            </p:grpSpPr>
            <p:sp>
              <p:nvSpPr>
                <p:cNvPr id="10304" name="Line 64"/>
                <p:cNvSpPr>
                  <a:spLocks noChangeShapeType="1"/>
                </p:cNvSpPr>
                <p:nvPr/>
              </p:nvSpPr>
              <p:spPr bwMode="auto">
                <a:xfrm>
                  <a:off x="3623" y="2267"/>
                  <a:ext cx="86" cy="0"/>
                </a:xfrm>
                <a:prstGeom prst="line">
                  <a:avLst/>
                </a:prstGeom>
                <a:noFill/>
                <a:ln w="12700">
                  <a:solidFill>
                    <a:srgbClr val="B574B8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305" name="Line 65"/>
                <p:cNvSpPr>
                  <a:spLocks noChangeShapeType="1"/>
                </p:cNvSpPr>
                <p:nvPr/>
              </p:nvSpPr>
              <p:spPr bwMode="auto">
                <a:xfrm>
                  <a:off x="3623" y="2639"/>
                  <a:ext cx="86" cy="0"/>
                </a:xfrm>
                <a:prstGeom prst="line">
                  <a:avLst/>
                </a:prstGeom>
                <a:noFill/>
                <a:ln w="12700">
                  <a:solidFill>
                    <a:srgbClr val="B574B8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306" name="Line 66"/>
                <p:cNvSpPr>
                  <a:spLocks noChangeShapeType="1"/>
                </p:cNvSpPr>
                <p:nvPr/>
              </p:nvSpPr>
              <p:spPr bwMode="auto">
                <a:xfrm>
                  <a:off x="3665" y="2268"/>
                  <a:ext cx="0" cy="369"/>
                </a:xfrm>
                <a:prstGeom prst="line">
                  <a:avLst/>
                </a:prstGeom>
                <a:noFill/>
                <a:ln w="12700">
                  <a:solidFill>
                    <a:srgbClr val="B574B8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0307" name="Group 67"/>
              <p:cNvGrpSpPr>
                <a:grpSpLocks/>
              </p:cNvGrpSpPr>
              <p:nvPr/>
            </p:nvGrpSpPr>
            <p:grpSpPr bwMode="auto">
              <a:xfrm>
                <a:off x="4228" y="2058"/>
                <a:ext cx="71" cy="417"/>
                <a:chOff x="4228" y="2058"/>
                <a:chExt cx="71" cy="417"/>
              </a:xfrm>
            </p:grpSpPr>
            <p:sp>
              <p:nvSpPr>
                <p:cNvPr id="10308" name="Line 68"/>
                <p:cNvSpPr>
                  <a:spLocks noChangeShapeType="1"/>
                </p:cNvSpPr>
                <p:nvPr/>
              </p:nvSpPr>
              <p:spPr bwMode="auto">
                <a:xfrm>
                  <a:off x="4228" y="2058"/>
                  <a:ext cx="71" cy="0"/>
                </a:xfrm>
                <a:prstGeom prst="line">
                  <a:avLst/>
                </a:prstGeom>
                <a:noFill/>
                <a:ln w="12700">
                  <a:solidFill>
                    <a:srgbClr val="B574B8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309" name="Line 69"/>
                <p:cNvSpPr>
                  <a:spLocks noChangeShapeType="1"/>
                </p:cNvSpPr>
                <p:nvPr/>
              </p:nvSpPr>
              <p:spPr bwMode="auto">
                <a:xfrm>
                  <a:off x="4228" y="2475"/>
                  <a:ext cx="71" cy="0"/>
                </a:xfrm>
                <a:prstGeom prst="line">
                  <a:avLst/>
                </a:prstGeom>
                <a:noFill/>
                <a:ln w="12700">
                  <a:solidFill>
                    <a:srgbClr val="B574B8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310" name="Line 70"/>
                <p:cNvSpPr>
                  <a:spLocks noChangeShapeType="1"/>
                </p:cNvSpPr>
                <p:nvPr/>
              </p:nvSpPr>
              <p:spPr bwMode="auto">
                <a:xfrm>
                  <a:off x="4263" y="2059"/>
                  <a:ext cx="0" cy="414"/>
                </a:xfrm>
                <a:prstGeom prst="line">
                  <a:avLst/>
                </a:prstGeom>
                <a:noFill/>
                <a:ln w="12700">
                  <a:solidFill>
                    <a:srgbClr val="B574B8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0311" name="Group 71"/>
              <p:cNvGrpSpPr>
                <a:grpSpLocks/>
              </p:cNvGrpSpPr>
              <p:nvPr/>
            </p:nvGrpSpPr>
            <p:grpSpPr bwMode="auto">
              <a:xfrm>
                <a:off x="4768" y="1796"/>
                <a:ext cx="78" cy="484"/>
                <a:chOff x="4768" y="1796"/>
                <a:chExt cx="78" cy="484"/>
              </a:xfrm>
            </p:grpSpPr>
            <p:sp>
              <p:nvSpPr>
                <p:cNvPr id="10312" name="Line 72"/>
                <p:cNvSpPr>
                  <a:spLocks noChangeShapeType="1"/>
                </p:cNvSpPr>
                <p:nvPr/>
              </p:nvSpPr>
              <p:spPr bwMode="auto">
                <a:xfrm>
                  <a:off x="4768" y="1796"/>
                  <a:ext cx="78" cy="0"/>
                </a:xfrm>
                <a:prstGeom prst="line">
                  <a:avLst/>
                </a:prstGeom>
                <a:noFill/>
                <a:ln w="12700">
                  <a:solidFill>
                    <a:srgbClr val="B574B8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313" name="Line 73"/>
                <p:cNvSpPr>
                  <a:spLocks noChangeShapeType="1"/>
                </p:cNvSpPr>
                <p:nvPr/>
              </p:nvSpPr>
              <p:spPr bwMode="auto">
                <a:xfrm>
                  <a:off x="4768" y="2280"/>
                  <a:ext cx="78" cy="0"/>
                </a:xfrm>
                <a:prstGeom prst="line">
                  <a:avLst/>
                </a:prstGeom>
                <a:noFill/>
                <a:ln w="12700">
                  <a:solidFill>
                    <a:srgbClr val="B574B8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314" name="Line 74"/>
                <p:cNvSpPr>
                  <a:spLocks noChangeShapeType="1"/>
                </p:cNvSpPr>
                <p:nvPr/>
              </p:nvSpPr>
              <p:spPr bwMode="auto">
                <a:xfrm>
                  <a:off x="4806" y="1797"/>
                  <a:ext cx="0" cy="480"/>
                </a:xfrm>
                <a:prstGeom prst="line">
                  <a:avLst/>
                </a:prstGeom>
                <a:noFill/>
                <a:ln w="12700">
                  <a:solidFill>
                    <a:srgbClr val="B574B8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10315" name="Freeform 75"/>
            <p:cNvSpPr>
              <a:spLocks/>
            </p:cNvSpPr>
            <p:nvPr/>
          </p:nvSpPr>
          <p:spPr bwMode="auto">
            <a:xfrm>
              <a:off x="1381" y="2029"/>
              <a:ext cx="3453" cy="1272"/>
            </a:xfrm>
            <a:custGeom>
              <a:avLst/>
              <a:gdLst>
                <a:gd name="T0" fmla="*/ 112 w 3453"/>
                <a:gd name="T1" fmla="*/ 1260 h 1272"/>
                <a:gd name="T2" fmla="*/ 231 w 3453"/>
                <a:gd name="T3" fmla="*/ 1245 h 1272"/>
                <a:gd name="T4" fmla="*/ 313 w 3453"/>
                <a:gd name="T5" fmla="*/ 1222 h 1272"/>
                <a:gd name="T6" fmla="*/ 411 w 3453"/>
                <a:gd name="T7" fmla="*/ 1181 h 1272"/>
                <a:gd name="T8" fmla="*/ 496 w 3453"/>
                <a:gd name="T9" fmla="*/ 1151 h 1272"/>
                <a:gd name="T10" fmla="*/ 586 w 3453"/>
                <a:gd name="T11" fmla="*/ 1133 h 1272"/>
                <a:gd name="T12" fmla="*/ 664 w 3453"/>
                <a:gd name="T13" fmla="*/ 1114 h 1272"/>
                <a:gd name="T14" fmla="*/ 750 w 3453"/>
                <a:gd name="T15" fmla="*/ 1088 h 1272"/>
                <a:gd name="T16" fmla="*/ 814 w 3453"/>
                <a:gd name="T17" fmla="*/ 1073 h 1272"/>
                <a:gd name="T18" fmla="*/ 918 w 3453"/>
                <a:gd name="T19" fmla="*/ 1032 h 1272"/>
                <a:gd name="T20" fmla="*/ 989 w 3453"/>
                <a:gd name="T21" fmla="*/ 994 h 1272"/>
                <a:gd name="T22" fmla="*/ 1075 w 3453"/>
                <a:gd name="T23" fmla="*/ 972 h 1272"/>
                <a:gd name="T24" fmla="*/ 1149 w 3453"/>
                <a:gd name="T25" fmla="*/ 920 h 1272"/>
                <a:gd name="T26" fmla="*/ 1239 w 3453"/>
                <a:gd name="T27" fmla="*/ 860 h 1272"/>
                <a:gd name="T28" fmla="*/ 1351 w 3453"/>
                <a:gd name="T29" fmla="*/ 770 h 1272"/>
                <a:gd name="T30" fmla="*/ 1470 w 3453"/>
                <a:gd name="T31" fmla="*/ 759 h 1272"/>
                <a:gd name="T32" fmla="*/ 1552 w 3453"/>
                <a:gd name="T33" fmla="*/ 736 h 1272"/>
                <a:gd name="T34" fmla="*/ 1623 w 3453"/>
                <a:gd name="T35" fmla="*/ 695 h 1272"/>
                <a:gd name="T36" fmla="*/ 1698 w 3453"/>
                <a:gd name="T37" fmla="*/ 635 h 1272"/>
                <a:gd name="T38" fmla="*/ 1784 w 3453"/>
                <a:gd name="T39" fmla="*/ 602 h 1272"/>
                <a:gd name="T40" fmla="*/ 1914 w 3453"/>
                <a:gd name="T41" fmla="*/ 587 h 1272"/>
                <a:gd name="T42" fmla="*/ 1982 w 3453"/>
                <a:gd name="T43" fmla="*/ 557 h 1272"/>
                <a:gd name="T44" fmla="*/ 2053 w 3453"/>
                <a:gd name="T45" fmla="*/ 516 h 1272"/>
                <a:gd name="T46" fmla="*/ 2161 w 3453"/>
                <a:gd name="T47" fmla="*/ 501 h 1272"/>
                <a:gd name="T48" fmla="*/ 2280 w 3453"/>
                <a:gd name="T49" fmla="*/ 430 h 1272"/>
                <a:gd name="T50" fmla="*/ 2400 w 3453"/>
                <a:gd name="T51" fmla="*/ 404 h 1272"/>
                <a:gd name="T52" fmla="*/ 2467 w 3453"/>
                <a:gd name="T53" fmla="*/ 348 h 1272"/>
                <a:gd name="T54" fmla="*/ 2586 w 3453"/>
                <a:gd name="T55" fmla="*/ 321 h 1272"/>
                <a:gd name="T56" fmla="*/ 2717 w 3453"/>
                <a:gd name="T57" fmla="*/ 288 h 1272"/>
                <a:gd name="T58" fmla="*/ 2803 w 3453"/>
                <a:gd name="T59" fmla="*/ 265 h 1272"/>
                <a:gd name="T60" fmla="*/ 2922 w 3453"/>
                <a:gd name="T61" fmla="*/ 228 h 1272"/>
                <a:gd name="T62" fmla="*/ 3000 w 3453"/>
                <a:gd name="T63" fmla="*/ 191 h 1272"/>
                <a:gd name="T64" fmla="*/ 3131 w 3453"/>
                <a:gd name="T65" fmla="*/ 194 h 1272"/>
                <a:gd name="T66" fmla="*/ 3202 w 3453"/>
                <a:gd name="T67" fmla="*/ 164 h 1272"/>
                <a:gd name="T68" fmla="*/ 3258 w 3453"/>
                <a:gd name="T69" fmla="*/ 105 h 1272"/>
                <a:gd name="T70" fmla="*/ 3340 w 3453"/>
                <a:gd name="T71" fmla="*/ 41 h 1272"/>
                <a:gd name="T72" fmla="*/ 3411 w 3453"/>
                <a:gd name="T73" fmla="*/ 15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53" h="1272">
                  <a:moveTo>
                    <a:pt x="0" y="1271"/>
                  </a:moveTo>
                  <a:lnTo>
                    <a:pt x="112" y="1260"/>
                  </a:lnTo>
                  <a:lnTo>
                    <a:pt x="157" y="1249"/>
                  </a:lnTo>
                  <a:lnTo>
                    <a:pt x="231" y="1245"/>
                  </a:lnTo>
                  <a:lnTo>
                    <a:pt x="284" y="1234"/>
                  </a:lnTo>
                  <a:lnTo>
                    <a:pt x="313" y="1222"/>
                  </a:lnTo>
                  <a:lnTo>
                    <a:pt x="362" y="1189"/>
                  </a:lnTo>
                  <a:lnTo>
                    <a:pt x="411" y="1181"/>
                  </a:lnTo>
                  <a:lnTo>
                    <a:pt x="455" y="1155"/>
                  </a:lnTo>
                  <a:lnTo>
                    <a:pt x="496" y="1151"/>
                  </a:lnTo>
                  <a:lnTo>
                    <a:pt x="549" y="1144"/>
                  </a:lnTo>
                  <a:lnTo>
                    <a:pt x="586" y="1133"/>
                  </a:lnTo>
                  <a:lnTo>
                    <a:pt x="631" y="1125"/>
                  </a:lnTo>
                  <a:lnTo>
                    <a:pt x="664" y="1114"/>
                  </a:lnTo>
                  <a:lnTo>
                    <a:pt x="728" y="1107"/>
                  </a:lnTo>
                  <a:lnTo>
                    <a:pt x="750" y="1088"/>
                  </a:lnTo>
                  <a:lnTo>
                    <a:pt x="791" y="1088"/>
                  </a:lnTo>
                  <a:lnTo>
                    <a:pt x="814" y="1073"/>
                  </a:lnTo>
                  <a:lnTo>
                    <a:pt x="851" y="1062"/>
                  </a:lnTo>
                  <a:lnTo>
                    <a:pt x="918" y="1032"/>
                  </a:lnTo>
                  <a:lnTo>
                    <a:pt x="963" y="1021"/>
                  </a:lnTo>
                  <a:lnTo>
                    <a:pt x="989" y="994"/>
                  </a:lnTo>
                  <a:lnTo>
                    <a:pt x="1037" y="983"/>
                  </a:lnTo>
                  <a:lnTo>
                    <a:pt x="1075" y="972"/>
                  </a:lnTo>
                  <a:lnTo>
                    <a:pt x="1123" y="931"/>
                  </a:lnTo>
                  <a:lnTo>
                    <a:pt x="1149" y="920"/>
                  </a:lnTo>
                  <a:lnTo>
                    <a:pt x="1213" y="897"/>
                  </a:lnTo>
                  <a:lnTo>
                    <a:pt x="1239" y="860"/>
                  </a:lnTo>
                  <a:lnTo>
                    <a:pt x="1295" y="796"/>
                  </a:lnTo>
                  <a:lnTo>
                    <a:pt x="1351" y="770"/>
                  </a:lnTo>
                  <a:lnTo>
                    <a:pt x="1407" y="759"/>
                  </a:lnTo>
                  <a:lnTo>
                    <a:pt x="1470" y="759"/>
                  </a:lnTo>
                  <a:lnTo>
                    <a:pt x="1493" y="744"/>
                  </a:lnTo>
                  <a:lnTo>
                    <a:pt x="1552" y="736"/>
                  </a:lnTo>
                  <a:lnTo>
                    <a:pt x="1579" y="699"/>
                  </a:lnTo>
                  <a:lnTo>
                    <a:pt x="1623" y="695"/>
                  </a:lnTo>
                  <a:lnTo>
                    <a:pt x="1657" y="677"/>
                  </a:lnTo>
                  <a:lnTo>
                    <a:pt x="1698" y="635"/>
                  </a:lnTo>
                  <a:lnTo>
                    <a:pt x="1758" y="617"/>
                  </a:lnTo>
                  <a:lnTo>
                    <a:pt x="1784" y="602"/>
                  </a:lnTo>
                  <a:lnTo>
                    <a:pt x="1866" y="583"/>
                  </a:lnTo>
                  <a:lnTo>
                    <a:pt x="1914" y="587"/>
                  </a:lnTo>
                  <a:lnTo>
                    <a:pt x="1948" y="564"/>
                  </a:lnTo>
                  <a:lnTo>
                    <a:pt x="1982" y="557"/>
                  </a:lnTo>
                  <a:lnTo>
                    <a:pt x="2023" y="546"/>
                  </a:lnTo>
                  <a:lnTo>
                    <a:pt x="2053" y="516"/>
                  </a:lnTo>
                  <a:lnTo>
                    <a:pt x="2101" y="508"/>
                  </a:lnTo>
                  <a:lnTo>
                    <a:pt x="2161" y="501"/>
                  </a:lnTo>
                  <a:lnTo>
                    <a:pt x="2198" y="456"/>
                  </a:lnTo>
                  <a:lnTo>
                    <a:pt x="2280" y="430"/>
                  </a:lnTo>
                  <a:lnTo>
                    <a:pt x="2332" y="407"/>
                  </a:lnTo>
                  <a:lnTo>
                    <a:pt x="2400" y="404"/>
                  </a:lnTo>
                  <a:lnTo>
                    <a:pt x="2444" y="385"/>
                  </a:lnTo>
                  <a:lnTo>
                    <a:pt x="2467" y="348"/>
                  </a:lnTo>
                  <a:lnTo>
                    <a:pt x="2538" y="329"/>
                  </a:lnTo>
                  <a:lnTo>
                    <a:pt x="2586" y="321"/>
                  </a:lnTo>
                  <a:lnTo>
                    <a:pt x="2638" y="310"/>
                  </a:lnTo>
                  <a:lnTo>
                    <a:pt x="2717" y="288"/>
                  </a:lnTo>
                  <a:lnTo>
                    <a:pt x="2765" y="280"/>
                  </a:lnTo>
                  <a:lnTo>
                    <a:pt x="2803" y="265"/>
                  </a:lnTo>
                  <a:lnTo>
                    <a:pt x="2859" y="269"/>
                  </a:lnTo>
                  <a:lnTo>
                    <a:pt x="2922" y="228"/>
                  </a:lnTo>
                  <a:lnTo>
                    <a:pt x="2967" y="217"/>
                  </a:lnTo>
                  <a:lnTo>
                    <a:pt x="3000" y="191"/>
                  </a:lnTo>
                  <a:lnTo>
                    <a:pt x="3075" y="187"/>
                  </a:lnTo>
                  <a:lnTo>
                    <a:pt x="3131" y="194"/>
                  </a:lnTo>
                  <a:lnTo>
                    <a:pt x="3165" y="176"/>
                  </a:lnTo>
                  <a:lnTo>
                    <a:pt x="3202" y="164"/>
                  </a:lnTo>
                  <a:lnTo>
                    <a:pt x="3228" y="131"/>
                  </a:lnTo>
                  <a:lnTo>
                    <a:pt x="3258" y="105"/>
                  </a:lnTo>
                  <a:lnTo>
                    <a:pt x="3258" y="82"/>
                  </a:lnTo>
                  <a:lnTo>
                    <a:pt x="3340" y="41"/>
                  </a:lnTo>
                  <a:lnTo>
                    <a:pt x="3359" y="15"/>
                  </a:lnTo>
                  <a:lnTo>
                    <a:pt x="3411" y="15"/>
                  </a:lnTo>
                  <a:lnTo>
                    <a:pt x="3452" y="0"/>
                  </a:lnTo>
                </a:path>
              </a:pathLst>
            </a:custGeom>
            <a:noFill/>
            <a:ln w="25400" cap="rnd" cmpd="sng">
              <a:solidFill>
                <a:srgbClr val="B574B8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316" name="Rectangle 76"/>
          <p:cNvSpPr>
            <a:spLocks noChangeArrowheads="1"/>
          </p:cNvSpPr>
          <p:nvPr/>
        </p:nvSpPr>
        <p:spPr bwMode="auto">
          <a:xfrm rot="16200000">
            <a:off x="-404018" y="3361531"/>
            <a:ext cx="335280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pt-BR" sz="1600"/>
              <a:t>Cumulative Incidence (%)</a:t>
            </a:r>
          </a:p>
          <a:p>
            <a:pPr algn="ctr"/>
            <a:r>
              <a:rPr lang="en-US" altLang="pt-BR" sz="1600"/>
              <a:t>of Major CV Events</a:t>
            </a:r>
          </a:p>
        </p:txBody>
      </p:sp>
      <p:grpSp>
        <p:nvGrpSpPr>
          <p:cNvPr id="10317" name="Group 77"/>
          <p:cNvGrpSpPr>
            <a:grpSpLocks/>
          </p:cNvGrpSpPr>
          <p:nvPr/>
        </p:nvGrpSpPr>
        <p:grpSpPr bwMode="auto">
          <a:xfrm>
            <a:off x="1447800" y="1716088"/>
            <a:ext cx="5659438" cy="3973512"/>
            <a:chOff x="1026" y="1081"/>
            <a:chExt cx="4011" cy="2503"/>
          </a:xfrm>
        </p:grpSpPr>
        <p:grpSp>
          <p:nvGrpSpPr>
            <p:cNvPr id="10318" name="Group 78"/>
            <p:cNvGrpSpPr>
              <a:grpSpLocks/>
            </p:cNvGrpSpPr>
            <p:nvPr/>
          </p:nvGrpSpPr>
          <p:grpSpPr bwMode="auto">
            <a:xfrm>
              <a:off x="1026" y="1081"/>
              <a:ext cx="290" cy="2323"/>
              <a:chOff x="1026" y="1081"/>
              <a:chExt cx="290" cy="2323"/>
            </a:xfrm>
          </p:grpSpPr>
          <p:sp>
            <p:nvSpPr>
              <p:cNvPr id="10319" name="Rectangle 79"/>
              <p:cNvSpPr>
                <a:spLocks noChangeArrowheads="1"/>
              </p:cNvSpPr>
              <p:nvPr/>
            </p:nvSpPr>
            <p:spPr bwMode="auto">
              <a:xfrm>
                <a:off x="1026" y="1081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/>
                <a:r>
                  <a:rPr lang="en-US" altLang="pt-BR" sz="1600"/>
                  <a:t>16</a:t>
                </a:r>
              </a:p>
            </p:txBody>
          </p:sp>
          <p:sp>
            <p:nvSpPr>
              <p:cNvPr id="10320" name="Rectangle 80"/>
              <p:cNvSpPr>
                <a:spLocks noChangeArrowheads="1"/>
              </p:cNvSpPr>
              <p:nvPr/>
            </p:nvSpPr>
            <p:spPr bwMode="auto">
              <a:xfrm>
                <a:off x="1026" y="1608"/>
                <a:ext cx="28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/>
                <a:r>
                  <a:rPr lang="en-US" altLang="pt-BR" sz="1600"/>
                  <a:t>12</a:t>
                </a:r>
              </a:p>
            </p:txBody>
          </p:sp>
          <p:sp>
            <p:nvSpPr>
              <p:cNvPr id="10321" name="Rectangle 81"/>
              <p:cNvSpPr>
                <a:spLocks noChangeArrowheads="1"/>
              </p:cNvSpPr>
              <p:nvPr/>
            </p:nvSpPr>
            <p:spPr bwMode="auto">
              <a:xfrm>
                <a:off x="1026" y="1872"/>
                <a:ext cx="28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/>
                <a:r>
                  <a:rPr lang="en-US" altLang="pt-BR" sz="1600"/>
                  <a:t>10</a:t>
                </a:r>
              </a:p>
            </p:txBody>
          </p:sp>
          <p:sp>
            <p:nvSpPr>
              <p:cNvPr id="10322" name="Rectangle 82"/>
              <p:cNvSpPr>
                <a:spLocks noChangeArrowheads="1"/>
              </p:cNvSpPr>
              <p:nvPr/>
            </p:nvSpPr>
            <p:spPr bwMode="auto">
              <a:xfrm>
                <a:off x="1026" y="2134"/>
                <a:ext cx="28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/>
                <a:r>
                  <a:rPr lang="en-US" altLang="pt-BR" sz="1600"/>
                  <a:t>8</a:t>
                </a:r>
              </a:p>
            </p:txBody>
          </p:sp>
          <p:sp>
            <p:nvSpPr>
              <p:cNvPr id="10323" name="Rectangle 83"/>
              <p:cNvSpPr>
                <a:spLocks noChangeArrowheads="1"/>
              </p:cNvSpPr>
              <p:nvPr/>
            </p:nvSpPr>
            <p:spPr bwMode="auto">
              <a:xfrm>
                <a:off x="1026" y="2399"/>
                <a:ext cx="28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/>
                <a:r>
                  <a:rPr lang="en-US" altLang="pt-BR" sz="1600"/>
                  <a:t>6</a:t>
                </a:r>
              </a:p>
            </p:txBody>
          </p:sp>
          <p:sp>
            <p:nvSpPr>
              <p:cNvPr id="10324" name="Rectangle 84"/>
              <p:cNvSpPr>
                <a:spLocks noChangeArrowheads="1"/>
              </p:cNvSpPr>
              <p:nvPr/>
            </p:nvSpPr>
            <p:spPr bwMode="auto">
              <a:xfrm>
                <a:off x="1026" y="2663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/>
                <a:r>
                  <a:rPr lang="en-US" altLang="pt-BR" sz="1600"/>
                  <a:t>4</a:t>
                </a:r>
              </a:p>
            </p:txBody>
          </p:sp>
          <p:sp>
            <p:nvSpPr>
              <p:cNvPr id="10325" name="Rectangle 85"/>
              <p:cNvSpPr>
                <a:spLocks noChangeArrowheads="1"/>
              </p:cNvSpPr>
              <p:nvPr/>
            </p:nvSpPr>
            <p:spPr bwMode="auto">
              <a:xfrm>
                <a:off x="1026" y="2927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/>
                <a:r>
                  <a:rPr lang="en-US" altLang="pt-BR" sz="1600"/>
                  <a:t>2</a:t>
                </a:r>
              </a:p>
            </p:txBody>
          </p:sp>
          <p:sp>
            <p:nvSpPr>
              <p:cNvPr id="10326" name="Rectangle 86"/>
              <p:cNvSpPr>
                <a:spLocks noChangeArrowheads="1"/>
              </p:cNvSpPr>
              <p:nvPr/>
            </p:nvSpPr>
            <p:spPr bwMode="auto">
              <a:xfrm>
                <a:off x="1026" y="3191"/>
                <a:ext cx="28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/>
                <a:r>
                  <a:rPr lang="en-US" altLang="pt-BR" sz="1600"/>
                  <a:t>0</a:t>
                </a:r>
              </a:p>
            </p:txBody>
          </p:sp>
          <p:sp>
            <p:nvSpPr>
              <p:cNvPr id="10327" name="Rectangle 87"/>
              <p:cNvSpPr>
                <a:spLocks noChangeArrowheads="1"/>
              </p:cNvSpPr>
              <p:nvPr/>
            </p:nvSpPr>
            <p:spPr bwMode="auto">
              <a:xfrm>
                <a:off x="1026" y="1345"/>
                <a:ext cx="29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/>
                <a:r>
                  <a:rPr lang="en-US" altLang="pt-BR" sz="1600"/>
                  <a:t>14</a:t>
                </a:r>
              </a:p>
            </p:txBody>
          </p:sp>
        </p:grpSp>
        <p:sp>
          <p:nvSpPr>
            <p:cNvPr id="10328" name="Rectangle 88"/>
            <p:cNvSpPr>
              <a:spLocks noChangeArrowheads="1"/>
            </p:cNvSpPr>
            <p:nvPr/>
          </p:nvSpPr>
          <p:spPr bwMode="auto">
            <a:xfrm>
              <a:off x="1178" y="3371"/>
              <a:ext cx="39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pt-BR" sz="1600"/>
                <a:t>0</a:t>
              </a:r>
            </a:p>
          </p:txBody>
        </p:sp>
        <p:sp>
          <p:nvSpPr>
            <p:cNvPr id="10329" name="Rectangle 89"/>
            <p:cNvSpPr>
              <a:spLocks noChangeArrowheads="1"/>
            </p:cNvSpPr>
            <p:nvPr/>
          </p:nvSpPr>
          <p:spPr bwMode="auto">
            <a:xfrm>
              <a:off x="1755" y="3371"/>
              <a:ext cx="39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pt-BR" sz="1600"/>
                <a:t>2</a:t>
              </a:r>
            </a:p>
          </p:txBody>
        </p:sp>
        <p:sp>
          <p:nvSpPr>
            <p:cNvPr id="10330" name="Rectangle 90"/>
            <p:cNvSpPr>
              <a:spLocks noChangeArrowheads="1"/>
            </p:cNvSpPr>
            <p:nvPr/>
          </p:nvSpPr>
          <p:spPr bwMode="auto">
            <a:xfrm>
              <a:off x="2333" y="3371"/>
              <a:ext cx="39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pt-BR" sz="1600"/>
                <a:t>4</a:t>
              </a:r>
            </a:p>
          </p:txBody>
        </p:sp>
        <p:sp>
          <p:nvSpPr>
            <p:cNvPr id="10331" name="Rectangle 91"/>
            <p:cNvSpPr>
              <a:spLocks noChangeArrowheads="1"/>
            </p:cNvSpPr>
            <p:nvPr/>
          </p:nvSpPr>
          <p:spPr bwMode="auto">
            <a:xfrm>
              <a:off x="2919" y="3371"/>
              <a:ext cx="39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pt-BR" sz="1600"/>
                <a:t>6</a:t>
              </a:r>
            </a:p>
          </p:txBody>
        </p:sp>
        <p:sp>
          <p:nvSpPr>
            <p:cNvPr id="10332" name="Rectangle 92"/>
            <p:cNvSpPr>
              <a:spLocks noChangeArrowheads="1"/>
            </p:cNvSpPr>
            <p:nvPr/>
          </p:nvSpPr>
          <p:spPr bwMode="auto">
            <a:xfrm>
              <a:off x="3488" y="3371"/>
              <a:ext cx="39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pt-BR" sz="1600"/>
                <a:t>8</a:t>
              </a:r>
            </a:p>
          </p:txBody>
        </p:sp>
        <p:sp>
          <p:nvSpPr>
            <p:cNvPr id="10333" name="Rectangle 93"/>
            <p:cNvSpPr>
              <a:spLocks noChangeArrowheads="1"/>
            </p:cNvSpPr>
            <p:nvPr/>
          </p:nvSpPr>
          <p:spPr bwMode="auto">
            <a:xfrm>
              <a:off x="4066" y="3371"/>
              <a:ext cx="39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pt-BR" sz="1600"/>
                <a:t>10</a:t>
              </a:r>
            </a:p>
          </p:txBody>
        </p:sp>
        <p:sp>
          <p:nvSpPr>
            <p:cNvPr id="10334" name="Rectangle 94"/>
            <p:cNvSpPr>
              <a:spLocks noChangeArrowheads="1"/>
            </p:cNvSpPr>
            <p:nvPr/>
          </p:nvSpPr>
          <p:spPr bwMode="auto">
            <a:xfrm>
              <a:off x="4644" y="3371"/>
              <a:ext cx="39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pt-BR" sz="1600"/>
                <a:t>12</a:t>
              </a:r>
            </a:p>
          </p:txBody>
        </p:sp>
      </p:grpSp>
      <p:sp>
        <p:nvSpPr>
          <p:cNvPr id="10335" name="Rectangle 95"/>
          <p:cNvSpPr>
            <a:spLocks noChangeArrowheads="1"/>
          </p:cNvSpPr>
          <p:nvPr/>
        </p:nvSpPr>
        <p:spPr bwMode="auto">
          <a:xfrm>
            <a:off x="1957388" y="5605463"/>
            <a:ext cx="49085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pt-BR" sz="1600"/>
              <a:t>Time (y)</a:t>
            </a:r>
          </a:p>
        </p:txBody>
      </p:sp>
      <p:sp>
        <p:nvSpPr>
          <p:cNvPr id="10336" name="Rectangle 96"/>
          <p:cNvSpPr>
            <a:spLocks noChangeArrowheads="1"/>
          </p:cNvSpPr>
          <p:nvPr/>
        </p:nvSpPr>
        <p:spPr bwMode="auto">
          <a:xfrm>
            <a:off x="6872288" y="3852863"/>
            <a:ext cx="16303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pt-BR"/>
              <a:t>Optimal BP</a:t>
            </a:r>
          </a:p>
          <a:p>
            <a:r>
              <a:rPr lang="en-US" altLang="pt-BR" sz="1400"/>
              <a:t>(&lt;120/80 mm Hg)</a:t>
            </a:r>
          </a:p>
        </p:txBody>
      </p:sp>
      <p:sp>
        <p:nvSpPr>
          <p:cNvPr id="10337" name="Rectangle 97"/>
          <p:cNvSpPr>
            <a:spLocks noChangeArrowheads="1"/>
          </p:cNvSpPr>
          <p:nvPr/>
        </p:nvSpPr>
        <p:spPr bwMode="auto">
          <a:xfrm>
            <a:off x="6872288" y="2990850"/>
            <a:ext cx="19319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pt-BR">
                <a:solidFill>
                  <a:srgbClr val="B574B8"/>
                </a:solidFill>
              </a:rPr>
              <a:t>Normal BP</a:t>
            </a:r>
          </a:p>
          <a:p>
            <a:r>
              <a:rPr lang="en-US" altLang="pt-BR" sz="1400"/>
              <a:t>(120-129/80-84 mm Hg)</a:t>
            </a:r>
          </a:p>
        </p:txBody>
      </p:sp>
      <p:sp>
        <p:nvSpPr>
          <p:cNvPr id="10338" name="Rectangle 98"/>
          <p:cNvSpPr>
            <a:spLocks noChangeArrowheads="1"/>
          </p:cNvSpPr>
          <p:nvPr/>
        </p:nvSpPr>
        <p:spPr bwMode="auto">
          <a:xfrm>
            <a:off x="6872288" y="2144713"/>
            <a:ext cx="19669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pt-BR">
                <a:solidFill>
                  <a:schemeClr val="tx2"/>
                </a:solidFill>
              </a:rPr>
              <a:t>High-normal BP</a:t>
            </a:r>
          </a:p>
          <a:p>
            <a:r>
              <a:rPr lang="en-US" altLang="pt-BR" sz="1400"/>
              <a:t>(130-139/85-89 mm Hg)</a:t>
            </a:r>
          </a:p>
        </p:txBody>
      </p:sp>
      <p:grpSp>
        <p:nvGrpSpPr>
          <p:cNvPr id="10339" name="Group 99"/>
          <p:cNvGrpSpPr>
            <a:grpSpLocks/>
          </p:cNvGrpSpPr>
          <p:nvPr/>
        </p:nvGrpSpPr>
        <p:grpSpPr bwMode="auto">
          <a:xfrm>
            <a:off x="6670675" y="2116138"/>
            <a:ext cx="104775" cy="939800"/>
            <a:chOff x="4727" y="1333"/>
            <a:chExt cx="75" cy="592"/>
          </a:xfrm>
        </p:grpSpPr>
        <p:sp>
          <p:nvSpPr>
            <p:cNvPr id="10340" name="Line 100"/>
            <p:cNvSpPr>
              <a:spLocks noChangeShapeType="1"/>
            </p:cNvSpPr>
            <p:nvPr/>
          </p:nvSpPr>
          <p:spPr bwMode="auto">
            <a:xfrm>
              <a:off x="4727" y="1333"/>
              <a:ext cx="7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1" name="Line 101"/>
            <p:cNvSpPr>
              <a:spLocks noChangeShapeType="1"/>
            </p:cNvSpPr>
            <p:nvPr/>
          </p:nvSpPr>
          <p:spPr bwMode="auto">
            <a:xfrm>
              <a:off x="4727" y="1925"/>
              <a:ext cx="7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42" name="Line 102"/>
            <p:cNvSpPr>
              <a:spLocks noChangeShapeType="1"/>
            </p:cNvSpPr>
            <p:nvPr/>
          </p:nvSpPr>
          <p:spPr bwMode="auto">
            <a:xfrm>
              <a:off x="4764" y="1334"/>
              <a:ext cx="0" cy="5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343" name="Group 103"/>
          <p:cNvGrpSpPr>
            <a:grpSpLocks/>
          </p:cNvGrpSpPr>
          <p:nvPr/>
        </p:nvGrpSpPr>
        <p:grpSpPr bwMode="auto">
          <a:xfrm>
            <a:off x="2724150" y="2649538"/>
            <a:ext cx="3338513" cy="2413000"/>
            <a:chOff x="1930" y="1669"/>
            <a:chExt cx="2366" cy="1520"/>
          </a:xfrm>
        </p:grpSpPr>
        <p:grpSp>
          <p:nvGrpSpPr>
            <p:cNvPr id="10344" name="Group 104"/>
            <p:cNvGrpSpPr>
              <a:grpSpLocks/>
            </p:cNvGrpSpPr>
            <p:nvPr/>
          </p:nvGrpSpPr>
          <p:grpSpPr bwMode="auto">
            <a:xfrm>
              <a:off x="1930" y="3008"/>
              <a:ext cx="78" cy="181"/>
              <a:chOff x="1930" y="3008"/>
              <a:chExt cx="78" cy="181"/>
            </a:xfrm>
          </p:grpSpPr>
          <p:sp>
            <p:nvSpPr>
              <p:cNvPr id="10345" name="Line 105"/>
              <p:cNvSpPr>
                <a:spLocks noChangeShapeType="1"/>
              </p:cNvSpPr>
              <p:nvPr/>
            </p:nvSpPr>
            <p:spPr bwMode="auto">
              <a:xfrm>
                <a:off x="1930" y="3008"/>
                <a:ext cx="78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46" name="Line 106"/>
              <p:cNvSpPr>
                <a:spLocks noChangeShapeType="1"/>
              </p:cNvSpPr>
              <p:nvPr/>
            </p:nvSpPr>
            <p:spPr bwMode="auto">
              <a:xfrm>
                <a:off x="1930" y="3189"/>
                <a:ext cx="78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47" name="Line 107"/>
              <p:cNvSpPr>
                <a:spLocks noChangeShapeType="1"/>
              </p:cNvSpPr>
              <p:nvPr/>
            </p:nvSpPr>
            <p:spPr bwMode="auto">
              <a:xfrm>
                <a:off x="1968" y="3009"/>
                <a:ext cx="0" cy="179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348" name="Group 108"/>
            <p:cNvGrpSpPr>
              <a:grpSpLocks/>
            </p:cNvGrpSpPr>
            <p:nvPr/>
          </p:nvGrpSpPr>
          <p:grpSpPr bwMode="auto">
            <a:xfrm>
              <a:off x="2514" y="2735"/>
              <a:ext cx="75" cy="297"/>
              <a:chOff x="2514" y="2735"/>
              <a:chExt cx="75" cy="297"/>
            </a:xfrm>
          </p:grpSpPr>
          <p:sp>
            <p:nvSpPr>
              <p:cNvPr id="10349" name="Line 109"/>
              <p:cNvSpPr>
                <a:spLocks noChangeShapeType="1"/>
              </p:cNvSpPr>
              <p:nvPr/>
            </p:nvSpPr>
            <p:spPr bwMode="auto">
              <a:xfrm>
                <a:off x="2514" y="2735"/>
                <a:ext cx="75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50" name="Line 110"/>
              <p:cNvSpPr>
                <a:spLocks noChangeShapeType="1"/>
              </p:cNvSpPr>
              <p:nvPr/>
            </p:nvSpPr>
            <p:spPr bwMode="auto">
              <a:xfrm>
                <a:off x="2514" y="3032"/>
                <a:ext cx="75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51" name="Line 111"/>
              <p:cNvSpPr>
                <a:spLocks noChangeShapeType="1"/>
              </p:cNvSpPr>
              <p:nvPr/>
            </p:nvSpPr>
            <p:spPr bwMode="auto">
              <a:xfrm>
                <a:off x="2551" y="2736"/>
                <a:ext cx="0" cy="294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352" name="Group 112"/>
            <p:cNvGrpSpPr>
              <a:grpSpLocks/>
            </p:cNvGrpSpPr>
            <p:nvPr/>
          </p:nvGrpSpPr>
          <p:grpSpPr bwMode="auto">
            <a:xfrm>
              <a:off x="3080" y="2327"/>
              <a:ext cx="71" cy="402"/>
              <a:chOff x="3080" y="2327"/>
              <a:chExt cx="71" cy="402"/>
            </a:xfrm>
          </p:grpSpPr>
          <p:sp>
            <p:nvSpPr>
              <p:cNvPr id="10353" name="Line 113"/>
              <p:cNvSpPr>
                <a:spLocks noChangeShapeType="1"/>
              </p:cNvSpPr>
              <p:nvPr/>
            </p:nvSpPr>
            <p:spPr bwMode="auto">
              <a:xfrm>
                <a:off x="3080" y="2327"/>
                <a:ext cx="7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54" name="Line 114"/>
              <p:cNvSpPr>
                <a:spLocks noChangeShapeType="1"/>
              </p:cNvSpPr>
              <p:nvPr/>
            </p:nvSpPr>
            <p:spPr bwMode="auto">
              <a:xfrm>
                <a:off x="3080" y="2729"/>
                <a:ext cx="7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55" name="Line 115"/>
              <p:cNvSpPr>
                <a:spLocks noChangeShapeType="1"/>
              </p:cNvSpPr>
              <p:nvPr/>
            </p:nvSpPr>
            <p:spPr bwMode="auto">
              <a:xfrm>
                <a:off x="3115" y="2328"/>
                <a:ext cx="0" cy="399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356" name="Group 116"/>
            <p:cNvGrpSpPr>
              <a:grpSpLocks/>
            </p:cNvGrpSpPr>
            <p:nvPr/>
          </p:nvGrpSpPr>
          <p:grpSpPr bwMode="auto">
            <a:xfrm>
              <a:off x="3638" y="1994"/>
              <a:ext cx="86" cy="470"/>
              <a:chOff x="3638" y="1994"/>
              <a:chExt cx="86" cy="470"/>
            </a:xfrm>
          </p:grpSpPr>
          <p:sp>
            <p:nvSpPr>
              <p:cNvPr id="10357" name="Line 117"/>
              <p:cNvSpPr>
                <a:spLocks noChangeShapeType="1"/>
              </p:cNvSpPr>
              <p:nvPr/>
            </p:nvSpPr>
            <p:spPr bwMode="auto">
              <a:xfrm>
                <a:off x="3638" y="1994"/>
                <a:ext cx="86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58" name="Line 118"/>
              <p:cNvSpPr>
                <a:spLocks noChangeShapeType="1"/>
              </p:cNvSpPr>
              <p:nvPr/>
            </p:nvSpPr>
            <p:spPr bwMode="auto">
              <a:xfrm>
                <a:off x="3638" y="2464"/>
                <a:ext cx="86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59" name="Line 119"/>
              <p:cNvSpPr>
                <a:spLocks noChangeShapeType="1"/>
              </p:cNvSpPr>
              <p:nvPr/>
            </p:nvSpPr>
            <p:spPr bwMode="auto">
              <a:xfrm>
                <a:off x="3680" y="1995"/>
                <a:ext cx="0" cy="46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360" name="Group 120"/>
            <p:cNvGrpSpPr>
              <a:grpSpLocks/>
            </p:cNvGrpSpPr>
            <p:nvPr/>
          </p:nvGrpSpPr>
          <p:grpSpPr bwMode="auto">
            <a:xfrm>
              <a:off x="4225" y="1669"/>
              <a:ext cx="71" cy="533"/>
              <a:chOff x="4225" y="1669"/>
              <a:chExt cx="71" cy="533"/>
            </a:xfrm>
          </p:grpSpPr>
          <p:sp>
            <p:nvSpPr>
              <p:cNvPr id="10361" name="Line 121"/>
              <p:cNvSpPr>
                <a:spLocks noChangeShapeType="1"/>
              </p:cNvSpPr>
              <p:nvPr/>
            </p:nvSpPr>
            <p:spPr bwMode="auto">
              <a:xfrm>
                <a:off x="4225" y="1669"/>
                <a:ext cx="7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62" name="Line 122"/>
              <p:cNvSpPr>
                <a:spLocks noChangeShapeType="1"/>
              </p:cNvSpPr>
              <p:nvPr/>
            </p:nvSpPr>
            <p:spPr bwMode="auto">
              <a:xfrm>
                <a:off x="4225" y="2202"/>
                <a:ext cx="71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63" name="Line 123"/>
              <p:cNvSpPr>
                <a:spLocks noChangeShapeType="1"/>
              </p:cNvSpPr>
              <p:nvPr/>
            </p:nvSpPr>
            <p:spPr bwMode="auto">
              <a:xfrm>
                <a:off x="4260" y="1670"/>
                <a:ext cx="0" cy="529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0364" name="Freeform 124"/>
          <p:cNvSpPr>
            <a:spLocks/>
          </p:cNvSpPr>
          <p:nvPr/>
        </p:nvSpPr>
        <p:spPr bwMode="auto">
          <a:xfrm>
            <a:off x="1949450" y="2566988"/>
            <a:ext cx="4799013" cy="2667000"/>
          </a:xfrm>
          <a:custGeom>
            <a:avLst/>
            <a:gdLst>
              <a:gd name="T0" fmla="*/ 52 w 3401"/>
              <a:gd name="T1" fmla="*/ 1679 h 1680"/>
              <a:gd name="T2" fmla="*/ 119 w 3401"/>
              <a:gd name="T3" fmla="*/ 1649 h 1680"/>
              <a:gd name="T4" fmla="*/ 160 w 3401"/>
              <a:gd name="T5" fmla="*/ 1627 h 1680"/>
              <a:gd name="T6" fmla="*/ 246 w 3401"/>
              <a:gd name="T7" fmla="*/ 1612 h 1680"/>
              <a:gd name="T8" fmla="*/ 340 w 3401"/>
              <a:gd name="T9" fmla="*/ 1589 h 1680"/>
              <a:gd name="T10" fmla="*/ 429 w 3401"/>
              <a:gd name="T11" fmla="*/ 1563 h 1680"/>
              <a:gd name="T12" fmla="*/ 500 w 3401"/>
              <a:gd name="T13" fmla="*/ 1529 h 1680"/>
              <a:gd name="T14" fmla="*/ 571 w 3401"/>
              <a:gd name="T15" fmla="*/ 1496 h 1680"/>
              <a:gd name="T16" fmla="*/ 638 w 3401"/>
              <a:gd name="T17" fmla="*/ 1466 h 1680"/>
              <a:gd name="T18" fmla="*/ 705 w 3401"/>
              <a:gd name="T19" fmla="*/ 1440 h 1680"/>
              <a:gd name="T20" fmla="*/ 799 w 3401"/>
              <a:gd name="T21" fmla="*/ 1436 h 1680"/>
              <a:gd name="T22" fmla="*/ 892 w 3401"/>
              <a:gd name="T23" fmla="*/ 1406 h 1680"/>
              <a:gd name="T24" fmla="*/ 974 w 3401"/>
              <a:gd name="T25" fmla="*/ 1384 h 1680"/>
              <a:gd name="T26" fmla="*/ 1023 w 3401"/>
              <a:gd name="T27" fmla="*/ 1320 h 1680"/>
              <a:gd name="T28" fmla="*/ 1094 w 3401"/>
              <a:gd name="T29" fmla="*/ 1290 h 1680"/>
              <a:gd name="T30" fmla="*/ 1161 w 3401"/>
              <a:gd name="T31" fmla="*/ 1264 h 1680"/>
              <a:gd name="T32" fmla="*/ 1224 w 3401"/>
              <a:gd name="T33" fmla="*/ 1208 h 1680"/>
              <a:gd name="T34" fmla="*/ 1317 w 3401"/>
              <a:gd name="T35" fmla="*/ 1167 h 1680"/>
              <a:gd name="T36" fmla="*/ 1396 w 3401"/>
              <a:gd name="T37" fmla="*/ 1144 h 1680"/>
              <a:gd name="T38" fmla="*/ 1463 w 3401"/>
              <a:gd name="T39" fmla="*/ 1069 h 1680"/>
              <a:gd name="T40" fmla="*/ 1553 w 3401"/>
              <a:gd name="T41" fmla="*/ 1040 h 1680"/>
              <a:gd name="T42" fmla="*/ 1609 w 3401"/>
              <a:gd name="T43" fmla="*/ 991 h 1680"/>
              <a:gd name="T44" fmla="*/ 1661 w 3401"/>
              <a:gd name="T45" fmla="*/ 942 h 1680"/>
              <a:gd name="T46" fmla="*/ 1732 w 3401"/>
              <a:gd name="T47" fmla="*/ 912 h 1680"/>
              <a:gd name="T48" fmla="*/ 1780 w 3401"/>
              <a:gd name="T49" fmla="*/ 890 h 1680"/>
              <a:gd name="T50" fmla="*/ 1874 w 3401"/>
              <a:gd name="T51" fmla="*/ 886 h 1680"/>
              <a:gd name="T52" fmla="*/ 1959 w 3401"/>
              <a:gd name="T53" fmla="*/ 841 h 1680"/>
              <a:gd name="T54" fmla="*/ 2030 w 3401"/>
              <a:gd name="T55" fmla="*/ 800 h 1680"/>
              <a:gd name="T56" fmla="*/ 2079 w 3401"/>
              <a:gd name="T57" fmla="*/ 744 h 1680"/>
              <a:gd name="T58" fmla="*/ 2112 w 3401"/>
              <a:gd name="T59" fmla="*/ 684 h 1680"/>
              <a:gd name="T60" fmla="*/ 2172 w 3401"/>
              <a:gd name="T61" fmla="*/ 669 h 1680"/>
              <a:gd name="T62" fmla="*/ 2236 w 3401"/>
              <a:gd name="T63" fmla="*/ 639 h 1680"/>
              <a:gd name="T64" fmla="*/ 2318 w 3401"/>
              <a:gd name="T65" fmla="*/ 613 h 1680"/>
              <a:gd name="T66" fmla="*/ 2415 w 3401"/>
              <a:gd name="T67" fmla="*/ 580 h 1680"/>
              <a:gd name="T68" fmla="*/ 2463 w 3401"/>
              <a:gd name="T69" fmla="*/ 550 h 1680"/>
              <a:gd name="T70" fmla="*/ 2527 w 3401"/>
              <a:gd name="T71" fmla="*/ 501 h 1680"/>
              <a:gd name="T72" fmla="*/ 2613 w 3401"/>
              <a:gd name="T73" fmla="*/ 482 h 1680"/>
              <a:gd name="T74" fmla="*/ 2680 w 3401"/>
              <a:gd name="T75" fmla="*/ 452 h 1680"/>
              <a:gd name="T76" fmla="*/ 2769 w 3401"/>
              <a:gd name="T77" fmla="*/ 415 h 1680"/>
              <a:gd name="T78" fmla="*/ 2859 w 3401"/>
              <a:gd name="T79" fmla="*/ 363 h 1680"/>
              <a:gd name="T80" fmla="*/ 2907 w 3401"/>
              <a:gd name="T81" fmla="*/ 299 h 1680"/>
              <a:gd name="T82" fmla="*/ 3012 w 3401"/>
              <a:gd name="T83" fmla="*/ 251 h 1680"/>
              <a:gd name="T84" fmla="*/ 3057 w 3401"/>
              <a:gd name="T85" fmla="*/ 191 h 1680"/>
              <a:gd name="T86" fmla="*/ 3113 w 3401"/>
              <a:gd name="T87" fmla="*/ 165 h 1680"/>
              <a:gd name="T88" fmla="*/ 3169 w 3401"/>
              <a:gd name="T89" fmla="*/ 142 h 1680"/>
              <a:gd name="T90" fmla="*/ 3266 w 3401"/>
              <a:gd name="T91" fmla="*/ 127 h 1680"/>
              <a:gd name="T92" fmla="*/ 3370 w 3401"/>
              <a:gd name="T93" fmla="*/ 67 h 1680"/>
              <a:gd name="T94" fmla="*/ 3400 w 3401"/>
              <a:gd name="T95" fmla="*/ 0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401" h="1680">
                <a:moveTo>
                  <a:pt x="0" y="1679"/>
                </a:moveTo>
                <a:lnTo>
                  <a:pt x="52" y="1679"/>
                </a:lnTo>
                <a:lnTo>
                  <a:pt x="78" y="1657"/>
                </a:lnTo>
                <a:lnTo>
                  <a:pt x="119" y="1649"/>
                </a:lnTo>
                <a:lnTo>
                  <a:pt x="131" y="1627"/>
                </a:lnTo>
                <a:lnTo>
                  <a:pt x="160" y="1627"/>
                </a:lnTo>
                <a:lnTo>
                  <a:pt x="202" y="1627"/>
                </a:lnTo>
                <a:lnTo>
                  <a:pt x="246" y="1612"/>
                </a:lnTo>
                <a:lnTo>
                  <a:pt x="299" y="1612"/>
                </a:lnTo>
                <a:lnTo>
                  <a:pt x="340" y="1589"/>
                </a:lnTo>
                <a:lnTo>
                  <a:pt x="399" y="1578"/>
                </a:lnTo>
                <a:lnTo>
                  <a:pt x="429" y="1563"/>
                </a:lnTo>
                <a:lnTo>
                  <a:pt x="470" y="1533"/>
                </a:lnTo>
                <a:lnTo>
                  <a:pt x="500" y="1529"/>
                </a:lnTo>
                <a:lnTo>
                  <a:pt x="537" y="1511"/>
                </a:lnTo>
                <a:lnTo>
                  <a:pt x="571" y="1496"/>
                </a:lnTo>
                <a:lnTo>
                  <a:pt x="597" y="1477"/>
                </a:lnTo>
                <a:lnTo>
                  <a:pt x="638" y="1466"/>
                </a:lnTo>
                <a:lnTo>
                  <a:pt x="702" y="1466"/>
                </a:lnTo>
                <a:lnTo>
                  <a:pt x="705" y="1440"/>
                </a:lnTo>
                <a:lnTo>
                  <a:pt x="750" y="1447"/>
                </a:lnTo>
                <a:lnTo>
                  <a:pt x="799" y="1436"/>
                </a:lnTo>
                <a:lnTo>
                  <a:pt x="832" y="1406"/>
                </a:lnTo>
                <a:lnTo>
                  <a:pt x="892" y="1406"/>
                </a:lnTo>
                <a:lnTo>
                  <a:pt x="914" y="1384"/>
                </a:lnTo>
                <a:lnTo>
                  <a:pt x="974" y="1384"/>
                </a:lnTo>
                <a:lnTo>
                  <a:pt x="993" y="1339"/>
                </a:lnTo>
                <a:lnTo>
                  <a:pt x="1023" y="1320"/>
                </a:lnTo>
                <a:lnTo>
                  <a:pt x="1090" y="1316"/>
                </a:lnTo>
                <a:lnTo>
                  <a:pt x="1094" y="1290"/>
                </a:lnTo>
                <a:lnTo>
                  <a:pt x="1138" y="1298"/>
                </a:lnTo>
                <a:lnTo>
                  <a:pt x="1161" y="1264"/>
                </a:lnTo>
                <a:lnTo>
                  <a:pt x="1202" y="1227"/>
                </a:lnTo>
                <a:lnTo>
                  <a:pt x="1224" y="1208"/>
                </a:lnTo>
                <a:lnTo>
                  <a:pt x="1265" y="1185"/>
                </a:lnTo>
                <a:lnTo>
                  <a:pt x="1317" y="1167"/>
                </a:lnTo>
                <a:lnTo>
                  <a:pt x="1377" y="1167"/>
                </a:lnTo>
                <a:lnTo>
                  <a:pt x="1396" y="1144"/>
                </a:lnTo>
                <a:lnTo>
                  <a:pt x="1418" y="1107"/>
                </a:lnTo>
                <a:lnTo>
                  <a:pt x="1463" y="1069"/>
                </a:lnTo>
                <a:lnTo>
                  <a:pt x="1519" y="1055"/>
                </a:lnTo>
                <a:lnTo>
                  <a:pt x="1553" y="1040"/>
                </a:lnTo>
                <a:lnTo>
                  <a:pt x="1568" y="1006"/>
                </a:lnTo>
                <a:lnTo>
                  <a:pt x="1609" y="991"/>
                </a:lnTo>
                <a:lnTo>
                  <a:pt x="1631" y="957"/>
                </a:lnTo>
                <a:lnTo>
                  <a:pt x="1661" y="942"/>
                </a:lnTo>
                <a:lnTo>
                  <a:pt x="1702" y="935"/>
                </a:lnTo>
                <a:lnTo>
                  <a:pt x="1732" y="912"/>
                </a:lnTo>
                <a:lnTo>
                  <a:pt x="1777" y="916"/>
                </a:lnTo>
                <a:lnTo>
                  <a:pt x="1780" y="890"/>
                </a:lnTo>
                <a:lnTo>
                  <a:pt x="1821" y="897"/>
                </a:lnTo>
                <a:lnTo>
                  <a:pt x="1874" y="886"/>
                </a:lnTo>
                <a:lnTo>
                  <a:pt x="1896" y="853"/>
                </a:lnTo>
                <a:lnTo>
                  <a:pt x="1959" y="841"/>
                </a:lnTo>
                <a:lnTo>
                  <a:pt x="2000" y="826"/>
                </a:lnTo>
                <a:lnTo>
                  <a:pt x="2030" y="800"/>
                </a:lnTo>
                <a:lnTo>
                  <a:pt x="2049" y="767"/>
                </a:lnTo>
                <a:lnTo>
                  <a:pt x="2079" y="744"/>
                </a:lnTo>
                <a:lnTo>
                  <a:pt x="2109" y="718"/>
                </a:lnTo>
                <a:lnTo>
                  <a:pt x="2112" y="684"/>
                </a:lnTo>
                <a:lnTo>
                  <a:pt x="2135" y="669"/>
                </a:lnTo>
                <a:lnTo>
                  <a:pt x="2172" y="669"/>
                </a:lnTo>
                <a:lnTo>
                  <a:pt x="2198" y="662"/>
                </a:lnTo>
                <a:lnTo>
                  <a:pt x="2236" y="639"/>
                </a:lnTo>
                <a:lnTo>
                  <a:pt x="2273" y="639"/>
                </a:lnTo>
                <a:lnTo>
                  <a:pt x="2318" y="613"/>
                </a:lnTo>
                <a:lnTo>
                  <a:pt x="2355" y="598"/>
                </a:lnTo>
                <a:lnTo>
                  <a:pt x="2415" y="580"/>
                </a:lnTo>
                <a:lnTo>
                  <a:pt x="2411" y="557"/>
                </a:lnTo>
                <a:lnTo>
                  <a:pt x="2463" y="550"/>
                </a:lnTo>
                <a:lnTo>
                  <a:pt x="2508" y="538"/>
                </a:lnTo>
                <a:lnTo>
                  <a:pt x="2527" y="501"/>
                </a:lnTo>
                <a:lnTo>
                  <a:pt x="2579" y="494"/>
                </a:lnTo>
                <a:lnTo>
                  <a:pt x="2613" y="482"/>
                </a:lnTo>
                <a:lnTo>
                  <a:pt x="2646" y="464"/>
                </a:lnTo>
                <a:lnTo>
                  <a:pt x="2680" y="452"/>
                </a:lnTo>
                <a:lnTo>
                  <a:pt x="2732" y="434"/>
                </a:lnTo>
                <a:lnTo>
                  <a:pt x="2769" y="415"/>
                </a:lnTo>
                <a:lnTo>
                  <a:pt x="2833" y="389"/>
                </a:lnTo>
                <a:lnTo>
                  <a:pt x="2859" y="363"/>
                </a:lnTo>
                <a:lnTo>
                  <a:pt x="2881" y="325"/>
                </a:lnTo>
                <a:lnTo>
                  <a:pt x="2907" y="299"/>
                </a:lnTo>
                <a:lnTo>
                  <a:pt x="2956" y="277"/>
                </a:lnTo>
                <a:lnTo>
                  <a:pt x="3012" y="251"/>
                </a:lnTo>
                <a:lnTo>
                  <a:pt x="3038" y="213"/>
                </a:lnTo>
                <a:lnTo>
                  <a:pt x="3057" y="191"/>
                </a:lnTo>
                <a:lnTo>
                  <a:pt x="3109" y="187"/>
                </a:lnTo>
                <a:lnTo>
                  <a:pt x="3113" y="165"/>
                </a:lnTo>
                <a:lnTo>
                  <a:pt x="3165" y="168"/>
                </a:lnTo>
                <a:lnTo>
                  <a:pt x="3169" y="142"/>
                </a:lnTo>
                <a:lnTo>
                  <a:pt x="3221" y="150"/>
                </a:lnTo>
                <a:lnTo>
                  <a:pt x="3266" y="127"/>
                </a:lnTo>
                <a:lnTo>
                  <a:pt x="3340" y="67"/>
                </a:lnTo>
                <a:lnTo>
                  <a:pt x="3370" y="67"/>
                </a:lnTo>
                <a:lnTo>
                  <a:pt x="3396" y="45"/>
                </a:lnTo>
                <a:lnTo>
                  <a:pt x="3400" y="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65" name="Rectangle 12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IMPÁCTO DA PRESSÃO LIMÍTROFE</a:t>
            </a:r>
          </a:p>
        </p:txBody>
      </p:sp>
    </p:spTree>
    <p:extLst>
      <p:ext uri="{BB962C8B-B14F-4D97-AF65-F5344CB8AC3E}">
        <p14:creationId xmlns:p14="http://schemas.microsoft.com/office/powerpoint/2010/main" val="52367722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TIPOS DE HIPERTENSÃO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800" b="1" dirty="0"/>
              <a:t>Primária: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Também conhecida como essencial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95% dos casos de hipertensão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Causa não estabelecida</a:t>
            </a:r>
          </a:p>
          <a:p>
            <a:endParaRPr lang="pt-BR" sz="2400" dirty="0"/>
          </a:p>
          <a:p>
            <a:pPr marL="0" indent="0">
              <a:buNone/>
            </a:pPr>
            <a:r>
              <a:rPr lang="pt-BR" sz="2800" b="1" dirty="0"/>
              <a:t>Secundária: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Menos comum (5% dos casos)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Causa identificada e potencialmente reversível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58659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CAUSAS DE HIPERTENSÃO SECUNDÁRIA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Doença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renal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Doença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Renovascular</a:t>
            </a:r>
            <a:endParaRPr lang="en-US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Apnéia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sono</a:t>
            </a:r>
            <a:endParaRPr lang="en-US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Feocromocitoma</a:t>
            </a:r>
            <a:endParaRPr lang="en-US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Excesso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corticoides</a:t>
            </a:r>
            <a:endParaRPr lang="en-US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Coarctação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da aorta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Desordens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tireoide</a:t>
            </a:r>
            <a:endParaRPr lang="en-US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2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B5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132DB55-4292-444B-9B09-727513B90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118489"/>
            <a:ext cx="8178799" cy="462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104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elipe\Documents\PA=DC_RV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7274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PATOGÊNESE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Uma causa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subjacente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específica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definida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Uma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variedade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distúrbios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fisiopatológicos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causa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79010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DISFUNÇÃO ENDOTELIAL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Aumento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produção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vasoconstrictores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Deficiência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producão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vasodilatadores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óxido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nitrico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prostaciclinas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Anormalidades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vasos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resistência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incluindo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lesões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microvasculatura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renal</a:t>
            </a: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Ainda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certeza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seria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secundária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HAS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expressão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primária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genética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43246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Felipe\Documents\pulmonary-hypertension-2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" y="-1"/>
            <a:ext cx="913922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1520" y="6061938"/>
            <a:ext cx="352839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547664" y="4509120"/>
            <a:ext cx="468052" cy="15528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6601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SISTEMA NERVOSO AUTÔNOMO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simpático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têm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grande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importancia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Vários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trabalhos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mostram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concentrações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aumentadas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noradrenalina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no plasma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hipertensos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Particularmente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pacientes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jóvens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Atividade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simpática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elevada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nervos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musculares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superficiais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9654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MECANISMOS RENAIS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Aumento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produção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renina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resultante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aumento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angiotensina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aldosterona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Alteração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diurese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levando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retenção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sódio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água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56895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elipe\Documents\Sistema renina-angiotensina-aldosterona[4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5028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METAS DO TRATAMENTO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geral o objetivo é manter a PA &lt; 140/90 mmHg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pacientes diabéticos, portadores de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nefropatia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ou cardiopatia a meta deve ser mais rigorosa objetivando uma PA &lt; = 130/80 mmHg</a:t>
            </a:r>
          </a:p>
        </p:txBody>
      </p:sp>
    </p:spTree>
    <p:extLst>
      <p:ext uri="{BB962C8B-B14F-4D97-AF65-F5344CB8AC3E}">
        <p14:creationId xmlns:p14="http://schemas.microsoft.com/office/powerpoint/2010/main" val="34185376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BENEFÍCIOS DO TRATAMENTO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35 a 40%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redução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 AVC</a:t>
            </a:r>
          </a:p>
          <a:p>
            <a:endParaRPr lang="en-US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20 a 25%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redução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infarto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miocárdio</a:t>
            </a:r>
            <a:endParaRPr lang="en-US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redução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insuficiência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cardíaca</a:t>
            </a:r>
            <a:endParaRPr lang="en-US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20%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redução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morte</a:t>
            </a:r>
            <a:r>
              <a:rPr lang="en-US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cardiovascular</a:t>
            </a:r>
          </a:p>
          <a:p>
            <a:endParaRPr lang="en-US" altLang="pt-BR" sz="2400" dirty="0"/>
          </a:p>
          <a:p>
            <a:endParaRPr lang="en-US" alt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004048" y="623731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JAMA. 1997; 277:739-45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86977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TRATAMENTO NÃO  MEDICAMENTOSO E ABORDAGEM  MULTIPROFISSIONAL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Controle de peso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Estilo Alimentar (dieta)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Redução do consumo de sal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Redução das bebidas alcoólicas ( &lt; 30 g etanol/dia)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Exercícios físicos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Tratamento da apneia do sono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Controle do estresse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Cessação do tabagismo</a:t>
            </a:r>
          </a:p>
        </p:txBody>
      </p:sp>
    </p:spTree>
    <p:extLst>
      <p:ext uri="{BB962C8B-B14F-4D97-AF65-F5344CB8AC3E}">
        <p14:creationId xmlns:p14="http://schemas.microsoft.com/office/powerpoint/2010/main" val="128280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Uma imagem contendo objeto&#10;&#10;Descrição gerada com muito alta confiança">
            <a:extLst>
              <a:ext uri="{FF2B5EF4-FFF2-40B4-BE49-F238E27FC236}">
                <a16:creationId xmlns:a16="http://schemas.microsoft.com/office/drawing/2014/main" id="{88D2C2C9-2A68-47EC-A394-9EE74F7A7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15" y="643467"/>
            <a:ext cx="716996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209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0422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478214"/>
            <a:ext cx="8178799" cy="190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9794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MUDANÇAS DO ESTILO DE VIDA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Estudos mostram que os efeitos anti-hipertensivos podem ser equivalentes a um medicamento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Podem prevenir a hipertensão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Podem atrasar ou evitar o tratamento em HAS grau 1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Redução da PA em indivíduos já em tratamento (ajuda na diminuição da dose e número de drogas)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Controle de outros fatores de risco cardiovascular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desvantagem é a baixa adesão ao longo do tempo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1185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OS MEDICAMENTOS PODEM SER SUSPENSOS 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pressão deve estar bem controlada por um período prolongado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Deve haver mudança do estilo de vida 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redução da medicação deve ser feita de modo gradual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Avaliação frequente do doente pelo risco de reaparecimento da hipertensão</a:t>
            </a:r>
          </a:p>
        </p:txBody>
      </p:sp>
    </p:spTree>
    <p:extLst>
      <p:ext uri="{BB962C8B-B14F-4D97-AF65-F5344CB8AC3E}">
        <p14:creationId xmlns:p14="http://schemas.microsoft.com/office/powerpoint/2010/main" val="35654383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EFEITOS FISIOLÓGICOS DO EXERCÍCIO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Agudos imediatos – Acontecem em associação direta com a sessão de exercício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Agudos tardios – Acontecem ao longo das primeiras 24 a 72 horas pós sessão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Crônicos (adaptações) – Resultam da exposição frequente e regular às sessões de exercício</a:t>
            </a:r>
          </a:p>
        </p:txBody>
      </p:sp>
    </p:spTree>
    <p:extLst>
      <p:ext uri="{BB962C8B-B14F-4D97-AF65-F5344CB8AC3E}">
        <p14:creationId xmlns:p14="http://schemas.microsoft.com/office/powerpoint/2010/main" val="40014937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FD7DA2B-DF69-48B2-BE5B-B513F6F4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TRATAMENTO MEDICAMENTOSO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BFC9B7C-2A96-460A-8434-9CDE9DF29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6" y="2003011"/>
            <a:ext cx="7893844" cy="399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498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DF50401-5657-4AA8-B476-9504DB8CB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ESTRATIFICAÇÃO DE RISCO</a:t>
            </a:r>
          </a:p>
        </p:txBody>
      </p:sp>
      <p:pic>
        <p:nvPicPr>
          <p:cNvPr id="7" name="Imagem 1">
            <a:extLst>
              <a:ext uri="{FF2B5EF4-FFF2-40B4-BE49-F238E27FC236}">
                <a16:creationId xmlns:a16="http://schemas.microsoft.com/office/drawing/2014/main" id="{425ABF4A-70AA-4099-81F5-6B674277C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2349620"/>
            <a:ext cx="8178799" cy="304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843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62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53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300">
                <a:solidFill>
                  <a:srgbClr val="FFFFFF"/>
                </a:solidFill>
              </a:rPr>
              <a:t>COMPLICAÇÕES DA HIPERTENSÃO</a:t>
            </a:r>
          </a:p>
        </p:txBody>
      </p:sp>
      <p:pic>
        <p:nvPicPr>
          <p:cNvPr id="19460" name="Content Placeholder 6" descr="C:\Documents and Settings\Korisnik\Desktop\ady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2" y="307731"/>
            <a:ext cx="3435052" cy="3997637"/>
          </a:xfrm>
          <a:prstGeom prst="rect">
            <a:avLst/>
          </a:prstGeom>
        </p:spPr>
      </p:pic>
      <p:pic>
        <p:nvPicPr>
          <p:cNvPr id="19459" name="Picture 4" descr="C:\Documents and Settings\Korisnik\Desktop\hyperten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32" y="669774"/>
            <a:ext cx="4091938" cy="327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1377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Grande parte dos hipertensos desconhece a doença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Outros sabem, porém não se submetem ao tratamento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níveis de pressão alvo são raramente alcançados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Esta realidade não tem mudado nos últimos anos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HAS continua a ser uma das principais causas de morbidade e mortalidade</a:t>
            </a:r>
          </a:p>
        </p:txBody>
      </p:sp>
    </p:spTree>
    <p:extLst>
      <p:ext uri="{BB962C8B-B14F-4D97-AF65-F5344CB8AC3E}">
        <p14:creationId xmlns:p14="http://schemas.microsoft.com/office/powerpoint/2010/main" val="928347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PREVALÊNCIA BRASIL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Média: 32,5% dos adultos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faixa etária 60 – 69 anos: &gt; 50%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faixa etária acima de 70 anos:  &gt; 75%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Contribuição para mais de 50% das mortes cardiovasculares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44008" y="566124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Arq</a:t>
            </a:r>
            <a:r>
              <a:rPr lang="pt-BR" sz="1400" dirty="0"/>
              <a:t> </a:t>
            </a:r>
            <a:r>
              <a:rPr lang="pt-BR" sz="1400" dirty="0" err="1"/>
              <a:t>Bras</a:t>
            </a:r>
            <a:r>
              <a:rPr lang="pt-BR" sz="1400" dirty="0"/>
              <a:t> </a:t>
            </a:r>
            <a:r>
              <a:rPr lang="pt-BR" sz="1400" dirty="0" err="1"/>
              <a:t>Cardiol</a:t>
            </a:r>
            <a:r>
              <a:rPr lang="pt-BR" sz="1400" dirty="0"/>
              <a:t>. 2010;1(Supl.1):1-51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4593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B32D075-2555-47F7-B343-75A7AF622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721" y="643467"/>
            <a:ext cx="570255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01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D03EBA-DCE0-464C-8977-699BF5C32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AUMENTA O RISCO PARA</a:t>
            </a: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3AC64B-B544-4AAD-AA2C-59B22EAD3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Morte súbita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Infarto agudo do miocárdio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Acidente vascular cerebral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Doença vascular periférica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Insuficiência cardíaca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Doença renal crônica</a:t>
            </a:r>
          </a:p>
        </p:txBody>
      </p:sp>
    </p:spTree>
    <p:extLst>
      <p:ext uri="{BB962C8B-B14F-4D97-AF65-F5344CB8AC3E}">
        <p14:creationId xmlns:p14="http://schemas.microsoft.com/office/powerpoint/2010/main" val="522925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16ABF65-771C-44D4-BF88-619B83A00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39" y="1556792"/>
            <a:ext cx="9144743" cy="5301209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EB3A23B-388B-4325-A932-CAE8DDBEC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MORTALIDADE POR DOENÇA CARDIOVASCULAR</a:t>
            </a:r>
          </a:p>
        </p:txBody>
      </p:sp>
    </p:spTree>
    <p:extLst>
      <p:ext uri="{BB962C8B-B14F-4D97-AF65-F5344CB8AC3E}">
        <p14:creationId xmlns:p14="http://schemas.microsoft.com/office/powerpoint/2010/main" val="11377897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1181</Words>
  <Application>Microsoft Office PowerPoint</Application>
  <PresentationFormat>Apresentação na tela (4:3)</PresentationFormat>
  <Paragraphs>248</Paragraphs>
  <Slides>58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62" baseType="lpstr">
      <vt:lpstr>Arial</vt:lpstr>
      <vt:lpstr>Arial Black</vt:lpstr>
      <vt:lpstr>Calibri</vt:lpstr>
      <vt:lpstr>Tema do Office</vt:lpstr>
      <vt:lpstr>FISIOPATOLOGIA DOENÇAS CARDIOVASCULARES</vt:lpstr>
      <vt:lpstr>HIPERTENSÃO ARTERIAL SISTÊMICA</vt:lpstr>
      <vt:lpstr>DEFINIÇÃO</vt:lpstr>
      <vt:lpstr>Apresentação do PowerPoint</vt:lpstr>
      <vt:lpstr>Apresentação do PowerPoint</vt:lpstr>
      <vt:lpstr>PREVALÊNCIA BRASIL</vt:lpstr>
      <vt:lpstr>Apresentação do PowerPoint</vt:lpstr>
      <vt:lpstr>AUMENTA O RISCO PARA</vt:lpstr>
      <vt:lpstr>MORTALIDADE POR DOENÇA CARDIOVASCULAR</vt:lpstr>
      <vt:lpstr>DIAGNÓSTICO E CLASSIFICAÇÃO</vt:lpstr>
      <vt:lpstr>Apresentação do PowerPoint</vt:lpstr>
      <vt:lpstr>MEDIDA DA PRESSÃO ARTERIAL</vt:lpstr>
      <vt:lpstr>PRESSÃO ARTERIAL DO CONSULTÓRIO OU CLÍNICA</vt:lpstr>
      <vt:lpstr>Apresentação do PowerPoint</vt:lpstr>
      <vt:lpstr>Apresentação do PowerPoint</vt:lpstr>
      <vt:lpstr>MEDIDA DA PRESSÃO ARTERIAL</vt:lpstr>
      <vt:lpstr>MEDIDOR  ANERÓIDE  E  DE  MERCÚRIO</vt:lpstr>
      <vt:lpstr>EQUIPAMENTOS SEMI-AUTOMÁTICOS</vt:lpstr>
      <vt:lpstr>MEDIDA DA P.A. - OBESOS</vt:lpstr>
      <vt:lpstr>Apresentação do PowerPoint</vt:lpstr>
      <vt:lpstr>   Definida pelos valores &gt; ou = 140 mmHg da PAS e/ou &gt; ou = 90 mmHg da PAD, com base nas evidências que, em doentes com estes valores de PA, se demonstrou que a redução da PA induzida pelo tratamento é benéfica.   A mesma classificação é usada em indivíduos jovens, de meia-idade e idosos.</vt:lpstr>
      <vt:lpstr>Apresentação do PowerPoint</vt:lpstr>
      <vt:lpstr>Apresentação do PowerPoint</vt:lpstr>
      <vt:lpstr>Apresentação do PowerPoint</vt:lpstr>
      <vt:lpstr>Apresentação do PowerPoint</vt:lpstr>
      <vt:lpstr>CONHECIMENTO, TRATAMENTO E CONTROLE</vt:lpstr>
      <vt:lpstr>Apresentação do PowerPoint</vt:lpstr>
      <vt:lpstr>FATORES IMPORTANTES</vt:lpstr>
      <vt:lpstr>Apresentação do PowerPoint</vt:lpstr>
      <vt:lpstr>Apresentação do PowerPoint</vt:lpstr>
      <vt:lpstr>MAPA</vt:lpstr>
      <vt:lpstr>MAPA</vt:lpstr>
      <vt:lpstr>HIPOTENSÃO ORTOSTÁTICA</vt:lpstr>
      <vt:lpstr>Apresentação do PowerPoint</vt:lpstr>
      <vt:lpstr>PRÉ-HIPERTENSÃO</vt:lpstr>
      <vt:lpstr>PRÉ-HIPERTENSÃO</vt:lpstr>
      <vt:lpstr>IMPÁCTO DA PRESSÃO LIMÍTROFE</vt:lpstr>
      <vt:lpstr>TIPOS DE HIPERTENSÃO</vt:lpstr>
      <vt:lpstr>CAUSAS DE HIPERTENSÃO SECUNDÁRIA</vt:lpstr>
      <vt:lpstr>Apresentação do PowerPoint</vt:lpstr>
      <vt:lpstr>PATOGÊNESE</vt:lpstr>
      <vt:lpstr>DISFUNÇÃO ENDOTELIAL</vt:lpstr>
      <vt:lpstr>Apresentação do PowerPoint</vt:lpstr>
      <vt:lpstr>SISTEMA NERVOSO AUTÔNOMO</vt:lpstr>
      <vt:lpstr>MECANISMOS RENAIS</vt:lpstr>
      <vt:lpstr>Apresentação do PowerPoint</vt:lpstr>
      <vt:lpstr>METAS DO TRATAMENTO</vt:lpstr>
      <vt:lpstr>BENEFÍCIOS DO TRATAMENTO</vt:lpstr>
      <vt:lpstr>TRATAMENTO NÃO  MEDICAMENTOSO E ABORDAGEM  MULTIPROFISSIONAL</vt:lpstr>
      <vt:lpstr>Apresentação do PowerPoint</vt:lpstr>
      <vt:lpstr>Apresentação do PowerPoint</vt:lpstr>
      <vt:lpstr>MUDANÇAS DO ESTILO DE VIDA</vt:lpstr>
      <vt:lpstr>OS MEDICAMENTOS PODEM SER SUSPENSOS ?</vt:lpstr>
      <vt:lpstr>EFEITOS FISIOLÓGICOS DO EXERCÍCIO</vt:lpstr>
      <vt:lpstr>TRATAMENTO MEDICAMENTOSO</vt:lpstr>
      <vt:lpstr>ESTRATIFICAÇÃO DE RISCO</vt:lpstr>
      <vt:lpstr>COMPLICAÇÕES DA HIPERTENSÃO</vt:lpstr>
      <vt:lpstr>IMPORTANTE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FISIOPATOLOGIA DOENÇAS CARDIOVASCULARES</dc:title>
  <dc:creator>FELIPE</dc:creator>
  <cp:lastModifiedBy>FELIPE</cp:lastModifiedBy>
  <cp:revision>3</cp:revision>
  <dcterms:created xsi:type="dcterms:W3CDTF">2018-07-28T01:35:02Z</dcterms:created>
  <dcterms:modified xsi:type="dcterms:W3CDTF">2018-07-28T01:54:11Z</dcterms:modified>
</cp:coreProperties>
</file>