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24"/>
  </p:notesMasterIdLst>
  <p:sldIdLst>
    <p:sldId id="256" r:id="rId2"/>
    <p:sldId id="396" r:id="rId3"/>
    <p:sldId id="394" r:id="rId4"/>
    <p:sldId id="361" r:id="rId5"/>
    <p:sldId id="348" r:id="rId6"/>
    <p:sldId id="352" r:id="rId7"/>
    <p:sldId id="406" r:id="rId8"/>
    <p:sldId id="407" r:id="rId9"/>
    <p:sldId id="408" r:id="rId10"/>
    <p:sldId id="409" r:id="rId11"/>
    <p:sldId id="410" r:id="rId12"/>
    <p:sldId id="411" r:id="rId13"/>
    <p:sldId id="365" r:id="rId14"/>
    <p:sldId id="399" r:id="rId15"/>
    <p:sldId id="403" r:id="rId16"/>
    <p:sldId id="387" r:id="rId17"/>
    <p:sldId id="388" r:id="rId18"/>
    <p:sldId id="389" r:id="rId19"/>
    <p:sldId id="390" r:id="rId20"/>
    <p:sldId id="415" r:id="rId21"/>
    <p:sldId id="413" r:id="rId22"/>
    <p:sldId id="416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5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89049" autoAdjust="0"/>
  </p:normalViewPr>
  <p:slideViewPr>
    <p:cSldViewPr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E5B05-4CDA-4F13-BDE2-CD12127A0F5B}" type="datetimeFigureOut">
              <a:rPr lang="pt-BR" smtClean="0"/>
              <a:t>19/08/2021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E0DF9-A25B-4510-A798-F7F8AF7B53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0161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Classificação proposta por Henry </a:t>
            </a:r>
            <a:r>
              <a:rPr lang="pt-BR" dirty="0" err="1"/>
              <a:t>Mintzberg</a:t>
            </a:r>
            <a:r>
              <a:rPr lang="pt-BR" dirty="0"/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E0DF9-A25B-4510-A798-F7F8AF7B53CF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3524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D05F-42E3-4DBF-8E6E-56725FD8A786}" type="datetimeFigureOut">
              <a:rPr lang="pt-BR" smtClean="0"/>
              <a:t>19/08/2021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2174-8DB0-44AB-975E-5A5C528223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1786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5A7B9-1E68-45A7-B9F1-E9E8706CCA48}" type="datetimeFigureOut">
              <a:rPr lang="pt-BR" smtClean="0"/>
              <a:t>19/08/2021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41DF-BE7F-4FF0-BF0F-A861DD5CCB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641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5A7B9-1E68-45A7-B9F1-E9E8706CCA48}" type="datetimeFigureOut">
              <a:rPr lang="pt-BR" smtClean="0"/>
              <a:t>19/08/2021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41DF-BE7F-4FF0-BF0F-A861DD5CCB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49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5A7B9-1E68-45A7-B9F1-E9E8706CCA48}" type="datetimeFigureOut">
              <a:rPr lang="pt-BR" smtClean="0"/>
              <a:t>19/08/2021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41DF-BE7F-4FF0-BF0F-A861DD5CCB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0403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5A7B9-1E68-45A7-B9F1-E9E8706CCA48}" type="datetimeFigureOut">
              <a:rPr lang="pt-BR" smtClean="0"/>
              <a:t>19/08/2021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41DF-BE7F-4FF0-BF0F-A861DD5CCB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21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5A7B9-1E68-45A7-B9F1-E9E8706CCA48}" type="datetimeFigureOut">
              <a:rPr lang="pt-BR" smtClean="0"/>
              <a:t>19/08/2021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41DF-BE7F-4FF0-BF0F-A861DD5CCB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708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5A7B9-1E68-45A7-B9F1-E9E8706CCA48}" type="datetimeFigureOut">
              <a:rPr lang="pt-BR" smtClean="0"/>
              <a:t>19/08/2021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41DF-BE7F-4FF0-BF0F-A861DD5CCB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3526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5A7B9-1E68-45A7-B9F1-E9E8706CCA48}" type="datetimeFigureOut">
              <a:rPr lang="pt-BR" smtClean="0"/>
              <a:t>19/08/2021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41DF-BE7F-4FF0-BF0F-A861DD5CCB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1915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5A7B9-1E68-45A7-B9F1-E9E8706CCA48}" type="datetimeFigureOut">
              <a:rPr lang="pt-BR" smtClean="0"/>
              <a:t>19/08/2021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41DF-BE7F-4FF0-BF0F-A861DD5CCB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365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5A7B9-1E68-45A7-B9F1-E9E8706CCA48}" type="datetimeFigureOut">
              <a:rPr lang="pt-BR" smtClean="0"/>
              <a:t>19/08/2021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41DF-BE7F-4FF0-BF0F-A861DD5CCB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30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5A7B9-1E68-45A7-B9F1-E9E8706CCA48}" type="datetimeFigureOut">
              <a:rPr lang="pt-BR" smtClean="0"/>
              <a:t>19/08/2021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41DF-BE7F-4FF0-BF0F-A861DD5CCB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83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5A7B9-1E68-45A7-B9F1-E9E8706CCA48}" type="datetimeFigureOut">
              <a:rPr lang="pt-BR" smtClean="0"/>
              <a:t>19/08/2021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541DF-BE7F-4FF0-BF0F-A861DD5CCB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6809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to 9"/>
          <p:cNvCxnSpPr/>
          <p:nvPr/>
        </p:nvCxnSpPr>
        <p:spPr>
          <a:xfrm>
            <a:off x="971600" y="4365104"/>
            <a:ext cx="7056784" cy="0"/>
          </a:xfrm>
          <a:prstGeom prst="line">
            <a:avLst/>
          </a:prstGeom>
          <a:ln w="76200">
            <a:solidFill>
              <a:srgbClr val="375F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550" y="2079812"/>
            <a:ext cx="7200900" cy="2069269"/>
          </a:xfrm>
        </p:spPr>
        <p:txBody>
          <a:bodyPr>
            <a:normAutofit fontScale="90000"/>
          </a:bodyPr>
          <a:lstStyle/>
          <a:p>
            <a:br>
              <a:rPr lang="pt-BR" sz="4000" i="1" dirty="0">
                <a:solidFill>
                  <a:srgbClr val="00B0F0"/>
                </a:solidFill>
              </a:rPr>
            </a:br>
            <a:r>
              <a:rPr lang="pt-BR" sz="4000" b="1" i="1" dirty="0"/>
              <a:t>Atuação do bacharel em saúde Coletiva em tempos da pandemia da COVID-19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5301208"/>
            <a:ext cx="7200900" cy="1418456"/>
          </a:xfrm>
        </p:spPr>
        <p:txBody>
          <a:bodyPr>
            <a:normAutofit fontScale="47500" lnSpcReduction="20000"/>
          </a:bodyPr>
          <a:lstStyle/>
          <a:p>
            <a:pPr algn="l">
              <a:lnSpc>
                <a:spcPct val="150000"/>
              </a:lnSpc>
            </a:pPr>
            <a:r>
              <a:rPr lang="pt-BR" b="1" i="1" dirty="0">
                <a:solidFill>
                  <a:schemeClr val="tx1"/>
                </a:solidFill>
              </a:rPr>
              <a:t> Flávia Christiane de Azevedo Machado(Coordenadora da graduação em Saúde Coletiva UFRN).</a:t>
            </a:r>
          </a:p>
          <a:p>
            <a:pPr algn="l">
              <a:lnSpc>
                <a:spcPct val="150000"/>
              </a:lnSpc>
            </a:pPr>
            <a:r>
              <a:rPr lang="pt-BR" b="1" i="1" dirty="0">
                <a:solidFill>
                  <a:schemeClr val="tx1"/>
                </a:solidFill>
              </a:rPr>
              <a:t>Ana Tânia Lopes Sampaio (</a:t>
            </a:r>
            <a:r>
              <a:rPr lang="pt-BR" b="1" i="1" dirty="0" err="1">
                <a:solidFill>
                  <a:schemeClr val="tx1"/>
                </a:solidFill>
              </a:rPr>
              <a:t>Vice-coordenadora</a:t>
            </a:r>
            <a:r>
              <a:rPr lang="pt-BR" b="1" i="1" dirty="0">
                <a:solidFill>
                  <a:schemeClr val="tx1"/>
                </a:solidFill>
              </a:rPr>
              <a:t> da graduação em Saúde Coletiva  UFRN).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194120" y="188640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UNIVERSIDADE FEDERAL DO RIO GRANDE DO NORTE</a:t>
            </a:r>
            <a:endParaRPr lang="pt-BR" dirty="0"/>
          </a:p>
          <a:p>
            <a:pPr algn="ctr"/>
            <a:r>
              <a:rPr lang="pt-BR" b="1" dirty="0"/>
              <a:t>CENTRO DE CIÊNCIAS DA SAÚDE</a:t>
            </a:r>
            <a:endParaRPr lang="pt-BR" dirty="0"/>
          </a:p>
          <a:p>
            <a:pPr algn="ctr"/>
            <a:r>
              <a:rPr lang="pt-BR" b="1" dirty="0"/>
              <a:t>DEPARTAMENTO DE SAÚDE COLETIVA</a:t>
            </a:r>
            <a:endParaRPr lang="pt-BR" dirty="0"/>
          </a:p>
          <a:p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077072"/>
            <a:ext cx="1800225" cy="1905000"/>
          </a:xfrm>
          <a:prstGeom prst="rect">
            <a:avLst/>
          </a:prstGeom>
        </p:spPr>
      </p:pic>
      <p:cxnSp>
        <p:nvCxnSpPr>
          <p:cNvPr id="9" name="Conector reto 8"/>
          <p:cNvCxnSpPr/>
          <p:nvPr/>
        </p:nvCxnSpPr>
        <p:spPr>
          <a:xfrm>
            <a:off x="971600" y="2276872"/>
            <a:ext cx="7056784" cy="0"/>
          </a:xfrm>
          <a:prstGeom prst="line">
            <a:avLst/>
          </a:prstGeom>
          <a:ln w="76200">
            <a:solidFill>
              <a:srgbClr val="375F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m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76" y="188640"/>
            <a:ext cx="1056588" cy="1220718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202" y="281311"/>
            <a:ext cx="1356363" cy="1014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60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O que os sanitaristas podem fazer?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28800"/>
            <a:ext cx="8640960" cy="4968552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b="1" i="1" dirty="0">
                <a:solidFill>
                  <a:srgbClr val="002060"/>
                </a:solidFill>
              </a:rPr>
              <a:t>Dimensão organizacional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</a:pPr>
            <a:r>
              <a:rPr lang="pt-BR" dirty="0"/>
              <a:t>Planejamento Institucional, formulação de estratégias institucionais e programáticas.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</a:pPr>
            <a:r>
              <a:rPr lang="pt-BR" dirty="0"/>
              <a:t>Apoio matricial para equipes de Saúde;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</a:pPr>
            <a:r>
              <a:rPr lang="pt-BR" dirty="0"/>
              <a:t>Análise, organização e gestão de processos e práticas de trabalho.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</a:pPr>
            <a:r>
              <a:rPr lang="pt-BR" b="1" dirty="0"/>
              <a:t>Coordenação e/ou gerência  de projetos, programas, operações,  campanhas e outras modalidades logísticas.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</a:pPr>
            <a:r>
              <a:rPr lang="pt-BR" b="1" dirty="0"/>
              <a:t>Avaliação de serviços e programas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</a:pPr>
            <a:r>
              <a:rPr lang="pt-BR" dirty="0"/>
              <a:t>Supervisão, monitoramento e/ou auditoria de projetos, programas e outras atividades institucionais.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</a:pPr>
            <a:r>
              <a:rPr lang="pt-BR" b="1" dirty="0"/>
              <a:t>Consultoria e assessoria institucionais.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</a:pPr>
            <a:r>
              <a:rPr lang="pt-BR" dirty="0"/>
              <a:t>Educação permanente em sistemas institucionalizados de ação e serviços.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pt-BR" dirty="0"/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722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O que os sanitaristas podem fazer?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28800"/>
            <a:ext cx="8280920" cy="4525963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6200" b="1" i="1" dirty="0">
                <a:solidFill>
                  <a:srgbClr val="002060"/>
                </a:solidFill>
              </a:rPr>
              <a:t>Dimensão sistêmica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</a:pPr>
            <a:r>
              <a:rPr lang="pt-BR" sz="6200" b="1" dirty="0"/>
              <a:t>Apoio matricial para equipes de Saúde</a:t>
            </a:r>
            <a:r>
              <a:rPr lang="pt-BR" sz="6200" dirty="0"/>
              <a:t>;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</a:pPr>
            <a:r>
              <a:rPr lang="pt-BR" sz="6200" dirty="0"/>
              <a:t>Gestão governamental, de sistemas e de serviços públicos.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</a:pPr>
            <a:r>
              <a:rPr lang="pt-BR" sz="6200" dirty="0"/>
              <a:t>Gestão institucional não-governamental;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</a:pPr>
            <a:r>
              <a:rPr lang="pt-BR" sz="6200" dirty="0"/>
              <a:t>Análise, organização e gestão de processos e práticas de trabalho.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</a:pPr>
            <a:r>
              <a:rPr lang="pt-BR" sz="6200" dirty="0"/>
              <a:t>Coordenação de modalidades logísticas.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</a:pPr>
            <a:r>
              <a:rPr lang="pt-BR" sz="6200" b="1" dirty="0"/>
              <a:t>Avaliação de sistemas</a:t>
            </a:r>
            <a:r>
              <a:rPr lang="pt-BR" sz="6200" dirty="0"/>
              <a:t>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pt-BR" dirty="0"/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634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O que os sanitaristas podem fazer?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28800"/>
            <a:ext cx="4608512" cy="4525963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2400" b="1" i="1" dirty="0">
                <a:solidFill>
                  <a:srgbClr val="002060"/>
                </a:solidFill>
              </a:rPr>
              <a:t>Dimensão societária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</a:pPr>
            <a:r>
              <a:rPr lang="pt-BR" sz="2400" b="1" dirty="0"/>
              <a:t>Gestão governamental, de sistemas e de serviços públicos.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</a:pPr>
            <a:r>
              <a:rPr lang="pt-BR" sz="2400" dirty="0"/>
              <a:t>Gestão institucional não-governamental;</a:t>
            </a:r>
          </a:p>
          <a:p>
            <a:pPr marL="400050" lvl="1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7912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b="1" i="1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PP do curso de Saúde Coletiva da UFRN: </a:t>
            </a:r>
            <a:r>
              <a:rPr lang="pt-BR" b="1" i="1" dirty="0">
                <a:solidFill>
                  <a:srgbClr val="375F44"/>
                </a:solidFill>
                <a:latin typeface="Aharoni" pitchFamily="2" charset="-79"/>
                <a:cs typeface="Aharoni" pitchFamily="2" charset="-79"/>
              </a:rPr>
              <a:t>DCN Agosto de 2017</a:t>
            </a:r>
          </a:p>
        </p:txBody>
      </p:sp>
      <p:cxnSp>
        <p:nvCxnSpPr>
          <p:cNvPr id="5" name="Conector reto 4"/>
          <p:cNvCxnSpPr/>
          <p:nvPr/>
        </p:nvCxnSpPr>
        <p:spPr>
          <a:xfrm>
            <a:off x="1115616" y="260648"/>
            <a:ext cx="6696744" cy="0"/>
          </a:xfrm>
          <a:prstGeom prst="line">
            <a:avLst/>
          </a:prstGeom>
          <a:ln w="57150">
            <a:solidFill>
              <a:srgbClr val="375F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>
            <a:off x="971600" y="1700808"/>
            <a:ext cx="6696744" cy="0"/>
          </a:xfrm>
          <a:prstGeom prst="line">
            <a:avLst/>
          </a:prstGeom>
          <a:ln w="57150">
            <a:solidFill>
              <a:srgbClr val="375F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72" y="1844824"/>
            <a:ext cx="5838825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have direita 3"/>
          <p:cNvSpPr/>
          <p:nvPr/>
        </p:nvSpPr>
        <p:spPr>
          <a:xfrm>
            <a:off x="6012160" y="1844824"/>
            <a:ext cx="432048" cy="18722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6660232" y="2132856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Núcleos Estruturantes da Saúde Coletiva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19435" y="3071877"/>
            <a:ext cx="2667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Objetivo: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35" y="3654316"/>
            <a:ext cx="6205281" cy="2898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6474890" y="4077072"/>
            <a:ext cx="23042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0070C0"/>
                </a:solidFill>
              </a:rPr>
              <a:t>Contexto de criação do curso:</a:t>
            </a:r>
          </a:p>
          <a:p>
            <a:pPr algn="ctr"/>
            <a:r>
              <a:rPr lang="pt-BR" b="1" dirty="0"/>
              <a:t>Gestores</a:t>
            </a:r>
          </a:p>
          <a:p>
            <a:pPr algn="ctr"/>
            <a:r>
              <a:rPr lang="pt-BR" b="1" dirty="0"/>
              <a:t>Gerentes para suprir uma deficiência do SUS</a:t>
            </a:r>
          </a:p>
        </p:txBody>
      </p:sp>
    </p:spTree>
    <p:extLst>
      <p:ext uri="{BB962C8B-B14F-4D97-AF65-F5344CB8AC3E}">
        <p14:creationId xmlns:p14="http://schemas.microsoft.com/office/powerpoint/2010/main" val="739191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265" y="3165409"/>
            <a:ext cx="4363764" cy="2490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354" y="620688"/>
            <a:ext cx="5905500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51520" y="476672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/>
              <a:t>SUS</a:t>
            </a:r>
          </a:p>
        </p:txBody>
      </p:sp>
      <p:sp>
        <p:nvSpPr>
          <p:cNvPr id="3" name="Chave esquerda 2"/>
          <p:cNvSpPr/>
          <p:nvPr/>
        </p:nvSpPr>
        <p:spPr>
          <a:xfrm>
            <a:off x="1896883" y="476672"/>
            <a:ext cx="453690" cy="266429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165409"/>
            <a:ext cx="2838624" cy="23993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Divisa 3"/>
          <p:cNvSpPr/>
          <p:nvPr/>
        </p:nvSpPr>
        <p:spPr>
          <a:xfrm>
            <a:off x="3543768" y="4041068"/>
            <a:ext cx="380888" cy="648072"/>
          </a:xfrm>
          <a:prstGeom prst="chevron">
            <a:avLst/>
          </a:prstGeom>
          <a:solidFill>
            <a:srgbClr val="375F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281232" y="5656015"/>
            <a:ext cx="3864246" cy="1152128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b="1" i="1" dirty="0">
                <a:solidFill>
                  <a:srgbClr val="0070C0"/>
                </a:solidFill>
              </a:rPr>
              <a:t>Competência: </a:t>
            </a:r>
            <a:r>
              <a:rPr lang="pt-BR" i="1" dirty="0">
                <a:solidFill>
                  <a:srgbClr val="C00000"/>
                </a:solidFill>
              </a:rPr>
              <a:t>conhecimentos</a:t>
            </a:r>
            <a:r>
              <a:rPr lang="pt-BR" dirty="0"/>
              <a:t>, </a:t>
            </a:r>
            <a:r>
              <a:rPr lang="pt-BR" i="1" dirty="0">
                <a:solidFill>
                  <a:srgbClr val="C00000"/>
                </a:solidFill>
              </a:rPr>
              <a:t>habilidades</a:t>
            </a:r>
            <a:r>
              <a:rPr lang="pt-BR" dirty="0"/>
              <a:t> e </a:t>
            </a:r>
            <a:r>
              <a:rPr lang="pt-BR" i="1" dirty="0">
                <a:solidFill>
                  <a:srgbClr val="C00000"/>
                </a:solidFill>
              </a:rPr>
              <a:t>atitudes</a:t>
            </a:r>
            <a:r>
              <a:rPr lang="pt-BR" dirty="0"/>
              <a:t> que levam a um desempenho superior.</a:t>
            </a:r>
          </a:p>
        </p:txBody>
      </p:sp>
    </p:spTree>
    <p:extLst>
      <p:ext uri="{BB962C8B-B14F-4D97-AF65-F5344CB8AC3E}">
        <p14:creationId xmlns:p14="http://schemas.microsoft.com/office/powerpoint/2010/main" val="38548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-252536" y="404664"/>
            <a:ext cx="3455169" cy="896144"/>
          </a:xfrm>
        </p:spPr>
        <p:txBody>
          <a:bodyPr>
            <a:noAutofit/>
          </a:bodyPr>
          <a:lstStyle/>
          <a:p>
            <a:r>
              <a:rPr lang="pt-BR" sz="3600" i="1" dirty="0"/>
              <a:t>Vigilância sanitária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771800" y="260648"/>
            <a:ext cx="5904656" cy="1656184"/>
          </a:xfrm>
        </p:spPr>
        <p:txBody>
          <a:bodyPr>
            <a:noAutofit/>
          </a:bodyPr>
          <a:lstStyle/>
          <a:p>
            <a:pPr algn="just"/>
            <a:r>
              <a:rPr lang="pt-BR" sz="2000" i="1" dirty="0"/>
              <a:t>Problemas sanitários decorrentes do </a:t>
            </a:r>
            <a:r>
              <a:rPr lang="pt-BR" sz="2000" b="1" i="1" dirty="0">
                <a:solidFill>
                  <a:srgbClr val="0070C0"/>
                </a:solidFill>
              </a:rPr>
              <a:t>meio ambiente, da produção e circulação de bens e da prestação de serviços de interesse da saúde</a:t>
            </a:r>
            <a:r>
              <a:rPr lang="pt-BR" sz="2000" i="1" dirty="0"/>
              <a:t>.</a:t>
            </a:r>
          </a:p>
          <a:p>
            <a:pPr algn="just"/>
            <a:r>
              <a:rPr lang="pt-BR" sz="2000" i="1" dirty="0"/>
              <a:t>Aeroportos, serviços de saúde, supermercados, farmácias, etc.</a:t>
            </a:r>
          </a:p>
          <a:p>
            <a:pPr algn="just"/>
            <a:endParaRPr lang="pt-BR" sz="2400" i="1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-73557" y="2429644"/>
            <a:ext cx="3205397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i="1" dirty="0"/>
              <a:t>vigilância epidemiológica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843808" y="2204864"/>
            <a:ext cx="5904656" cy="19442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200" b="1" i="1" dirty="0">
                <a:solidFill>
                  <a:srgbClr val="0070C0"/>
                </a:solidFill>
              </a:rPr>
              <a:t>Conhecimento, a detecção ou prevenção </a:t>
            </a:r>
            <a:r>
              <a:rPr lang="pt-BR" sz="2200" i="1" dirty="0"/>
              <a:t>de qualquer mudança nos </a:t>
            </a:r>
            <a:r>
              <a:rPr lang="pt-BR" sz="2200" b="1" i="1" dirty="0">
                <a:solidFill>
                  <a:srgbClr val="0070C0"/>
                </a:solidFill>
              </a:rPr>
              <a:t>fatores determinantes e condicionantes</a:t>
            </a:r>
            <a:r>
              <a:rPr lang="pt-BR" sz="2200" i="1" dirty="0"/>
              <a:t> de </a:t>
            </a:r>
            <a:r>
              <a:rPr lang="pt-BR" sz="2200" b="1" i="1" dirty="0">
                <a:solidFill>
                  <a:srgbClr val="0070C0"/>
                </a:solidFill>
              </a:rPr>
              <a:t>saúde individual ou coletiva</a:t>
            </a:r>
            <a:r>
              <a:rPr lang="pt-BR" sz="2200" i="1" dirty="0"/>
              <a:t>, para </a:t>
            </a:r>
            <a:r>
              <a:rPr lang="pt-BR" sz="2200" b="1" i="1" dirty="0">
                <a:solidFill>
                  <a:srgbClr val="0070C0"/>
                </a:solidFill>
              </a:rPr>
              <a:t>recomendar e adotar as medidas de prevenção e controle das doenças ou agravos</a:t>
            </a:r>
            <a:r>
              <a:rPr lang="pt-BR" sz="2200" i="1" dirty="0"/>
              <a:t>.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79512" y="4797152"/>
            <a:ext cx="2664296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i="1" dirty="0"/>
              <a:t>Saúde do trabalhador</a:t>
            </a: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2843808" y="4437112"/>
            <a:ext cx="5894812" cy="194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200" b="1" i="1" dirty="0">
                <a:solidFill>
                  <a:srgbClr val="0070C0"/>
                </a:solidFill>
              </a:rPr>
              <a:t>Promoção e proteção da saúde dos trabalhadores</a:t>
            </a:r>
            <a:r>
              <a:rPr lang="pt-BR" sz="2200" i="1" dirty="0"/>
              <a:t>, assim como visa a recuperação e a reabilitação da saúde dos trabalhadores submetidos aos riscos e agravos advindos das condições de trabalho.</a:t>
            </a:r>
          </a:p>
        </p:txBody>
      </p:sp>
    </p:spTree>
    <p:extLst>
      <p:ext uri="{BB962C8B-B14F-4D97-AF65-F5344CB8AC3E}">
        <p14:creationId xmlns:p14="http://schemas.microsoft.com/office/powerpoint/2010/main" val="306174378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Competências expressas no PP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96752"/>
            <a:ext cx="4464496" cy="4525963"/>
          </a:xfrm>
        </p:spPr>
        <p:txBody>
          <a:bodyPr>
            <a:noAutofit/>
          </a:bodyPr>
          <a:lstStyle/>
          <a:p>
            <a:pPr indent="0" algn="just">
              <a:lnSpc>
                <a:spcPct val="170000"/>
              </a:lnSpc>
              <a:spcBef>
                <a:spcPts val="0"/>
              </a:spcBef>
            </a:pPr>
            <a:r>
              <a:rPr lang="pt-BR" sz="1800" dirty="0"/>
              <a:t>Analisar e compreender as diferentes concepções e necessidades sociais de saúde da população, diagnosticar as demandas por ações e serviços de saúde nos vários contextos; </a:t>
            </a:r>
          </a:p>
          <a:p>
            <a:pPr indent="0" algn="just">
              <a:lnSpc>
                <a:spcPct val="170000"/>
              </a:lnSpc>
              <a:spcBef>
                <a:spcPts val="0"/>
              </a:spcBef>
            </a:pPr>
            <a:endParaRPr lang="pt-BR" sz="1800" dirty="0"/>
          </a:p>
          <a:p>
            <a:pPr indent="0" algn="just">
              <a:lnSpc>
                <a:spcPct val="170000"/>
              </a:lnSpc>
              <a:spcBef>
                <a:spcPts val="0"/>
              </a:spcBef>
            </a:pPr>
            <a:r>
              <a:rPr lang="pt-BR" sz="1800" dirty="0"/>
              <a:t> Manejar as informações sobre saúde e serviços de saúde, a partir dos vários sistemas de informação.</a:t>
            </a:r>
          </a:p>
        </p:txBody>
      </p:sp>
      <p:sp>
        <p:nvSpPr>
          <p:cNvPr id="4" name="Pentágono 3"/>
          <p:cNvSpPr/>
          <p:nvPr/>
        </p:nvSpPr>
        <p:spPr>
          <a:xfrm>
            <a:off x="5076056" y="1340768"/>
            <a:ext cx="3744416" cy="2088232"/>
          </a:xfrm>
          <a:prstGeom prst="homePlate">
            <a:avLst/>
          </a:prstGeom>
          <a:solidFill>
            <a:srgbClr val="375F44"/>
          </a:solidFill>
          <a:ln>
            <a:solidFill>
              <a:srgbClr val="375F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itchFamily="34" charset="0"/>
              <a:buChar char="•"/>
            </a:pPr>
            <a:r>
              <a:rPr lang="pt-BR" dirty="0"/>
              <a:t>Compreensão das diferentes dinâmicas das favelas, ILPI, escolas, IES, serviços saúde</a:t>
            </a:r>
          </a:p>
          <a:p>
            <a:pPr algn="ctr"/>
            <a:endParaRPr lang="pt-BR" dirty="0"/>
          </a:p>
        </p:txBody>
      </p:sp>
      <p:sp>
        <p:nvSpPr>
          <p:cNvPr id="5" name="Pentágono 4"/>
          <p:cNvSpPr/>
          <p:nvPr/>
        </p:nvSpPr>
        <p:spPr>
          <a:xfrm>
            <a:off x="5103790" y="3861048"/>
            <a:ext cx="3744416" cy="2088232"/>
          </a:xfrm>
          <a:prstGeom prst="homePlate">
            <a:avLst/>
          </a:prstGeom>
          <a:solidFill>
            <a:srgbClr val="375F44"/>
          </a:solidFill>
          <a:ln>
            <a:solidFill>
              <a:srgbClr val="375F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itchFamily="34" charset="0"/>
              <a:buChar char="•"/>
            </a:pPr>
            <a:r>
              <a:rPr lang="pt-BR" dirty="0"/>
              <a:t>Produzir e acompanhar indicadores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pt-BR" dirty="0"/>
              <a:t>Cálculos epidemiológicos para realizar projeções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pt-BR" dirty="0"/>
              <a:t>Boletim epidemiológico</a:t>
            </a:r>
          </a:p>
        </p:txBody>
      </p:sp>
    </p:spTree>
    <p:extLst>
      <p:ext uri="{BB962C8B-B14F-4D97-AF65-F5344CB8AC3E}">
        <p14:creationId xmlns:p14="http://schemas.microsoft.com/office/powerpoint/2010/main" val="271532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Competências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4690864" cy="4525963"/>
          </a:xfrm>
        </p:spPr>
        <p:txBody>
          <a:bodyPr>
            <a:noAutofit/>
          </a:bodyPr>
          <a:lstStyle/>
          <a:p>
            <a:pPr indent="0" algn="just">
              <a:lnSpc>
                <a:spcPct val="170000"/>
              </a:lnSpc>
              <a:spcBef>
                <a:spcPts val="0"/>
              </a:spcBef>
            </a:pPr>
            <a:r>
              <a:rPr lang="pt-BR" sz="2000" b="1" dirty="0"/>
              <a:t>Capacidade de liderança e uso eficaz e eficiente das tecnologias de informação</a:t>
            </a:r>
            <a:r>
              <a:rPr lang="pt-BR" sz="2000" dirty="0"/>
              <a:t>; </a:t>
            </a:r>
          </a:p>
          <a:p>
            <a:pPr indent="0" algn="just">
              <a:lnSpc>
                <a:spcPct val="170000"/>
              </a:lnSpc>
              <a:spcBef>
                <a:spcPts val="0"/>
              </a:spcBef>
            </a:pPr>
            <a:r>
              <a:rPr lang="pt-BR" sz="2000" b="1" dirty="0"/>
              <a:t>Conhecer e utilizar métodos e ferramentas do planejamento/ monitoramento/ avaliação em saúde</a:t>
            </a:r>
            <a:r>
              <a:rPr lang="pt-BR" sz="2000" dirty="0"/>
              <a:t>;</a:t>
            </a:r>
          </a:p>
          <a:p>
            <a:pPr indent="0" algn="just">
              <a:lnSpc>
                <a:spcPct val="170000"/>
              </a:lnSpc>
              <a:spcBef>
                <a:spcPts val="0"/>
              </a:spcBef>
            </a:pPr>
            <a:r>
              <a:rPr lang="pt-BR" sz="2000" b="1" dirty="0"/>
              <a:t>Gerenciar com eficiência os recursos</a:t>
            </a:r>
            <a:r>
              <a:rPr lang="pt-BR" sz="2000" dirty="0"/>
              <a:t>; </a:t>
            </a:r>
          </a:p>
        </p:txBody>
      </p:sp>
      <p:sp>
        <p:nvSpPr>
          <p:cNvPr id="4" name="Pentágono 3"/>
          <p:cNvSpPr/>
          <p:nvPr/>
        </p:nvSpPr>
        <p:spPr>
          <a:xfrm>
            <a:off x="5220072" y="1268760"/>
            <a:ext cx="3744416" cy="1368152"/>
          </a:xfrm>
          <a:prstGeom prst="homePlate">
            <a:avLst/>
          </a:prstGeom>
          <a:solidFill>
            <a:srgbClr val="375F44"/>
          </a:solidFill>
          <a:ln>
            <a:solidFill>
              <a:srgbClr val="375F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Coletivas de imprensa (TV, </a:t>
            </a:r>
            <a:r>
              <a:rPr lang="pt-BR" dirty="0" err="1"/>
              <a:t>lives</a:t>
            </a:r>
            <a:r>
              <a:rPr lang="pt-BR" dirty="0"/>
              <a:t> no </a:t>
            </a:r>
            <a:r>
              <a:rPr lang="pt-BR" dirty="0" err="1"/>
              <a:t>instagram</a:t>
            </a:r>
            <a:r>
              <a:rPr lang="pt-BR" dirty="0"/>
              <a:t>, </a:t>
            </a:r>
            <a:r>
              <a:rPr lang="pt-BR" dirty="0" err="1"/>
              <a:t>transmisSão</a:t>
            </a:r>
            <a:r>
              <a:rPr lang="pt-BR" dirty="0"/>
              <a:t> no </a:t>
            </a:r>
            <a:r>
              <a:rPr lang="pt-BR" dirty="0" err="1"/>
              <a:t>youtube</a:t>
            </a:r>
            <a:r>
              <a:rPr lang="pt-BR" dirty="0"/>
              <a:t>)</a:t>
            </a:r>
          </a:p>
        </p:txBody>
      </p:sp>
      <p:sp>
        <p:nvSpPr>
          <p:cNvPr id="5" name="Pentágono 4"/>
          <p:cNvSpPr/>
          <p:nvPr/>
        </p:nvSpPr>
        <p:spPr>
          <a:xfrm>
            <a:off x="5349968" y="4797152"/>
            <a:ext cx="3744416" cy="1368152"/>
          </a:xfrm>
          <a:prstGeom prst="homePlate">
            <a:avLst/>
          </a:prstGeom>
          <a:solidFill>
            <a:srgbClr val="375F44"/>
          </a:solidFill>
          <a:ln>
            <a:solidFill>
              <a:srgbClr val="375F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Estimar necessidade de EPI, testes para diagnóstico do </a:t>
            </a:r>
            <a:r>
              <a:rPr lang="pt-BR" dirty="0" err="1"/>
              <a:t>Coronavírus</a:t>
            </a:r>
            <a:endParaRPr lang="pt-BR" dirty="0"/>
          </a:p>
        </p:txBody>
      </p:sp>
      <p:sp>
        <p:nvSpPr>
          <p:cNvPr id="6" name="Pentágono 5"/>
          <p:cNvSpPr/>
          <p:nvPr/>
        </p:nvSpPr>
        <p:spPr>
          <a:xfrm>
            <a:off x="5220072" y="3068960"/>
            <a:ext cx="3744416" cy="1368152"/>
          </a:xfrm>
          <a:prstGeom prst="homePlate">
            <a:avLst/>
          </a:prstGeom>
          <a:solidFill>
            <a:srgbClr val="375F44"/>
          </a:solidFill>
          <a:ln>
            <a:solidFill>
              <a:srgbClr val="375F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Estimar nº de casos da COVID-19 e avaliar a capacidade dos serviços em assistir a população</a:t>
            </a:r>
          </a:p>
        </p:txBody>
      </p:sp>
    </p:spTree>
    <p:extLst>
      <p:ext uri="{BB962C8B-B14F-4D97-AF65-F5344CB8AC3E}">
        <p14:creationId xmlns:p14="http://schemas.microsoft.com/office/powerpoint/2010/main" val="1740100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Competências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268760"/>
            <a:ext cx="5112568" cy="5328592"/>
          </a:xfrm>
        </p:spPr>
        <p:txBody>
          <a:bodyPr>
            <a:noAutofit/>
          </a:bodyPr>
          <a:lstStyle/>
          <a:p>
            <a:pPr marL="685800" algn="just">
              <a:lnSpc>
                <a:spcPct val="170000"/>
              </a:lnSpc>
              <a:spcBef>
                <a:spcPts val="0"/>
              </a:spcBef>
            </a:pPr>
            <a:r>
              <a:rPr lang="pt-BR" sz="2000" b="1" dirty="0"/>
              <a:t>Propor projetos de educação permanente das equipes de saúde, articulados com parceiros interinstitucionais e os agentes sociais</a:t>
            </a:r>
            <a:r>
              <a:rPr lang="pt-BR" sz="2000" dirty="0"/>
              <a:t>;</a:t>
            </a:r>
          </a:p>
          <a:p>
            <a:pPr marL="685800" algn="just">
              <a:lnSpc>
                <a:spcPct val="170000"/>
              </a:lnSpc>
              <a:spcBef>
                <a:spcPts val="0"/>
              </a:spcBef>
            </a:pPr>
            <a:r>
              <a:rPr lang="pt-BR" sz="2000" dirty="0"/>
              <a:t>Traçar </a:t>
            </a:r>
            <a:r>
              <a:rPr lang="pt-BR" sz="2000" b="1" dirty="0"/>
              <a:t>novos arranjos comprometidos com a gestão </a:t>
            </a:r>
            <a:r>
              <a:rPr lang="pt-BR" sz="2000" dirty="0"/>
              <a:t>descentralizada e democrática e </a:t>
            </a:r>
            <a:r>
              <a:rPr lang="pt-BR" sz="2000" b="1" dirty="0"/>
              <a:t>construir alternativas de organização e estratégias de mudança nos serviços de saúde</a:t>
            </a:r>
            <a:r>
              <a:rPr lang="pt-BR" sz="2000" dirty="0"/>
              <a:t>; </a:t>
            </a:r>
          </a:p>
          <a:p>
            <a:pPr marL="685800" algn="just">
              <a:lnSpc>
                <a:spcPct val="170000"/>
              </a:lnSpc>
              <a:spcBef>
                <a:spcPts val="0"/>
              </a:spcBef>
            </a:pPr>
            <a:endParaRPr lang="pt-BR" sz="2000" dirty="0"/>
          </a:p>
        </p:txBody>
      </p:sp>
      <p:sp>
        <p:nvSpPr>
          <p:cNvPr id="4" name="Pentágono 3"/>
          <p:cNvSpPr/>
          <p:nvPr/>
        </p:nvSpPr>
        <p:spPr>
          <a:xfrm>
            <a:off x="5648372" y="1340768"/>
            <a:ext cx="3456384" cy="1728192"/>
          </a:xfrm>
          <a:prstGeom prst="homePlate">
            <a:avLst/>
          </a:prstGeom>
          <a:solidFill>
            <a:srgbClr val="375F44"/>
          </a:solidFill>
          <a:ln>
            <a:solidFill>
              <a:srgbClr val="375F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Desenvolvimento de parcerias com as IES, MP, SES, SMS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pt-BR" dirty="0"/>
              <a:t>Cursos AVASUS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pt-BR" dirty="0"/>
              <a:t>Cartilhas com orientações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pt-BR" dirty="0"/>
              <a:t>Atuação nas mídias sociais</a:t>
            </a:r>
          </a:p>
        </p:txBody>
      </p:sp>
      <p:sp>
        <p:nvSpPr>
          <p:cNvPr id="5" name="Pentágono 4"/>
          <p:cNvSpPr/>
          <p:nvPr/>
        </p:nvSpPr>
        <p:spPr>
          <a:xfrm>
            <a:off x="5687616" y="4005064"/>
            <a:ext cx="3456384" cy="1728192"/>
          </a:xfrm>
          <a:prstGeom prst="homePlate">
            <a:avLst/>
          </a:prstGeom>
          <a:solidFill>
            <a:srgbClr val="375F44"/>
          </a:solidFill>
          <a:ln>
            <a:solidFill>
              <a:srgbClr val="375F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itchFamily="34" charset="0"/>
              <a:buChar char="•"/>
            </a:pPr>
            <a:r>
              <a:rPr lang="pt-BR" dirty="0"/>
              <a:t>Fluxogramas para orientar processos de trabalho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pt-BR" dirty="0" err="1"/>
              <a:t>Telesaúde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976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Competências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5626968" cy="3773016"/>
          </a:xfrm>
        </p:spPr>
        <p:txBody>
          <a:bodyPr>
            <a:noAutofit/>
          </a:bodyPr>
          <a:lstStyle/>
          <a:p>
            <a:pPr indent="0" algn="just">
              <a:lnSpc>
                <a:spcPct val="170000"/>
              </a:lnSpc>
              <a:spcBef>
                <a:spcPts val="0"/>
              </a:spcBef>
            </a:pPr>
            <a:r>
              <a:rPr lang="pt-BR" sz="1800" dirty="0"/>
              <a:t>Conhecer e aplicar a legislação vigente na gestão em saúde;</a:t>
            </a:r>
          </a:p>
          <a:p>
            <a:pPr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1800" dirty="0"/>
          </a:p>
          <a:p>
            <a:pPr indent="0" algn="just">
              <a:lnSpc>
                <a:spcPct val="170000"/>
              </a:lnSpc>
              <a:spcBef>
                <a:spcPts val="0"/>
              </a:spcBef>
            </a:pPr>
            <a:r>
              <a:rPr lang="pt-BR" sz="1800" dirty="0"/>
              <a:t>Observar, descrever e interpretar fundamentando-se no método científico e crítico as situações da realidade; </a:t>
            </a:r>
          </a:p>
          <a:p>
            <a:pPr indent="0" algn="just">
              <a:lnSpc>
                <a:spcPct val="170000"/>
              </a:lnSpc>
              <a:spcBef>
                <a:spcPts val="0"/>
              </a:spcBef>
            </a:pPr>
            <a:endParaRPr lang="pt-BR" sz="1800" dirty="0"/>
          </a:p>
          <a:p>
            <a:pPr indent="0" algn="just">
              <a:lnSpc>
                <a:spcPct val="170000"/>
              </a:lnSpc>
              <a:spcBef>
                <a:spcPts val="0"/>
              </a:spcBef>
            </a:pPr>
            <a:r>
              <a:rPr lang="pt-BR" sz="1800" dirty="0"/>
              <a:t>Identificar as ferramentas e técnicas para o processo de melhoria da qualidade, incluindo a implantação de sistemas de garantia da qualidade; </a:t>
            </a:r>
          </a:p>
        </p:txBody>
      </p:sp>
      <p:sp>
        <p:nvSpPr>
          <p:cNvPr id="4" name="Pentágono 3"/>
          <p:cNvSpPr/>
          <p:nvPr/>
        </p:nvSpPr>
        <p:spPr>
          <a:xfrm>
            <a:off x="6156176" y="1196752"/>
            <a:ext cx="2808312" cy="1152128"/>
          </a:xfrm>
          <a:prstGeom prst="homePlate">
            <a:avLst/>
          </a:prstGeom>
          <a:solidFill>
            <a:srgbClr val="375F44"/>
          </a:solidFill>
          <a:ln>
            <a:solidFill>
              <a:srgbClr val="375F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Adaptações de normativas, instituição de portarias</a:t>
            </a:r>
          </a:p>
        </p:txBody>
      </p:sp>
      <p:sp>
        <p:nvSpPr>
          <p:cNvPr id="5" name="Pentágono 4"/>
          <p:cNvSpPr/>
          <p:nvPr/>
        </p:nvSpPr>
        <p:spPr>
          <a:xfrm>
            <a:off x="6156176" y="2780928"/>
            <a:ext cx="2808312" cy="1152128"/>
          </a:xfrm>
          <a:prstGeom prst="homePlate">
            <a:avLst/>
          </a:prstGeom>
          <a:solidFill>
            <a:srgbClr val="375F44"/>
          </a:solidFill>
          <a:ln>
            <a:solidFill>
              <a:srgbClr val="375F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Tomada de decisão baseada nas evidências</a:t>
            </a:r>
          </a:p>
          <a:p>
            <a:pPr algn="ctr"/>
            <a:r>
              <a:rPr lang="pt-BR" dirty="0"/>
              <a:t>*Mudanças de verdade científica</a:t>
            </a:r>
          </a:p>
        </p:txBody>
      </p:sp>
    </p:spTree>
    <p:extLst>
      <p:ext uri="{BB962C8B-B14F-4D97-AF65-F5344CB8AC3E}">
        <p14:creationId xmlns:p14="http://schemas.microsoft.com/office/powerpoint/2010/main" val="3266453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1556792"/>
            <a:ext cx="7772400" cy="2850109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b="1" dirty="0">
                <a:solidFill>
                  <a:srgbClr val="375F44"/>
                </a:solidFill>
              </a:rPr>
              <a:t>Pergunta norteadora: </a:t>
            </a:r>
            <a:r>
              <a:rPr lang="pt-BR" b="1" dirty="0">
                <a:solidFill>
                  <a:srgbClr val="002060"/>
                </a:solidFill>
              </a:rPr>
              <a:t>Como as competências gerenciais e do bacharel em Saúde Coletiva têm contribuído para ações no contexto da pandemia do Coronavírus (COVID-19)?</a:t>
            </a:r>
          </a:p>
        </p:txBody>
      </p:sp>
    </p:spTree>
    <p:extLst>
      <p:ext uri="{BB962C8B-B14F-4D97-AF65-F5344CB8AC3E}">
        <p14:creationId xmlns:p14="http://schemas.microsoft.com/office/powerpoint/2010/main" val="1350235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 algn="just"/>
            <a:r>
              <a:rPr lang="pt-BR" dirty="0"/>
              <a:t>Funções organizacionais (marketing, Pesquisa e desenvolvimento, finanças; gestão de pessoas).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b="1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Competências</a:t>
            </a:r>
          </a:p>
        </p:txBody>
      </p:sp>
      <p:sp>
        <p:nvSpPr>
          <p:cNvPr id="5" name="Retângulo 4"/>
          <p:cNvSpPr/>
          <p:nvPr/>
        </p:nvSpPr>
        <p:spPr>
          <a:xfrm>
            <a:off x="1187624" y="2780928"/>
            <a:ext cx="6552728" cy="2880320"/>
          </a:xfrm>
          <a:prstGeom prst="rect">
            <a:avLst/>
          </a:prstGeom>
          <a:solidFill>
            <a:srgbClr val="375F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-Divulgação em mídias</a:t>
            </a:r>
          </a:p>
          <a:p>
            <a:pPr algn="ctr"/>
            <a:r>
              <a:rPr lang="pt-BR" dirty="0"/>
              <a:t>-Desenvolvimento de Aplicativos (</a:t>
            </a:r>
            <a:r>
              <a:rPr lang="pt-BR" dirty="0" err="1"/>
              <a:t>Tô</a:t>
            </a:r>
            <a:r>
              <a:rPr lang="pt-BR" dirty="0"/>
              <a:t> de olho)</a:t>
            </a:r>
          </a:p>
          <a:p>
            <a:pPr algn="ctr"/>
            <a:r>
              <a:rPr lang="pt-BR" dirty="0"/>
              <a:t>-Realização de Pesquisas (Vacina, Cloroquina, Plasma)</a:t>
            </a:r>
          </a:p>
          <a:p>
            <a:pPr algn="ctr"/>
            <a:r>
              <a:rPr lang="pt-BR" dirty="0"/>
              <a:t>-Finanças (Planos de Contingência)</a:t>
            </a:r>
          </a:p>
          <a:p>
            <a:pPr algn="ctr"/>
            <a:r>
              <a:rPr lang="pt-BR" dirty="0"/>
              <a:t>-Gestão de Pessoas (Estimar os afastamentos, como distribuir profissionais, </a:t>
            </a:r>
            <a:r>
              <a:rPr lang="pt-BR"/>
              <a:t>saúde mental)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360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13939" y="672983"/>
            <a:ext cx="2736304" cy="57606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PAPÉIS DE INFORMAÇÃO</a:t>
            </a:r>
          </a:p>
        </p:txBody>
      </p:sp>
      <p:sp>
        <p:nvSpPr>
          <p:cNvPr id="6" name="Retângulo 5"/>
          <p:cNvSpPr/>
          <p:nvPr/>
        </p:nvSpPr>
        <p:spPr>
          <a:xfrm>
            <a:off x="201332" y="2759519"/>
            <a:ext cx="2736304" cy="5760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PAPÉIS INTERPESSOAIS</a:t>
            </a:r>
          </a:p>
        </p:txBody>
      </p:sp>
      <p:sp>
        <p:nvSpPr>
          <p:cNvPr id="7" name="Retângulo 6"/>
          <p:cNvSpPr/>
          <p:nvPr/>
        </p:nvSpPr>
        <p:spPr>
          <a:xfrm>
            <a:off x="179512" y="4941168"/>
            <a:ext cx="2736304" cy="57606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PAPÉIS DE</a:t>
            </a:r>
          </a:p>
          <a:p>
            <a:pPr algn="ctr"/>
            <a:r>
              <a:rPr lang="pt-BR" dirty="0"/>
              <a:t>DECISÃO</a:t>
            </a:r>
          </a:p>
        </p:txBody>
      </p:sp>
      <p:sp>
        <p:nvSpPr>
          <p:cNvPr id="8" name="Retângulo 7"/>
          <p:cNvSpPr/>
          <p:nvPr/>
        </p:nvSpPr>
        <p:spPr>
          <a:xfrm>
            <a:off x="3707904" y="76463"/>
            <a:ext cx="3868332" cy="57606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MONITOR</a:t>
            </a:r>
          </a:p>
        </p:txBody>
      </p:sp>
      <p:sp>
        <p:nvSpPr>
          <p:cNvPr id="10" name="Retângulo 9"/>
          <p:cNvSpPr/>
          <p:nvPr/>
        </p:nvSpPr>
        <p:spPr>
          <a:xfrm>
            <a:off x="3717598" y="750284"/>
            <a:ext cx="3858638" cy="57606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DISSEMINADOR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3744772" y="1421160"/>
            <a:ext cx="3831464" cy="57606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/>
              <a:t>PORTA-VOZ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3744772" y="2084690"/>
            <a:ext cx="3868332" cy="5760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SÍMBOLO DA ORGANIZAÇÃO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3707904" y="2746765"/>
            <a:ext cx="3868332" cy="5760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LÍDER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3721046" y="3429000"/>
            <a:ext cx="3905200" cy="5760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LIGAÇÃO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3717598" y="4177502"/>
            <a:ext cx="3895506" cy="57606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EMPREENDEDOR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3721046" y="4825783"/>
            <a:ext cx="3892058" cy="57606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CONTROLADOR</a:t>
            </a:r>
          </a:p>
          <a:p>
            <a:pPr algn="ctr"/>
            <a:r>
              <a:rPr lang="pt-BR" dirty="0"/>
              <a:t> DE DISTÚRBIOS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707904" y="5497907"/>
            <a:ext cx="3905200" cy="57606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ADMINISTRADOR DE RECURSOS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3707904" y="6193548"/>
            <a:ext cx="3905200" cy="57606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NEGOCIADOR</a:t>
            </a:r>
          </a:p>
        </p:txBody>
      </p:sp>
      <p:grpSp>
        <p:nvGrpSpPr>
          <p:cNvPr id="58" name="Grupo 57"/>
          <p:cNvGrpSpPr/>
          <p:nvPr/>
        </p:nvGrpSpPr>
        <p:grpSpPr>
          <a:xfrm>
            <a:off x="2950243" y="188640"/>
            <a:ext cx="794529" cy="1808584"/>
            <a:chOff x="2950243" y="188640"/>
            <a:chExt cx="794529" cy="1808584"/>
          </a:xfrm>
        </p:grpSpPr>
        <p:grpSp>
          <p:nvGrpSpPr>
            <p:cNvPr id="35" name="Grupo 34"/>
            <p:cNvGrpSpPr/>
            <p:nvPr/>
          </p:nvGrpSpPr>
          <p:grpSpPr>
            <a:xfrm>
              <a:off x="3203848" y="188640"/>
              <a:ext cx="540924" cy="1808584"/>
              <a:chOff x="3203848" y="188640"/>
              <a:chExt cx="540924" cy="1808584"/>
            </a:xfrm>
          </p:grpSpPr>
          <p:cxnSp>
            <p:nvCxnSpPr>
              <p:cNvPr id="24" name="Conector reto 23"/>
              <p:cNvCxnSpPr/>
              <p:nvPr/>
            </p:nvCxnSpPr>
            <p:spPr>
              <a:xfrm>
                <a:off x="3203848" y="188640"/>
                <a:ext cx="0" cy="180858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to 26"/>
              <p:cNvCxnSpPr/>
              <p:nvPr/>
            </p:nvCxnSpPr>
            <p:spPr>
              <a:xfrm>
                <a:off x="3203848" y="188640"/>
                <a:ext cx="54092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to 28"/>
              <p:cNvCxnSpPr/>
              <p:nvPr/>
            </p:nvCxnSpPr>
            <p:spPr>
              <a:xfrm>
                <a:off x="3203848" y="1997224"/>
                <a:ext cx="54092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30"/>
              <p:cNvCxnSpPr>
                <a:endCxn id="10" idx="1"/>
              </p:cNvCxnSpPr>
              <p:nvPr/>
            </p:nvCxnSpPr>
            <p:spPr>
              <a:xfrm>
                <a:off x="3203848" y="1038316"/>
                <a:ext cx="51375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4" name="Conector reto 33"/>
            <p:cNvCxnSpPr/>
            <p:nvPr/>
          </p:nvCxnSpPr>
          <p:spPr>
            <a:xfrm>
              <a:off x="2950243" y="1038316"/>
              <a:ext cx="25360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upo 56"/>
          <p:cNvGrpSpPr/>
          <p:nvPr/>
        </p:nvGrpSpPr>
        <p:grpSpPr>
          <a:xfrm>
            <a:off x="2937636" y="2196480"/>
            <a:ext cx="770268" cy="1808584"/>
            <a:chOff x="2937636" y="2196480"/>
            <a:chExt cx="770268" cy="1808584"/>
          </a:xfrm>
        </p:grpSpPr>
        <p:grpSp>
          <p:nvGrpSpPr>
            <p:cNvPr id="36" name="Grupo 35"/>
            <p:cNvGrpSpPr/>
            <p:nvPr/>
          </p:nvGrpSpPr>
          <p:grpSpPr>
            <a:xfrm>
              <a:off x="3166980" y="2196480"/>
              <a:ext cx="540924" cy="1808584"/>
              <a:chOff x="3203848" y="188640"/>
              <a:chExt cx="540924" cy="1808584"/>
            </a:xfrm>
          </p:grpSpPr>
          <p:cxnSp>
            <p:nvCxnSpPr>
              <p:cNvPr id="37" name="Conector reto 36"/>
              <p:cNvCxnSpPr/>
              <p:nvPr/>
            </p:nvCxnSpPr>
            <p:spPr>
              <a:xfrm>
                <a:off x="3203848" y="188640"/>
                <a:ext cx="0" cy="180858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reto 37"/>
              <p:cNvCxnSpPr/>
              <p:nvPr/>
            </p:nvCxnSpPr>
            <p:spPr>
              <a:xfrm>
                <a:off x="3203848" y="188640"/>
                <a:ext cx="54092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reto 38"/>
              <p:cNvCxnSpPr/>
              <p:nvPr/>
            </p:nvCxnSpPr>
            <p:spPr>
              <a:xfrm>
                <a:off x="3203848" y="1997224"/>
                <a:ext cx="54092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reto 39"/>
              <p:cNvCxnSpPr/>
              <p:nvPr/>
            </p:nvCxnSpPr>
            <p:spPr>
              <a:xfrm>
                <a:off x="3203848" y="1038316"/>
                <a:ext cx="51375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Conector reto 41"/>
            <p:cNvCxnSpPr>
              <a:stCxn id="6" idx="3"/>
            </p:cNvCxnSpPr>
            <p:nvPr/>
          </p:nvCxnSpPr>
          <p:spPr>
            <a:xfrm>
              <a:off x="2937636" y="3047551"/>
              <a:ext cx="2662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upo 55"/>
          <p:cNvGrpSpPr/>
          <p:nvPr/>
        </p:nvGrpSpPr>
        <p:grpSpPr>
          <a:xfrm>
            <a:off x="2915816" y="4293096"/>
            <a:ext cx="801782" cy="2456656"/>
            <a:chOff x="2915816" y="4293096"/>
            <a:chExt cx="801782" cy="2456656"/>
          </a:xfrm>
        </p:grpSpPr>
        <p:grpSp>
          <p:nvGrpSpPr>
            <p:cNvPr id="44" name="Grupo 43"/>
            <p:cNvGrpSpPr/>
            <p:nvPr/>
          </p:nvGrpSpPr>
          <p:grpSpPr>
            <a:xfrm>
              <a:off x="3153393" y="4941168"/>
              <a:ext cx="540924" cy="1808584"/>
              <a:chOff x="3203848" y="188640"/>
              <a:chExt cx="540924" cy="1808584"/>
            </a:xfrm>
          </p:grpSpPr>
          <p:cxnSp>
            <p:nvCxnSpPr>
              <p:cNvPr id="45" name="Conector reto 44"/>
              <p:cNvCxnSpPr/>
              <p:nvPr/>
            </p:nvCxnSpPr>
            <p:spPr>
              <a:xfrm>
                <a:off x="3203848" y="188640"/>
                <a:ext cx="0" cy="180858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to 45"/>
              <p:cNvCxnSpPr/>
              <p:nvPr/>
            </p:nvCxnSpPr>
            <p:spPr>
              <a:xfrm>
                <a:off x="3203848" y="188640"/>
                <a:ext cx="54092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to 46"/>
              <p:cNvCxnSpPr/>
              <p:nvPr/>
            </p:nvCxnSpPr>
            <p:spPr>
              <a:xfrm>
                <a:off x="3203848" y="1997224"/>
                <a:ext cx="54092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to 47"/>
              <p:cNvCxnSpPr/>
              <p:nvPr/>
            </p:nvCxnSpPr>
            <p:spPr>
              <a:xfrm>
                <a:off x="3203848" y="1038316"/>
                <a:ext cx="51375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0" name="Conector reto 49"/>
            <p:cNvCxnSpPr/>
            <p:nvPr/>
          </p:nvCxnSpPr>
          <p:spPr>
            <a:xfrm flipV="1">
              <a:off x="3153393" y="4293096"/>
              <a:ext cx="13587" cy="6480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to 51"/>
            <p:cNvCxnSpPr/>
            <p:nvPr/>
          </p:nvCxnSpPr>
          <p:spPr>
            <a:xfrm>
              <a:off x="3153393" y="4293096"/>
              <a:ext cx="56420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to 54"/>
            <p:cNvCxnSpPr>
              <a:stCxn id="7" idx="3"/>
            </p:cNvCxnSpPr>
            <p:nvPr/>
          </p:nvCxnSpPr>
          <p:spPr>
            <a:xfrm>
              <a:off x="2915816" y="5229200"/>
              <a:ext cx="23757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2930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530DD3-89C0-442A-BA9E-17F4BEFE641B}"/>
              </a:ext>
            </a:extLst>
          </p:cNvPr>
          <p:cNvSpPr txBox="1"/>
          <p:nvPr/>
        </p:nvSpPr>
        <p:spPr>
          <a:xfrm>
            <a:off x="2771800" y="3044279"/>
            <a:ext cx="53285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Obrigada!</a:t>
            </a:r>
          </a:p>
        </p:txBody>
      </p:sp>
    </p:spTree>
    <p:extLst>
      <p:ext uri="{BB962C8B-B14F-4D97-AF65-F5344CB8AC3E}">
        <p14:creationId xmlns:p14="http://schemas.microsoft.com/office/powerpoint/2010/main" val="4242082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/>
          <a:lstStyle/>
          <a:p>
            <a:r>
              <a:rPr lang="pt-BR" b="1" i="1" dirty="0">
                <a:solidFill>
                  <a:srgbClr val="375F44"/>
                </a:solidFill>
              </a:rPr>
              <a:t>Pontos para reflexão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43608" y="2636912"/>
            <a:ext cx="7488832" cy="324036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>
                <a:solidFill>
                  <a:schemeClr val="tx1"/>
                </a:solidFill>
              </a:rPr>
              <a:t>Competências do Bacharel em Saúde Coletiva;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solidFill>
                  <a:schemeClr val="tx1"/>
                </a:solidFill>
              </a:rPr>
              <a:t>Dimensões do Cuidado como foco dessas competências;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solidFill>
                  <a:schemeClr val="tx1"/>
                </a:solidFill>
              </a:rPr>
              <a:t>Abrangência do Campo da Saúde Coletiva para atuação do bacharel (Serviços públicos e privados);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solidFill>
                  <a:schemeClr val="tx1"/>
                </a:solidFill>
              </a:rPr>
              <a:t>Atuação dos gestores na perspectiva das competências;</a:t>
            </a:r>
          </a:p>
          <a:p>
            <a:endParaRPr lang="pt-BR" dirty="0"/>
          </a:p>
          <a:p>
            <a:endParaRPr lang="pt-BR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971600" y="2276872"/>
            <a:ext cx="7056784" cy="0"/>
          </a:xfrm>
          <a:prstGeom prst="line">
            <a:avLst/>
          </a:prstGeom>
          <a:ln w="76200">
            <a:solidFill>
              <a:srgbClr val="375F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>
            <a:off x="971600" y="764704"/>
            <a:ext cx="7056784" cy="0"/>
          </a:xfrm>
          <a:prstGeom prst="line">
            <a:avLst/>
          </a:prstGeom>
          <a:ln w="76200">
            <a:solidFill>
              <a:srgbClr val="375F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29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467360"/>
            <a:ext cx="7992888" cy="729392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rgbClr val="0070C0"/>
                </a:solidFill>
              </a:rPr>
              <a:t>Reflexões sobre as possibilidades de atuação do bacharel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556791"/>
            <a:ext cx="8280920" cy="4472789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b="1" dirty="0">
                <a:solidFill>
                  <a:srgbClr val="002060"/>
                </a:solidFill>
              </a:rPr>
              <a:t>A atuação do bacharel deve buscar uma sinergia para envolver aspectos fundamentais relacionados a: </a:t>
            </a:r>
            <a:endParaRPr lang="pt-BR" dirty="0">
              <a:solidFill>
                <a:srgbClr val="002060"/>
              </a:solidFill>
            </a:endParaRPr>
          </a:p>
          <a:p>
            <a:pPr marL="1028700" lvl="2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t-BR" dirty="0"/>
              <a:t>Habilidades gerenciais (competências interpessoais, intrapessoais, intelectuais e técnicas);</a:t>
            </a:r>
          </a:p>
          <a:p>
            <a:pPr marL="1028700" lvl="2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t-BR" dirty="0"/>
              <a:t>Dimensões do cuidado (individual, familiar, profissional, organizacional, sistêmica, societária);</a:t>
            </a:r>
          </a:p>
          <a:p>
            <a:pPr marL="1028700" lvl="2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t-BR" dirty="0"/>
              <a:t>Níveis de atenção à saúde (Promoção, proteção e recuperação da saúde).</a:t>
            </a:r>
          </a:p>
          <a:p>
            <a:pPr marL="1028700" lvl="2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t-BR" dirty="0"/>
              <a:t>Determinantes socais em saúde desde o nível proximal a distal.</a:t>
            </a:r>
          </a:p>
          <a:p>
            <a:pPr marL="1028700" lvl="2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t-BR" dirty="0"/>
              <a:t>Funções organizacionais (marketing, Pesquisa e desenvolvimento, finanças; gestão de pessoas).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2129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5840" y="467360"/>
            <a:ext cx="7132320" cy="729392"/>
          </a:xfrm>
        </p:spPr>
        <p:txBody>
          <a:bodyPr>
            <a:normAutofit fontScale="90000"/>
          </a:bodyPr>
          <a:lstStyle/>
          <a:p>
            <a:r>
              <a:rPr lang="pt-BR" b="1" i="1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O que os sanitaristas podem fazer?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91680" y="2204864"/>
            <a:ext cx="6923112" cy="4320480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pt-BR" sz="4200" b="1" dirty="0"/>
              <a:t>Promoção da saúde:</a:t>
            </a:r>
            <a:r>
              <a:rPr lang="pt-BR" sz="4200" dirty="0"/>
              <a:t> atuação na identificação, análise e intervenção nos determinantes do processo de saúde-doença e de qualidade de vida; na análise e </a:t>
            </a:r>
            <a:r>
              <a:rPr lang="pt-BR" sz="4200" dirty="0" err="1"/>
              <a:t>co-produção</a:t>
            </a:r>
            <a:r>
              <a:rPr lang="pt-BR" sz="4200" dirty="0"/>
              <a:t> cultural, artística e educativa, correlatas ao campo da Saúde Coletiva; no desenvolvimento de tecnologias de acolhimento, cuidado, educação e cultura em saúde.</a:t>
            </a:r>
          </a:p>
          <a:p>
            <a:pPr marL="0" indent="0" algn="just">
              <a:buNone/>
            </a:pPr>
            <a:endParaRPr lang="pt-BR" sz="4200" dirty="0"/>
          </a:p>
          <a:p>
            <a:pPr algn="just"/>
            <a:r>
              <a:rPr lang="pt-BR" sz="4200" b="1" dirty="0"/>
              <a:t>Proteção da saúde:</a:t>
            </a:r>
            <a:r>
              <a:rPr lang="pt-BR" sz="4200" dirty="0"/>
              <a:t> atuação na identificação, análise e intervenção sobre aspectos geradores de desigualdades, riscos, vulnerabilidades e desgastes; na gestão de (sub)sistemas e prestação de serviços de vigilância (Epidemiológica, Sanitária, Ambiental - incluídos os ambientes de trabalho), de controle de doenças e de redução de danos.</a:t>
            </a:r>
          </a:p>
          <a:p>
            <a:pPr marL="0" indent="0" algn="just">
              <a:buNone/>
            </a:pPr>
            <a:r>
              <a:rPr lang="pt-BR" sz="4200" dirty="0"/>
              <a:t> </a:t>
            </a:r>
          </a:p>
          <a:p>
            <a:pPr algn="just"/>
            <a:r>
              <a:rPr lang="pt-BR" sz="4200" b="1" dirty="0"/>
              <a:t>Recuperação da saúde:</a:t>
            </a:r>
            <a:r>
              <a:rPr lang="pt-BR" sz="4200" dirty="0"/>
              <a:t> atuação na análise institucional e na gestão de processos e práticas de cuidado, da clínica, de serviços e programas assistenciais e de reabilitação, de sistemas e serviços de apoio (diagnóstico, terapêutico etc.).</a:t>
            </a:r>
          </a:p>
          <a:p>
            <a:pPr marL="0" indent="0" algn="just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23528" y="2276872"/>
            <a:ext cx="1169551" cy="410445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pt-BR" sz="3200" dirty="0">
                <a:latin typeface="Aharoni" pitchFamily="2" charset="-79"/>
                <a:cs typeface="Aharoni" pitchFamily="2" charset="-79"/>
              </a:rPr>
              <a:t>Atuação nos três níveis de Atenção</a:t>
            </a:r>
          </a:p>
        </p:txBody>
      </p:sp>
      <p:sp>
        <p:nvSpPr>
          <p:cNvPr id="5" name="Pentágono 4"/>
          <p:cNvSpPr/>
          <p:nvPr/>
        </p:nvSpPr>
        <p:spPr>
          <a:xfrm>
            <a:off x="419098" y="1439068"/>
            <a:ext cx="8401373" cy="484632"/>
          </a:xfrm>
          <a:prstGeom prst="homePlat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i="1" dirty="0">
                <a:solidFill>
                  <a:schemeClr val="tx1"/>
                </a:solidFill>
              </a:rPr>
              <a:t>Diversas atividades profissionais de natureza interdisciplinar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603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689588"/>
              </p:ext>
            </p:extLst>
          </p:nvPr>
        </p:nvGraphicFramePr>
        <p:xfrm>
          <a:off x="179512" y="151348"/>
          <a:ext cx="5688632" cy="6411288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666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3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85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9820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Dimensões</a:t>
                      </a:r>
                      <a:r>
                        <a:rPr lang="pt-BR" baseline="0" dirty="0">
                          <a:solidFill>
                            <a:schemeClr val="bg1"/>
                          </a:solidFill>
                        </a:rPr>
                        <a:t> da gestão do cuidado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Atores ou protagonistas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Principais elementos:</a:t>
                      </a:r>
                      <a:r>
                        <a:rPr lang="pt-BR" baseline="0" dirty="0"/>
                        <a:t> a lógica da gestão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3167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bg1"/>
                          </a:solidFill>
                          <a:effectLst/>
                        </a:rPr>
                        <a:t>Individual</a:t>
                      </a:r>
                      <a:endParaRPr lang="pt-BR" b="1" i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Cada um de nós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Cuidar de si</a:t>
                      </a:r>
                    </a:p>
                    <a:p>
                      <a:r>
                        <a:rPr lang="pt-BR" dirty="0"/>
                        <a:t>Autonomia</a:t>
                      </a:r>
                    </a:p>
                    <a:p>
                      <a:r>
                        <a:rPr lang="pt-BR" dirty="0"/>
                        <a:t>Escolha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3167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bg1"/>
                          </a:solidFill>
                          <a:effectLst/>
                        </a:rPr>
                        <a:t>Familiar</a:t>
                      </a:r>
                      <a:endParaRPr lang="pt-BR" b="1" i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Família</a:t>
                      </a:r>
                    </a:p>
                    <a:p>
                      <a:r>
                        <a:rPr lang="pt-BR" dirty="0"/>
                        <a:t>Ciclo de amigos</a:t>
                      </a:r>
                    </a:p>
                    <a:p>
                      <a:r>
                        <a:rPr lang="pt-BR" dirty="0"/>
                        <a:t>Vizinhos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Apoio</a:t>
                      </a:r>
                    </a:p>
                    <a:p>
                      <a:r>
                        <a:rPr lang="pt-BR" dirty="0"/>
                        <a:t>Proximidade</a:t>
                      </a:r>
                    </a:p>
                    <a:p>
                      <a:r>
                        <a:rPr lang="pt-BR" dirty="0"/>
                        <a:t>Mundo da vida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3167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bg1"/>
                          </a:solidFill>
                          <a:effectLst/>
                        </a:rPr>
                        <a:t>Profissional</a:t>
                      </a:r>
                      <a:endParaRPr lang="pt-BR" b="1" i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O profissional de Saúde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O preparo técnico</a:t>
                      </a:r>
                    </a:p>
                    <a:p>
                      <a:r>
                        <a:rPr lang="pt-BR" dirty="0"/>
                        <a:t>Ética</a:t>
                      </a:r>
                    </a:p>
                    <a:p>
                      <a:r>
                        <a:rPr lang="pt-BR" dirty="0"/>
                        <a:t>Vínculos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3167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bg1"/>
                          </a:solidFill>
                          <a:effectLst/>
                        </a:rPr>
                        <a:t>Organizacional</a:t>
                      </a:r>
                      <a:endParaRPr lang="pt-BR" b="1" i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 equipe de saúde</a:t>
                      </a:r>
                    </a:p>
                    <a:p>
                      <a:r>
                        <a:rPr lang="pt-BR" dirty="0"/>
                        <a:t>O gerente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Divisão técnica do trabalho</a:t>
                      </a:r>
                    </a:p>
                    <a:p>
                      <a:r>
                        <a:rPr lang="pt-BR" dirty="0"/>
                        <a:t>Coordenação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982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bg1"/>
                          </a:solidFill>
                          <a:effectLst/>
                        </a:rPr>
                        <a:t>Sistêmica</a:t>
                      </a:r>
                      <a:endParaRPr lang="pt-BR" b="1" i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Os gestores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Linhas ou redes</a:t>
                      </a:r>
                      <a:r>
                        <a:rPr lang="pt-BR" baseline="0" dirty="0"/>
                        <a:t> de cuidado financiamento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982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bg1"/>
                          </a:solidFill>
                          <a:effectLst/>
                        </a:rPr>
                        <a:t>Societária</a:t>
                      </a:r>
                      <a:endParaRPr lang="pt-BR" b="1" i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O “Estado”</a:t>
                      </a:r>
                    </a:p>
                    <a:p>
                      <a:r>
                        <a:rPr lang="pt-BR" dirty="0"/>
                        <a:t>A “sociedade</a:t>
                      </a:r>
                      <a:r>
                        <a:rPr lang="pt-BR" baseline="0" dirty="0"/>
                        <a:t> civil”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Políticas sociais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588224" y="643842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(CECÍLIO, 2011)</a:t>
            </a:r>
          </a:p>
        </p:txBody>
      </p:sp>
      <p:sp>
        <p:nvSpPr>
          <p:cNvPr id="13" name="Seta para baixo 12"/>
          <p:cNvSpPr/>
          <p:nvPr/>
        </p:nvSpPr>
        <p:spPr>
          <a:xfrm>
            <a:off x="6084168" y="391843"/>
            <a:ext cx="360040" cy="5904656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o explicativo em seta para baixo 13"/>
          <p:cNvSpPr/>
          <p:nvPr/>
        </p:nvSpPr>
        <p:spPr>
          <a:xfrm>
            <a:off x="6577847" y="391843"/>
            <a:ext cx="1224136" cy="1584176"/>
          </a:xfrm>
          <a:prstGeom prst="downArrowCallout">
            <a:avLst/>
          </a:prstGeom>
          <a:solidFill>
            <a:srgbClr val="0070C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Determinantes proximais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6588224" y="5078970"/>
            <a:ext cx="1254418" cy="121752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Determinantes Distais</a:t>
            </a:r>
          </a:p>
        </p:txBody>
      </p:sp>
    </p:spTree>
    <p:extLst>
      <p:ext uri="{BB962C8B-B14F-4D97-AF65-F5344CB8AC3E}">
        <p14:creationId xmlns:p14="http://schemas.microsoft.com/office/powerpoint/2010/main" val="300655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O que os sanitaristas podem fazer?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28801"/>
            <a:ext cx="5616624" cy="2232247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b="1" i="1" dirty="0">
                <a:solidFill>
                  <a:srgbClr val="002060"/>
                </a:solidFill>
              </a:rPr>
              <a:t>Dimensão individual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</a:pPr>
            <a:r>
              <a:rPr lang="pt-BR" dirty="0"/>
              <a:t>Análise e promoção cultural em saúde e educação.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</a:pPr>
            <a:r>
              <a:rPr lang="pt-BR" dirty="0"/>
              <a:t>Educação popular em Saúde.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6228184" y="1484784"/>
            <a:ext cx="2448272" cy="4536504"/>
          </a:xfrm>
          <a:prstGeom prst="rect">
            <a:avLst/>
          </a:prstGeom>
          <a:solidFill>
            <a:srgbClr val="375F44"/>
          </a:solidFill>
          <a:ln>
            <a:solidFill>
              <a:srgbClr val="375F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Produção de folder, cartilhas</a:t>
            </a:r>
          </a:p>
        </p:txBody>
      </p:sp>
    </p:spTree>
    <p:extLst>
      <p:ext uri="{BB962C8B-B14F-4D97-AF65-F5344CB8AC3E}">
        <p14:creationId xmlns:p14="http://schemas.microsoft.com/office/powerpoint/2010/main" val="3161563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O que os sanitaristas podem fazer?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700808"/>
            <a:ext cx="4176464" cy="4752528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b="1" i="1" dirty="0">
                <a:solidFill>
                  <a:srgbClr val="002060"/>
                </a:solidFill>
              </a:rPr>
              <a:t>Dimensão familiar/</a:t>
            </a:r>
            <a:r>
              <a:rPr lang="pt-BR" b="1" i="1" dirty="0">
                <a:solidFill>
                  <a:srgbClr val="C00000"/>
                </a:solidFill>
              </a:rPr>
              <a:t>Comunitária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</a:pPr>
            <a:r>
              <a:rPr lang="pt-BR" dirty="0"/>
              <a:t>Análise institucional, de situação de saúde, de determinantes do processo saúde/doença.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</a:pPr>
            <a:endParaRPr lang="pt-BR" dirty="0"/>
          </a:p>
          <a:p>
            <a:pPr lvl="1" algn="just">
              <a:lnSpc>
                <a:spcPct val="170000"/>
              </a:lnSpc>
              <a:spcBef>
                <a:spcPts val="0"/>
              </a:spcBef>
            </a:pPr>
            <a:r>
              <a:rPr lang="pt-BR" dirty="0"/>
              <a:t>Controle de doenças, Vigilâncias epidemiológica, sanitária, ambiental (incluídos os ambientes de trabalho).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4716016" y="1988840"/>
            <a:ext cx="4176464" cy="1440160"/>
          </a:xfrm>
          <a:prstGeom prst="rect">
            <a:avLst/>
          </a:prstGeom>
          <a:solidFill>
            <a:srgbClr val="375F44"/>
          </a:solidFill>
          <a:ln>
            <a:solidFill>
              <a:srgbClr val="375F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/>
              <a:t>Territorialização</a:t>
            </a:r>
            <a:r>
              <a:rPr lang="pt-BR" dirty="0"/>
              <a:t>, salas de situação, Boletins epidemiológicos</a:t>
            </a:r>
          </a:p>
        </p:txBody>
      </p:sp>
      <p:sp>
        <p:nvSpPr>
          <p:cNvPr id="6" name="Retângulo 5"/>
          <p:cNvSpPr/>
          <p:nvPr/>
        </p:nvSpPr>
        <p:spPr>
          <a:xfrm>
            <a:off x="4699409" y="3933056"/>
            <a:ext cx="4176464" cy="1440160"/>
          </a:xfrm>
          <a:prstGeom prst="rect">
            <a:avLst/>
          </a:prstGeom>
          <a:solidFill>
            <a:srgbClr val="375F44"/>
          </a:solidFill>
          <a:ln>
            <a:solidFill>
              <a:srgbClr val="375F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Fiscalização e inspeção de supermercados, serviços de saúde, atuação nas Comissões de Prevenção  e Controle de Acidentes de Trabalho, Comissão de prevenção e controle de infecção hospitalar</a:t>
            </a:r>
          </a:p>
        </p:txBody>
      </p:sp>
    </p:spTree>
    <p:extLst>
      <p:ext uri="{BB962C8B-B14F-4D97-AF65-F5344CB8AC3E}">
        <p14:creationId xmlns:p14="http://schemas.microsoft.com/office/powerpoint/2010/main" val="115084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07904" y="1073890"/>
            <a:ext cx="5256584" cy="109912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dirty="0"/>
              <a:t>-</a:t>
            </a:r>
            <a:r>
              <a:rPr lang="pt-BR" sz="2400" dirty="0"/>
              <a:t>Profissional que possa construir  relações dialógicas, possibilitando o desenvolvimento de vínculo entre profissionais, usuários, famílias e comunidade.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4680520" cy="729392"/>
          </a:xfrm>
        </p:spPr>
        <p:txBody>
          <a:bodyPr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pt-BR" sz="3200" b="1" i="1" dirty="0">
                <a:solidFill>
                  <a:srgbClr val="002060"/>
                </a:solidFill>
              </a:rPr>
              <a:t>Dimensão profissional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457990" y="1092895"/>
            <a:ext cx="3032976" cy="1080120"/>
            <a:chOff x="0" y="1756882"/>
            <a:chExt cx="3032976" cy="1670810"/>
          </a:xfrm>
        </p:grpSpPr>
        <p:sp>
          <p:nvSpPr>
            <p:cNvPr id="6" name="Retângulo de cantos arredondados 5"/>
            <p:cNvSpPr/>
            <p:nvPr/>
          </p:nvSpPr>
          <p:spPr>
            <a:xfrm>
              <a:off x="0" y="1756882"/>
              <a:ext cx="3032976" cy="167081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57150">
              <a:solidFill>
                <a:srgbClr val="FFC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tângulo 6"/>
            <p:cNvSpPr/>
            <p:nvPr/>
          </p:nvSpPr>
          <p:spPr>
            <a:xfrm>
              <a:off x="81562" y="1838444"/>
              <a:ext cx="2869852" cy="15076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47625" rIns="95250" bIns="47625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kern="1200" dirty="0"/>
                <a:t>Qualidade da relação  com  o  paciente</a:t>
              </a:r>
            </a:p>
          </p:txBody>
        </p:sp>
      </p:grpSp>
      <p:grpSp>
        <p:nvGrpSpPr>
          <p:cNvPr id="9" name="Grupo 8"/>
          <p:cNvGrpSpPr/>
          <p:nvPr/>
        </p:nvGrpSpPr>
        <p:grpSpPr>
          <a:xfrm>
            <a:off x="441094" y="2758602"/>
            <a:ext cx="3032976" cy="1211879"/>
            <a:chOff x="0" y="3511233"/>
            <a:chExt cx="3032976" cy="1670810"/>
          </a:xfrm>
        </p:grpSpPr>
        <p:sp>
          <p:nvSpPr>
            <p:cNvPr id="10" name="Retângulo de cantos arredondados 9"/>
            <p:cNvSpPr/>
            <p:nvPr/>
          </p:nvSpPr>
          <p:spPr>
            <a:xfrm>
              <a:off x="0" y="3511233"/>
              <a:ext cx="3032976" cy="167081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57150">
              <a:solidFill>
                <a:srgbClr val="FFC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tângulo 10"/>
            <p:cNvSpPr/>
            <p:nvPr/>
          </p:nvSpPr>
          <p:spPr>
            <a:xfrm>
              <a:off x="81562" y="3592795"/>
              <a:ext cx="2869852" cy="15076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47625" rIns="95250" bIns="47625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kern="1200" dirty="0"/>
                <a:t>Aspectos  de  organização   e  distribuição  de  recursos</a:t>
              </a:r>
            </a:p>
          </p:txBody>
        </p:sp>
      </p:grpSp>
      <p:sp>
        <p:nvSpPr>
          <p:cNvPr id="14" name="CaixaDeTexto 13"/>
          <p:cNvSpPr txBox="1"/>
          <p:nvPr/>
        </p:nvSpPr>
        <p:spPr>
          <a:xfrm>
            <a:off x="3722579" y="2348880"/>
            <a:ext cx="5112568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dirty="0"/>
              <a:t>-Gerenciamento com base nas funções administrativas (planejar, executar, controlar, monitorar, liderar envolvendo o marketing, Pesquisa e desenvolvimento, finanças; gestão de pessoas</a:t>
            </a:r>
          </a:p>
          <a:p>
            <a:pPr algn="just"/>
            <a:r>
              <a:rPr lang="pt-BR" dirty="0"/>
              <a:t>-Articular as diferentes Dimensões do cuidado, desenvolvendo ações nos diferentes níveis (Promoção, proteção e recuperação da saúde).</a:t>
            </a:r>
          </a:p>
          <a:p>
            <a:pPr algn="just"/>
            <a:r>
              <a:rPr lang="pt-BR" dirty="0"/>
              <a:t>-Compreender a dinâmica dos territórios</a:t>
            </a:r>
          </a:p>
        </p:txBody>
      </p:sp>
      <p:grpSp>
        <p:nvGrpSpPr>
          <p:cNvPr id="15" name="Grupo 14"/>
          <p:cNvGrpSpPr/>
          <p:nvPr/>
        </p:nvGrpSpPr>
        <p:grpSpPr>
          <a:xfrm>
            <a:off x="457990" y="4809814"/>
            <a:ext cx="3032976" cy="1398667"/>
            <a:chOff x="0" y="63"/>
            <a:chExt cx="3032976" cy="2528999"/>
          </a:xfrm>
        </p:grpSpPr>
        <p:sp>
          <p:nvSpPr>
            <p:cNvPr id="16" name="Retângulo de cantos arredondados 15"/>
            <p:cNvSpPr/>
            <p:nvPr/>
          </p:nvSpPr>
          <p:spPr>
            <a:xfrm>
              <a:off x="0" y="63"/>
              <a:ext cx="3032976" cy="2528999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57150">
              <a:solidFill>
                <a:srgbClr val="FFC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tângulo 16"/>
            <p:cNvSpPr/>
            <p:nvPr/>
          </p:nvSpPr>
          <p:spPr>
            <a:xfrm>
              <a:off x="123456" y="123519"/>
              <a:ext cx="2786064" cy="22820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4780" tIns="72390" rIns="144780" bIns="72390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kern="1200" dirty="0"/>
                <a:t>Excelência técnico-científica </a:t>
              </a:r>
            </a:p>
          </p:txBody>
        </p:sp>
      </p:grpSp>
      <p:sp>
        <p:nvSpPr>
          <p:cNvPr id="18" name="CaixaDeTexto 17"/>
          <p:cNvSpPr txBox="1"/>
          <p:nvPr/>
        </p:nvSpPr>
        <p:spPr>
          <a:xfrm>
            <a:off x="3851920" y="5301208"/>
            <a:ext cx="5008745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dirty="0"/>
              <a:t>-Exercício com base na legislação e nos conhecimentos científicos vigentes</a:t>
            </a:r>
          </a:p>
        </p:txBody>
      </p:sp>
    </p:spTree>
    <p:extLst>
      <p:ext uri="{BB962C8B-B14F-4D97-AF65-F5344CB8AC3E}">
        <p14:creationId xmlns:p14="http://schemas.microsoft.com/office/powerpoint/2010/main" val="281026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1371</TotalTime>
  <Words>1410</Words>
  <Application>Microsoft Office PowerPoint</Application>
  <PresentationFormat>Apresentação na tela (4:3)</PresentationFormat>
  <Paragraphs>178</Paragraphs>
  <Slides>22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6" baseType="lpstr">
      <vt:lpstr>Aharoni</vt:lpstr>
      <vt:lpstr>Arial</vt:lpstr>
      <vt:lpstr>Calibri</vt:lpstr>
      <vt:lpstr>Tema do Office</vt:lpstr>
      <vt:lpstr> Atuação do bacharel em saúde Coletiva em tempos da pandemia da COVID-19</vt:lpstr>
      <vt:lpstr>Apresentação do PowerPoint</vt:lpstr>
      <vt:lpstr>Pontos para reflexão</vt:lpstr>
      <vt:lpstr>Reflexões sobre as possibilidades de atuação do bacharel</vt:lpstr>
      <vt:lpstr>O que os sanitaristas podem fazer?</vt:lpstr>
      <vt:lpstr>Apresentação do PowerPoint</vt:lpstr>
      <vt:lpstr>O que os sanitaristas podem fazer?</vt:lpstr>
      <vt:lpstr>O que os sanitaristas podem fazer?</vt:lpstr>
      <vt:lpstr>Dimensão profissional</vt:lpstr>
      <vt:lpstr>O que os sanitaristas podem fazer?</vt:lpstr>
      <vt:lpstr>O que os sanitaristas podem fazer?</vt:lpstr>
      <vt:lpstr>O que os sanitaristas podem fazer?</vt:lpstr>
      <vt:lpstr>PP do curso de Saúde Coletiva da UFRN: DCN Agosto de 2017</vt:lpstr>
      <vt:lpstr>Apresentação do PowerPoint</vt:lpstr>
      <vt:lpstr>Vigilância sanitária</vt:lpstr>
      <vt:lpstr>Competências expressas no PP</vt:lpstr>
      <vt:lpstr>Competências</vt:lpstr>
      <vt:lpstr>Competências</vt:lpstr>
      <vt:lpstr>Competências</vt:lpstr>
      <vt:lpstr>Competências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Flavia</dc:creator>
  <cp:lastModifiedBy>Flávia Machado</cp:lastModifiedBy>
  <cp:revision>445</cp:revision>
  <dcterms:created xsi:type="dcterms:W3CDTF">2013-07-30T19:42:06Z</dcterms:created>
  <dcterms:modified xsi:type="dcterms:W3CDTF">2021-08-19T19:57:42Z</dcterms:modified>
</cp:coreProperties>
</file>