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62"/>
  </p:notesMasterIdLst>
  <p:handoutMasterIdLst>
    <p:handoutMasterId r:id="rId63"/>
  </p:handoutMasterIdLst>
  <p:sldIdLst>
    <p:sldId id="296" r:id="rId2"/>
    <p:sldId id="454" r:id="rId3"/>
    <p:sldId id="433" r:id="rId4"/>
    <p:sldId id="434" r:id="rId5"/>
    <p:sldId id="427" r:id="rId6"/>
    <p:sldId id="367" r:id="rId7"/>
    <p:sldId id="311" r:id="rId8"/>
    <p:sldId id="470" r:id="rId9"/>
    <p:sldId id="403" r:id="rId10"/>
    <p:sldId id="404" r:id="rId11"/>
    <p:sldId id="381" r:id="rId12"/>
    <p:sldId id="380" r:id="rId13"/>
    <p:sldId id="375" r:id="rId14"/>
    <p:sldId id="368" r:id="rId15"/>
    <p:sldId id="462" r:id="rId16"/>
    <p:sldId id="424" r:id="rId17"/>
    <p:sldId id="364" r:id="rId18"/>
    <p:sldId id="360" r:id="rId19"/>
    <p:sldId id="363" r:id="rId20"/>
    <p:sldId id="415" r:id="rId21"/>
    <p:sldId id="362" r:id="rId22"/>
    <p:sldId id="413" r:id="rId23"/>
    <p:sldId id="411" r:id="rId24"/>
    <p:sldId id="473" r:id="rId25"/>
    <p:sldId id="471" r:id="rId26"/>
    <p:sldId id="438" r:id="rId27"/>
    <p:sldId id="475" r:id="rId28"/>
    <p:sldId id="429" r:id="rId29"/>
    <p:sldId id="421" r:id="rId30"/>
    <p:sldId id="423" r:id="rId31"/>
    <p:sldId id="457" r:id="rId32"/>
    <p:sldId id="443" r:id="rId33"/>
    <p:sldId id="476" r:id="rId34"/>
    <p:sldId id="444" r:id="rId35"/>
    <p:sldId id="445" r:id="rId36"/>
    <p:sldId id="477" r:id="rId37"/>
    <p:sldId id="478" r:id="rId38"/>
    <p:sldId id="461" r:id="rId39"/>
    <p:sldId id="386" r:id="rId40"/>
    <p:sldId id="417" r:id="rId41"/>
    <p:sldId id="431" r:id="rId42"/>
    <p:sldId id="418" r:id="rId43"/>
    <p:sldId id="455" r:id="rId44"/>
    <p:sldId id="460" r:id="rId45"/>
    <p:sldId id="459" r:id="rId46"/>
    <p:sldId id="419" r:id="rId47"/>
    <p:sldId id="416" r:id="rId48"/>
    <p:sldId id="358" r:id="rId49"/>
    <p:sldId id="425" r:id="rId50"/>
    <p:sldId id="408" r:id="rId51"/>
    <p:sldId id="407" r:id="rId52"/>
    <p:sldId id="441" r:id="rId53"/>
    <p:sldId id="463" r:id="rId54"/>
    <p:sldId id="464" r:id="rId55"/>
    <p:sldId id="465" r:id="rId56"/>
    <p:sldId id="351" r:id="rId57"/>
    <p:sldId id="264" r:id="rId58"/>
    <p:sldId id="352" r:id="rId59"/>
    <p:sldId id="280" r:id="rId60"/>
    <p:sldId id="388" r:id="rId6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>
      <p:cViewPr varScale="1">
        <p:scale>
          <a:sx n="82" d="100"/>
          <a:sy n="82" d="100"/>
        </p:scale>
        <p:origin x="59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2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76D11-5D7C-44DE-B740-ACBE556E14BF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76F47BE-A580-4976-AFB1-742E4712282E}">
      <dgm:prSet/>
      <dgm:spPr/>
      <dgm:t>
        <a:bodyPr/>
        <a:lstStyle/>
        <a:p>
          <a:r>
            <a:rPr lang="pt-BR"/>
            <a:t>Dor ou desconforto retroesternal com ou sem irradiação</a:t>
          </a:r>
          <a:endParaRPr lang="en-US"/>
        </a:p>
      </dgm:t>
    </dgm:pt>
    <dgm:pt modelId="{DC230445-CC75-4D44-A533-20869D1057C0}" type="parTrans" cxnId="{D900602D-8EE6-4BCB-97D6-BDA6AD9C3E44}">
      <dgm:prSet/>
      <dgm:spPr/>
      <dgm:t>
        <a:bodyPr/>
        <a:lstStyle/>
        <a:p>
          <a:endParaRPr lang="en-US"/>
        </a:p>
      </dgm:t>
    </dgm:pt>
    <dgm:pt modelId="{1276C4CE-921F-4AAC-BAE0-D6150443129F}" type="sibTrans" cxnId="{D900602D-8EE6-4BCB-97D6-BDA6AD9C3E44}">
      <dgm:prSet/>
      <dgm:spPr/>
      <dgm:t>
        <a:bodyPr/>
        <a:lstStyle/>
        <a:p>
          <a:endParaRPr lang="en-US"/>
        </a:p>
      </dgm:t>
    </dgm:pt>
    <dgm:pt modelId="{B82DF82F-F558-4990-963E-4010FD9EFF07}">
      <dgm:prSet/>
      <dgm:spPr/>
      <dgm:t>
        <a:bodyPr/>
        <a:lstStyle/>
        <a:p>
          <a:r>
            <a:rPr lang="pt-BR" dirty="0"/>
            <a:t>Náuseas e Vômitos</a:t>
          </a:r>
          <a:endParaRPr lang="en-US" dirty="0"/>
        </a:p>
      </dgm:t>
    </dgm:pt>
    <dgm:pt modelId="{78D4AE1A-7096-401E-9649-A53CF393106A}" type="parTrans" cxnId="{8427EEF6-2757-4527-A56D-25FCD48F4EB1}">
      <dgm:prSet/>
      <dgm:spPr/>
      <dgm:t>
        <a:bodyPr/>
        <a:lstStyle/>
        <a:p>
          <a:endParaRPr lang="en-US"/>
        </a:p>
      </dgm:t>
    </dgm:pt>
    <dgm:pt modelId="{CC833604-1153-4257-BFBB-867CD6EC5BD9}" type="sibTrans" cxnId="{8427EEF6-2757-4527-A56D-25FCD48F4EB1}">
      <dgm:prSet/>
      <dgm:spPr/>
      <dgm:t>
        <a:bodyPr/>
        <a:lstStyle/>
        <a:p>
          <a:endParaRPr lang="en-US"/>
        </a:p>
      </dgm:t>
    </dgm:pt>
    <dgm:pt modelId="{0FBF488D-159E-4BB9-88AE-80921FF8BF72}">
      <dgm:prSet/>
      <dgm:spPr/>
      <dgm:t>
        <a:bodyPr/>
        <a:lstStyle/>
        <a:p>
          <a:r>
            <a:rPr lang="pt-BR" dirty="0"/>
            <a:t>Dificuldade para respirar</a:t>
          </a:r>
          <a:endParaRPr lang="en-US" dirty="0"/>
        </a:p>
      </dgm:t>
    </dgm:pt>
    <dgm:pt modelId="{B5B249B7-3FFA-4177-A11F-85EA60CCCDE4}" type="parTrans" cxnId="{2A26F5B9-A088-42CD-A59E-25EC882BDEA7}">
      <dgm:prSet/>
      <dgm:spPr/>
      <dgm:t>
        <a:bodyPr/>
        <a:lstStyle/>
        <a:p>
          <a:endParaRPr lang="en-US"/>
        </a:p>
      </dgm:t>
    </dgm:pt>
    <dgm:pt modelId="{95B0ACFC-D380-4CA2-AAE1-887D77FDBDD2}" type="sibTrans" cxnId="{2A26F5B9-A088-42CD-A59E-25EC882BDEA7}">
      <dgm:prSet/>
      <dgm:spPr/>
      <dgm:t>
        <a:bodyPr/>
        <a:lstStyle/>
        <a:p>
          <a:endParaRPr lang="en-US"/>
        </a:p>
      </dgm:t>
    </dgm:pt>
    <dgm:pt modelId="{11D5FF82-CB74-4E90-8863-7163AE0B1F85}">
      <dgm:prSet/>
      <dgm:spPr/>
      <dgm:t>
        <a:bodyPr/>
        <a:lstStyle/>
        <a:p>
          <a:r>
            <a:rPr lang="pt-BR" dirty="0"/>
            <a:t>Sudorese fria</a:t>
          </a:r>
          <a:endParaRPr lang="en-US" dirty="0"/>
        </a:p>
      </dgm:t>
    </dgm:pt>
    <dgm:pt modelId="{37863FC1-D30F-4E16-9760-6D1E8C1A4F8A}" type="parTrans" cxnId="{3DEC30E9-68C3-4E02-BE9B-F3C1866F711A}">
      <dgm:prSet/>
      <dgm:spPr/>
      <dgm:t>
        <a:bodyPr/>
        <a:lstStyle/>
        <a:p>
          <a:endParaRPr lang="en-US"/>
        </a:p>
      </dgm:t>
    </dgm:pt>
    <dgm:pt modelId="{9F94090E-4030-45E2-ACA5-9738DA0FDDD2}" type="sibTrans" cxnId="{3DEC30E9-68C3-4E02-BE9B-F3C1866F711A}">
      <dgm:prSet/>
      <dgm:spPr/>
      <dgm:t>
        <a:bodyPr/>
        <a:lstStyle/>
        <a:p>
          <a:endParaRPr lang="en-US"/>
        </a:p>
      </dgm:t>
    </dgm:pt>
    <dgm:pt modelId="{8678679F-BE8A-448E-938C-2DBC8896B9C8}">
      <dgm:prSet/>
      <dgm:spPr/>
      <dgm:t>
        <a:bodyPr/>
        <a:lstStyle/>
        <a:p>
          <a:r>
            <a:rPr lang="pt-BR"/>
            <a:t>Palidez</a:t>
          </a:r>
          <a:endParaRPr lang="en-US"/>
        </a:p>
      </dgm:t>
    </dgm:pt>
    <dgm:pt modelId="{208330CF-06AF-4CAA-98A0-EF97279E0F21}" type="parTrans" cxnId="{B969E287-A371-422B-88EB-54754DFCA0A8}">
      <dgm:prSet/>
      <dgm:spPr/>
      <dgm:t>
        <a:bodyPr/>
        <a:lstStyle/>
        <a:p>
          <a:endParaRPr lang="en-US"/>
        </a:p>
      </dgm:t>
    </dgm:pt>
    <dgm:pt modelId="{0FB83DDF-5D2D-4420-BACA-B49C2722F818}" type="sibTrans" cxnId="{B969E287-A371-422B-88EB-54754DFCA0A8}">
      <dgm:prSet/>
      <dgm:spPr/>
      <dgm:t>
        <a:bodyPr/>
        <a:lstStyle/>
        <a:p>
          <a:endParaRPr lang="en-US"/>
        </a:p>
      </dgm:t>
    </dgm:pt>
    <dgm:pt modelId="{E7F9830A-ED56-4435-AFCA-AB39549BE759}">
      <dgm:prSet/>
      <dgm:spPr/>
      <dgm:t>
        <a:bodyPr/>
        <a:lstStyle/>
        <a:p>
          <a:r>
            <a:rPr lang="pt-BR"/>
            <a:t>Tontura</a:t>
          </a:r>
          <a:endParaRPr lang="en-US"/>
        </a:p>
      </dgm:t>
    </dgm:pt>
    <dgm:pt modelId="{E69CF728-9E50-495B-8FB6-13CF4988395A}" type="parTrans" cxnId="{D5AAD736-803D-434B-94DF-FEB495763B52}">
      <dgm:prSet/>
      <dgm:spPr/>
      <dgm:t>
        <a:bodyPr/>
        <a:lstStyle/>
        <a:p>
          <a:endParaRPr lang="en-US"/>
        </a:p>
      </dgm:t>
    </dgm:pt>
    <dgm:pt modelId="{1AD5187C-3C4A-4109-94C6-DF1FAE4F3073}" type="sibTrans" cxnId="{D5AAD736-803D-434B-94DF-FEB495763B52}">
      <dgm:prSet/>
      <dgm:spPr/>
      <dgm:t>
        <a:bodyPr/>
        <a:lstStyle/>
        <a:p>
          <a:endParaRPr lang="en-US"/>
        </a:p>
      </dgm:t>
    </dgm:pt>
    <dgm:pt modelId="{D79584CA-51F3-4B1D-8CAA-43C4AFBAE496}">
      <dgm:prSet/>
      <dgm:spPr/>
      <dgm:t>
        <a:bodyPr/>
        <a:lstStyle/>
        <a:p>
          <a:r>
            <a:rPr lang="pt-BR"/>
            <a:t>Mal-estar intenso</a:t>
          </a:r>
          <a:endParaRPr lang="en-US"/>
        </a:p>
      </dgm:t>
    </dgm:pt>
    <dgm:pt modelId="{AD4BA3C5-DD1B-40D9-80C7-C258E4C56DE0}" type="parTrans" cxnId="{4A4BE35C-ADDB-4C98-A7CD-A6B10E2B8BFC}">
      <dgm:prSet/>
      <dgm:spPr/>
      <dgm:t>
        <a:bodyPr/>
        <a:lstStyle/>
        <a:p>
          <a:endParaRPr lang="en-US"/>
        </a:p>
      </dgm:t>
    </dgm:pt>
    <dgm:pt modelId="{500F600D-3224-459C-841E-A0D0938F155A}" type="sibTrans" cxnId="{4A4BE35C-ADDB-4C98-A7CD-A6B10E2B8BFC}">
      <dgm:prSet/>
      <dgm:spPr/>
      <dgm:t>
        <a:bodyPr/>
        <a:lstStyle/>
        <a:p>
          <a:endParaRPr lang="en-US"/>
        </a:p>
      </dgm:t>
    </dgm:pt>
    <dgm:pt modelId="{FCD04E02-B0F1-4AAD-916C-19DD3596ED06}">
      <dgm:prSet/>
      <dgm:spPr/>
      <dgm:t>
        <a:bodyPr/>
        <a:lstStyle/>
        <a:p>
          <a:r>
            <a:rPr lang="pt-BR"/>
            <a:t>Sensação de morte iminente</a:t>
          </a:r>
          <a:endParaRPr lang="en-US"/>
        </a:p>
      </dgm:t>
    </dgm:pt>
    <dgm:pt modelId="{1407F21C-B59F-42DD-B9AE-7AA87BC74C59}" type="parTrans" cxnId="{EF6BF9F2-3D70-4C00-B9FB-FF9273F6FB8B}">
      <dgm:prSet/>
      <dgm:spPr/>
      <dgm:t>
        <a:bodyPr/>
        <a:lstStyle/>
        <a:p>
          <a:endParaRPr lang="en-US"/>
        </a:p>
      </dgm:t>
    </dgm:pt>
    <dgm:pt modelId="{2D2A681F-1112-4C12-BDB7-47886B069F48}" type="sibTrans" cxnId="{EF6BF9F2-3D70-4C00-B9FB-FF9273F6FB8B}">
      <dgm:prSet/>
      <dgm:spPr/>
      <dgm:t>
        <a:bodyPr/>
        <a:lstStyle/>
        <a:p>
          <a:endParaRPr lang="en-US"/>
        </a:p>
      </dgm:t>
    </dgm:pt>
    <dgm:pt modelId="{8870BBEF-CB3A-4887-9A8B-61772E473AF5}" type="pres">
      <dgm:prSet presAssocID="{4C076D11-5D7C-44DE-B740-ACBE556E14BF}" presName="diagram" presStyleCnt="0">
        <dgm:presLayoutVars>
          <dgm:dir/>
          <dgm:resizeHandles val="exact"/>
        </dgm:presLayoutVars>
      </dgm:prSet>
      <dgm:spPr/>
    </dgm:pt>
    <dgm:pt modelId="{017046A2-4657-45F0-BC92-FF8AF5C0FC68}" type="pres">
      <dgm:prSet presAssocID="{876F47BE-A580-4976-AFB1-742E4712282E}" presName="node" presStyleLbl="node1" presStyleIdx="0" presStyleCnt="8">
        <dgm:presLayoutVars>
          <dgm:bulletEnabled val="1"/>
        </dgm:presLayoutVars>
      </dgm:prSet>
      <dgm:spPr/>
    </dgm:pt>
    <dgm:pt modelId="{45757FDE-B76C-4459-828D-57B70ACDEC12}" type="pres">
      <dgm:prSet presAssocID="{1276C4CE-921F-4AAC-BAE0-D6150443129F}" presName="sibTrans" presStyleCnt="0"/>
      <dgm:spPr/>
    </dgm:pt>
    <dgm:pt modelId="{0C6783CB-64C1-4FAA-A01C-80CB33D1C0BC}" type="pres">
      <dgm:prSet presAssocID="{B82DF82F-F558-4990-963E-4010FD9EFF07}" presName="node" presStyleLbl="node1" presStyleIdx="1" presStyleCnt="8">
        <dgm:presLayoutVars>
          <dgm:bulletEnabled val="1"/>
        </dgm:presLayoutVars>
      </dgm:prSet>
      <dgm:spPr/>
    </dgm:pt>
    <dgm:pt modelId="{4623E0CA-CDEE-4B1B-A560-16E14BA63DD3}" type="pres">
      <dgm:prSet presAssocID="{CC833604-1153-4257-BFBB-867CD6EC5BD9}" presName="sibTrans" presStyleCnt="0"/>
      <dgm:spPr/>
    </dgm:pt>
    <dgm:pt modelId="{B03BD170-E308-4873-AAE7-885B765412F1}" type="pres">
      <dgm:prSet presAssocID="{0FBF488D-159E-4BB9-88AE-80921FF8BF72}" presName="node" presStyleLbl="node1" presStyleIdx="2" presStyleCnt="8">
        <dgm:presLayoutVars>
          <dgm:bulletEnabled val="1"/>
        </dgm:presLayoutVars>
      </dgm:prSet>
      <dgm:spPr/>
    </dgm:pt>
    <dgm:pt modelId="{639BE1F3-5F56-4B73-9104-052D0996F657}" type="pres">
      <dgm:prSet presAssocID="{95B0ACFC-D380-4CA2-AAE1-887D77FDBDD2}" presName="sibTrans" presStyleCnt="0"/>
      <dgm:spPr/>
    </dgm:pt>
    <dgm:pt modelId="{9AEBA4C6-1D07-4E21-8135-5D1044A4E843}" type="pres">
      <dgm:prSet presAssocID="{11D5FF82-CB74-4E90-8863-7163AE0B1F85}" presName="node" presStyleLbl="node1" presStyleIdx="3" presStyleCnt="8">
        <dgm:presLayoutVars>
          <dgm:bulletEnabled val="1"/>
        </dgm:presLayoutVars>
      </dgm:prSet>
      <dgm:spPr/>
    </dgm:pt>
    <dgm:pt modelId="{64AFD3AF-8B6B-4711-8941-4F38ACF6257A}" type="pres">
      <dgm:prSet presAssocID="{9F94090E-4030-45E2-ACA5-9738DA0FDDD2}" presName="sibTrans" presStyleCnt="0"/>
      <dgm:spPr/>
    </dgm:pt>
    <dgm:pt modelId="{21B9FCB1-84AE-478C-942B-A4AE9DF1DF25}" type="pres">
      <dgm:prSet presAssocID="{8678679F-BE8A-448E-938C-2DBC8896B9C8}" presName="node" presStyleLbl="node1" presStyleIdx="4" presStyleCnt="8">
        <dgm:presLayoutVars>
          <dgm:bulletEnabled val="1"/>
        </dgm:presLayoutVars>
      </dgm:prSet>
      <dgm:spPr/>
    </dgm:pt>
    <dgm:pt modelId="{7DDFA55F-A3BC-43B3-AA81-1FC73D409D20}" type="pres">
      <dgm:prSet presAssocID="{0FB83DDF-5D2D-4420-BACA-B49C2722F818}" presName="sibTrans" presStyleCnt="0"/>
      <dgm:spPr/>
    </dgm:pt>
    <dgm:pt modelId="{DBBB6C59-F202-4D57-A008-6074C21CFBFE}" type="pres">
      <dgm:prSet presAssocID="{E7F9830A-ED56-4435-AFCA-AB39549BE759}" presName="node" presStyleLbl="node1" presStyleIdx="5" presStyleCnt="8">
        <dgm:presLayoutVars>
          <dgm:bulletEnabled val="1"/>
        </dgm:presLayoutVars>
      </dgm:prSet>
      <dgm:spPr/>
    </dgm:pt>
    <dgm:pt modelId="{38C83A4F-7D6A-4154-B444-70C212B221CF}" type="pres">
      <dgm:prSet presAssocID="{1AD5187C-3C4A-4109-94C6-DF1FAE4F3073}" presName="sibTrans" presStyleCnt="0"/>
      <dgm:spPr/>
    </dgm:pt>
    <dgm:pt modelId="{9B275EA6-1879-4D54-9390-37F723DDD8F8}" type="pres">
      <dgm:prSet presAssocID="{D79584CA-51F3-4B1D-8CAA-43C4AFBAE496}" presName="node" presStyleLbl="node1" presStyleIdx="6" presStyleCnt="8">
        <dgm:presLayoutVars>
          <dgm:bulletEnabled val="1"/>
        </dgm:presLayoutVars>
      </dgm:prSet>
      <dgm:spPr/>
    </dgm:pt>
    <dgm:pt modelId="{9164EAA2-40EE-4B7B-9930-C475726DE429}" type="pres">
      <dgm:prSet presAssocID="{500F600D-3224-459C-841E-A0D0938F155A}" presName="sibTrans" presStyleCnt="0"/>
      <dgm:spPr/>
    </dgm:pt>
    <dgm:pt modelId="{7003275E-F28F-455A-9EB4-FB98A21027DF}" type="pres">
      <dgm:prSet presAssocID="{FCD04E02-B0F1-4AAD-916C-19DD3596ED06}" presName="node" presStyleLbl="node1" presStyleIdx="7" presStyleCnt="8">
        <dgm:presLayoutVars>
          <dgm:bulletEnabled val="1"/>
        </dgm:presLayoutVars>
      </dgm:prSet>
      <dgm:spPr/>
    </dgm:pt>
  </dgm:ptLst>
  <dgm:cxnLst>
    <dgm:cxn modelId="{CBD32819-1DBD-4BC7-9F09-BE1B23DAB34B}" type="presOf" srcId="{4C076D11-5D7C-44DE-B740-ACBE556E14BF}" destId="{8870BBEF-CB3A-4887-9A8B-61772E473AF5}" srcOrd="0" destOrd="0" presId="urn:microsoft.com/office/officeart/2005/8/layout/default"/>
    <dgm:cxn modelId="{D900602D-8EE6-4BCB-97D6-BDA6AD9C3E44}" srcId="{4C076D11-5D7C-44DE-B740-ACBE556E14BF}" destId="{876F47BE-A580-4976-AFB1-742E4712282E}" srcOrd="0" destOrd="0" parTransId="{DC230445-CC75-4D44-A533-20869D1057C0}" sibTransId="{1276C4CE-921F-4AAC-BAE0-D6150443129F}"/>
    <dgm:cxn modelId="{D5AAD736-803D-434B-94DF-FEB495763B52}" srcId="{4C076D11-5D7C-44DE-B740-ACBE556E14BF}" destId="{E7F9830A-ED56-4435-AFCA-AB39549BE759}" srcOrd="5" destOrd="0" parTransId="{E69CF728-9E50-495B-8FB6-13CF4988395A}" sibTransId="{1AD5187C-3C4A-4109-94C6-DF1FAE4F3073}"/>
    <dgm:cxn modelId="{4A4BE35C-ADDB-4C98-A7CD-A6B10E2B8BFC}" srcId="{4C076D11-5D7C-44DE-B740-ACBE556E14BF}" destId="{D79584CA-51F3-4B1D-8CAA-43C4AFBAE496}" srcOrd="6" destOrd="0" parTransId="{AD4BA3C5-DD1B-40D9-80C7-C258E4C56DE0}" sibTransId="{500F600D-3224-459C-841E-A0D0938F155A}"/>
    <dgm:cxn modelId="{4B587F6F-7D5A-4DC6-A4B4-494200D96697}" type="presOf" srcId="{8678679F-BE8A-448E-938C-2DBC8896B9C8}" destId="{21B9FCB1-84AE-478C-942B-A4AE9DF1DF25}" srcOrd="0" destOrd="0" presId="urn:microsoft.com/office/officeart/2005/8/layout/default"/>
    <dgm:cxn modelId="{D3895487-7C08-4719-8791-51AC47A39D8C}" type="presOf" srcId="{0FBF488D-159E-4BB9-88AE-80921FF8BF72}" destId="{B03BD170-E308-4873-AAE7-885B765412F1}" srcOrd="0" destOrd="0" presId="urn:microsoft.com/office/officeart/2005/8/layout/default"/>
    <dgm:cxn modelId="{B969E287-A371-422B-88EB-54754DFCA0A8}" srcId="{4C076D11-5D7C-44DE-B740-ACBE556E14BF}" destId="{8678679F-BE8A-448E-938C-2DBC8896B9C8}" srcOrd="4" destOrd="0" parTransId="{208330CF-06AF-4CAA-98A0-EF97279E0F21}" sibTransId="{0FB83DDF-5D2D-4420-BACA-B49C2722F818}"/>
    <dgm:cxn modelId="{99E032A4-695A-4ECC-92E7-B3756AFF2959}" type="presOf" srcId="{B82DF82F-F558-4990-963E-4010FD9EFF07}" destId="{0C6783CB-64C1-4FAA-A01C-80CB33D1C0BC}" srcOrd="0" destOrd="0" presId="urn:microsoft.com/office/officeart/2005/8/layout/default"/>
    <dgm:cxn modelId="{DEF005A9-1699-46EB-BB6E-48ADBAC6044A}" type="presOf" srcId="{11D5FF82-CB74-4E90-8863-7163AE0B1F85}" destId="{9AEBA4C6-1D07-4E21-8135-5D1044A4E843}" srcOrd="0" destOrd="0" presId="urn:microsoft.com/office/officeart/2005/8/layout/default"/>
    <dgm:cxn modelId="{F5E2E7B2-CAE9-435C-ACAD-FD67A09B293E}" type="presOf" srcId="{876F47BE-A580-4976-AFB1-742E4712282E}" destId="{017046A2-4657-45F0-BC92-FF8AF5C0FC68}" srcOrd="0" destOrd="0" presId="urn:microsoft.com/office/officeart/2005/8/layout/default"/>
    <dgm:cxn modelId="{2A26F5B9-A088-42CD-A59E-25EC882BDEA7}" srcId="{4C076D11-5D7C-44DE-B740-ACBE556E14BF}" destId="{0FBF488D-159E-4BB9-88AE-80921FF8BF72}" srcOrd="2" destOrd="0" parTransId="{B5B249B7-3FFA-4177-A11F-85EA60CCCDE4}" sibTransId="{95B0ACFC-D380-4CA2-AAE1-887D77FDBDD2}"/>
    <dgm:cxn modelId="{1C2FE3DE-83C5-4B4D-AE94-FFBC74642CD6}" type="presOf" srcId="{D79584CA-51F3-4B1D-8CAA-43C4AFBAE496}" destId="{9B275EA6-1879-4D54-9390-37F723DDD8F8}" srcOrd="0" destOrd="0" presId="urn:microsoft.com/office/officeart/2005/8/layout/default"/>
    <dgm:cxn modelId="{3DEC30E9-68C3-4E02-BE9B-F3C1866F711A}" srcId="{4C076D11-5D7C-44DE-B740-ACBE556E14BF}" destId="{11D5FF82-CB74-4E90-8863-7163AE0B1F85}" srcOrd="3" destOrd="0" parTransId="{37863FC1-D30F-4E16-9760-6D1E8C1A4F8A}" sibTransId="{9F94090E-4030-45E2-ACA5-9738DA0FDDD2}"/>
    <dgm:cxn modelId="{EF6BF9F2-3D70-4C00-B9FB-FF9273F6FB8B}" srcId="{4C076D11-5D7C-44DE-B740-ACBE556E14BF}" destId="{FCD04E02-B0F1-4AAD-916C-19DD3596ED06}" srcOrd="7" destOrd="0" parTransId="{1407F21C-B59F-42DD-B9AE-7AA87BC74C59}" sibTransId="{2D2A681F-1112-4C12-BDB7-47886B069F48}"/>
    <dgm:cxn modelId="{26748CF3-A672-48FF-B373-609F4C9CB6AF}" type="presOf" srcId="{FCD04E02-B0F1-4AAD-916C-19DD3596ED06}" destId="{7003275E-F28F-455A-9EB4-FB98A21027DF}" srcOrd="0" destOrd="0" presId="urn:microsoft.com/office/officeart/2005/8/layout/default"/>
    <dgm:cxn modelId="{8427EEF6-2757-4527-A56D-25FCD48F4EB1}" srcId="{4C076D11-5D7C-44DE-B740-ACBE556E14BF}" destId="{B82DF82F-F558-4990-963E-4010FD9EFF07}" srcOrd="1" destOrd="0" parTransId="{78D4AE1A-7096-401E-9649-A53CF393106A}" sibTransId="{CC833604-1153-4257-BFBB-867CD6EC5BD9}"/>
    <dgm:cxn modelId="{900D8EF9-60A5-4377-8DE1-A250FA74D646}" type="presOf" srcId="{E7F9830A-ED56-4435-AFCA-AB39549BE759}" destId="{DBBB6C59-F202-4D57-A008-6074C21CFBFE}" srcOrd="0" destOrd="0" presId="urn:microsoft.com/office/officeart/2005/8/layout/default"/>
    <dgm:cxn modelId="{189AEBC1-5379-4FF5-A4CC-0D8C38CECC9C}" type="presParOf" srcId="{8870BBEF-CB3A-4887-9A8B-61772E473AF5}" destId="{017046A2-4657-45F0-BC92-FF8AF5C0FC68}" srcOrd="0" destOrd="0" presId="urn:microsoft.com/office/officeart/2005/8/layout/default"/>
    <dgm:cxn modelId="{F84B1F85-D2FD-49BB-B427-57A93CC9A4F7}" type="presParOf" srcId="{8870BBEF-CB3A-4887-9A8B-61772E473AF5}" destId="{45757FDE-B76C-4459-828D-57B70ACDEC12}" srcOrd="1" destOrd="0" presId="urn:microsoft.com/office/officeart/2005/8/layout/default"/>
    <dgm:cxn modelId="{47284685-3F00-48CD-B18D-846861505C25}" type="presParOf" srcId="{8870BBEF-CB3A-4887-9A8B-61772E473AF5}" destId="{0C6783CB-64C1-4FAA-A01C-80CB33D1C0BC}" srcOrd="2" destOrd="0" presId="urn:microsoft.com/office/officeart/2005/8/layout/default"/>
    <dgm:cxn modelId="{E93B1EDE-7E3B-4DA3-AE03-644835998150}" type="presParOf" srcId="{8870BBEF-CB3A-4887-9A8B-61772E473AF5}" destId="{4623E0CA-CDEE-4B1B-A560-16E14BA63DD3}" srcOrd="3" destOrd="0" presId="urn:microsoft.com/office/officeart/2005/8/layout/default"/>
    <dgm:cxn modelId="{23D62AE1-F953-4EBC-939D-94F9ECC7678F}" type="presParOf" srcId="{8870BBEF-CB3A-4887-9A8B-61772E473AF5}" destId="{B03BD170-E308-4873-AAE7-885B765412F1}" srcOrd="4" destOrd="0" presId="urn:microsoft.com/office/officeart/2005/8/layout/default"/>
    <dgm:cxn modelId="{19309AE5-2252-40F7-9721-0B91D382480D}" type="presParOf" srcId="{8870BBEF-CB3A-4887-9A8B-61772E473AF5}" destId="{639BE1F3-5F56-4B73-9104-052D0996F657}" srcOrd="5" destOrd="0" presId="urn:microsoft.com/office/officeart/2005/8/layout/default"/>
    <dgm:cxn modelId="{F923E800-E2F1-47FF-B79B-14EB6164976A}" type="presParOf" srcId="{8870BBEF-CB3A-4887-9A8B-61772E473AF5}" destId="{9AEBA4C6-1D07-4E21-8135-5D1044A4E843}" srcOrd="6" destOrd="0" presId="urn:microsoft.com/office/officeart/2005/8/layout/default"/>
    <dgm:cxn modelId="{FACC1C93-7312-4FE8-815F-7D094AC80510}" type="presParOf" srcId="{8870BBEF-CB3A-4887-9A8B-61772E473AF5}" destId="{64AFD3AF-8B6B-4711-8941-4F38ACF6257A}" srcOrd="7" destOrd="0" presId="urn:microsoft.com/office/officeart/2005/8/layout/default"/>
    <dgm:cxn modelId="{502D7F8F-F71D-47F1-A465-1486FA352C84}" type="presParOf" srcId="{8870BBEF-CB3A-4887-9A8B-61772E473AF5}" destId="{21B9FCB1-84AE-478C-942B-A4AE9DF1DF25}" srcOrd="8" destOrd="0" presId="urn:microsoft.com/office/officeart/2005/8/layout/default"/>
    <dgm:cxn modelId="{B80DE289-A222-4488-9268-2906D9A515A1}" type="presParOf" srcId="{8870BBEF-CB3A-4887-9A8B-61772E473AF5}" destId="{7DDFA55F-A3BC-43B3-AA81-1FC73D409D20}" srcOrd="9" destOrd="0" presId="urn:microsoft.com/office/officeart/2005/8/layout/default"/>
    <dgm:cxn modelId="{C4F487DC-083E-42F5-A249-7691B3401BB1}" type="presParOf" srcId="{8870BBEF-CB3A-4887-9A8B-61772E473AF5}" destId="{DBBB6C59-F202-4D57-A008-6074C21CFBFE}" srcOrd="10" destOrd="0" presId="urn:microsoft.com/office/officeart/2005/8/layout/default"/>
    <dgm:cxn modelId="{4343C628-4C5B-40D5-86E7-DD7046765924}" type="presParOf" srcId="{8870BBEF-CB3A-4887-9A8B-61772E473AF5}" destId="{38C83A4F-7D6A-4154-B444-70C212B221CF}" srcOrd="11" destOrd="0" presId="urn:microsoft.com/office/officeart/2005/8/layout/default"/>
    <dgm:cxn modelId="{F6F2F323-2357-4608-BB3D-D48CC5C6055C}" type="presParOf" srcId="{8870BBEF-CB3A-4887-9A8B-61772E473AF5}" destId="{9B275EA6-1879-4D54-9390-37F723DDD8F8}" srcOrd="12" destOrd="0" presId="urn:microsoft.com/office/officeart/2005/8/layout/default"/>
    <dgm:cxn modelId="{82D54251-56B5-453D-810E-1630D9076206}" type="presParOf" srcId="{8870BBEF-CB3A-4887-9A8B-61772E473AF5}" destId="{9164EAA2-40EE-4B7B-9930-C475726DE429}" srcOrd="13" destOrd="0" presId="urn:microsoft.com/office/officeart/2005/8/layout/default"/>
    <dgm:cxn modelId="{E9B09EF1-3872-43F0-9E7D-17F298B46457}" type="presParOf" srcId="{8870BBEF-CB3A-4887-9A8B-61772E473AF5}" destId="{7003275E-F28F-455A-9EB4-FB98A21027DF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046A2-4657-45F0-BC92-FF8AF5C0FC68}">
      <dsp:nvSpPr>
        <dsp:cNvPr id="0" name=""/>
        <dsp:cNvSpPr/>
      </dsp:nvSpPr>
      <dsp:spPr>
        <a:xfrm>
          <a:off x="468272" y="3745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Dor ou desconforto retroesternal com ou sem irradiação</a:t>
          </a:r>
          <a:endParaRPr lang="en-US" sz="2000" kern="1200"/>
        </a:p>
      </dsp:txBody>
      <dsp:txXfrm>
        <a:off x="468272" y="3745"/>
        <a:ext cx="2171923" cy="1303153"/>
      </dsp:txXfrm>
    </dsp:sp>
    <dsp:sp modelId="{0C6783CB-64C1-4FAA-A01C-80CB33D1C0BC}">
      <dsp:nvSpPr>
        <dsp:cNvPr id="0" name=""/>
        <dsp:cNvSpPr/>
      </dsp:nvSpPr>
      <dsp:spPr>
        <a:xfrm>
          <a:off x="2857388" y="3745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Náuseas e Vômitos</a:t>
          </a:r>
          <a:endParaRPr lang="en-US" sz="2000" kern="1200" dirty="0"/>
        </a:p>
      </dsp:txBody>
      <dsp:txXfrm>
        <a:off x="2857388" y="3745"/>
        <a:ext cx="2171923" cy="1303153"/>
      </dsp:txXfrm>
    </dsp:sp>
    <dsp:sp modelId="{B03BD170-E308-4873-AAE7-885B765412F1}">
      <dsp:nvSpPr>
        <dsp:cNvPr id="0" name=""/>
        <dsp:cNvSpPr/>
      </dsp:nvSpPr>
      <dsp:spPr>
        <a:xfrm>
          <a:off x="5246503" y="3745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Dificuldade para respirar</a:t>
          </a:r>
          <a:endParaRPr lang="en-US" sz="2000" kern="1200" dirty="0"/>
        </a:p>
      </dsp:txBody>
      <dsp:txXfrm>
        <a:off x="5246503" y="3745"/>
        <a:ext cx="2171923" cy="1303153"/>
      </dsp:txXfrm>
    </dsp:sp>
    <dsp:sp modelId="{9AEBA4C6-1D07-4E21-8135-5D1044A4E843}">
      <dsp:nvSpPr>
        <dsp:cNvPr id="0" name=""/>
        <dsp:cNvSpPr/>
      </dsp:nvSpPr>
      <dsp:spPr>
        <a:xfrm>
          <a:off x="468272" y="1524092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Sudorese fria</a:t>
          </a:r>
          <a:endParaRPr lang="en-US" sz="2000" kern="1200" dirty="0"/>
        </a:p>
      </dsp:txBody>
      <dsp:txXfrm>
        <a:off x="468272" y="1524092"/>
        <a:ext cx="2171923" cy="1303153"/>
      </dsp:txXfrm>
    </dsp:sp>
    <dsp:sp modelId="{21B9FCB1-84AE-478C-942B-A4AE9DF1DF25}">
      <dsp:nvSpPr>
        <dsp:cNvPr id="0" name=""/>
        <dsp:cNvSpPr/>
      </dsp:nvSpPr>
      <dsp:spPr>
        <a:xfrm>
          <a:off x="2857388" y="1524092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Palidez</a:t>
          </a:r>
          <a:endParaRPr lang="en-US" sz="2000" kern="1200"/>
        </a:p>
      </dsp:txBody>
      <dsp:txXfrm>
        <a:off x="2857388" y="1524092"/>
        <a:ext cx="2171923" cy="1303153"/>
      </dsp:txXfrm>
    </dsp:sp>
    <dsp:sp modelId="{DBBB6C59-F202-4D57-A008-6074C21CFBFE}">
      <dsp:nvSpPr>
        <dsp:cNvPr id="0" name=""/>
        <dsp:cNvSpPr/>
      </dsp:nvSpPr>
      <dsp:spPr>
        <a:xfrm>
          <a:off x="5246503" y="1524092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Tontura</a:t>
          </a:r>
          <a:endParaRPr lang="en-US" sz="2000" kern="1200"/>
        </a:p>
      </dsp:txBody>
      <dsp:txXfrm>
        <a:off x="5246503" y="1524092"/>
        <a:ext cx="2171923" cy="1303153"/>
      </dsp:txXfrm>
    </dsp:sp>
    <dsp:sp modelId="{9B275EA6-1879-4D54-9390-37F723DDD8F8}">
      <dsp:nvSpPr>
        <dsp:cNvPr id="0" name=""/>
        <dsp:cNvSpPr/>
      </dsp:nvSpPr>
      <dsp:spPr>
        <a:xfrm>
          <a:off x="1662830" y="3044438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Mal-estar intenso</a:t>
          </a:r>
          <a:endParaRPr lang="en-US" sz="2000" kern="1200"/>
        </a:p>
      </dsp:txBody>
      <dsp:txXfrm>
        <a:off x="1662830" y="3044438"/>
        <a:ext cx="2171923" cy="1303153"/>
      </dsp:txXfrm>
    </dsp:sp>
    <dsp:sp modelId="{7003275E-F28F-455A-9EB4-FB98A21027DF}">
      <dsp:nvSpPr>
        <dsp:cNvPr id="0" name=""/>
        <dsp:cNvSpPr/>
      </dsp:nvSpPr>
      <dsp:spPr>
        <a:xfrm>
          <a:off x="4051946" y="3044438"/>
          <a:ext cx="2171923" cy="13031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Sensação de morte iminente</a:t>
          </a:r>
          <a:endParaRPr lang="en-US" sz="2000" kern="1200"/>
        </a:p>
      </dsp:txBody>
      <dsp:txXfrm>
        <a:off x="4051946" y="3044438"/>
        <a:ext cx="2171923" cy="1303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553C5-F2CE-406C-A1F0-7370ED504876}" type="datetimeFigureOut">
              <a:rPr lang="pt-BR" smtClean="0"/>
              <a:t>02/08/2018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0F2D8-9556-42E7-97B5-DB481038B2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7933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6D9F3-D288-4A97-8FB4-9BBE4ACADD54}" type="datetimeFigureOut">
              <a:rPr lang="pt-BR" smtClean="0"/>
              <a:pPr/>
              <a:t>02/08/2018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6BB92-C8F2-4431-A20B-27C30DE0914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17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7BB049-64BD-4B2E-A956-08FC857AA946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3430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8026" y="4272531"/>
            <a:ext cx="5334351" cy="45048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608" tIns="44304" rIns="88608" bIns="44304"/>
          <a:lstStyle/>
          <a:p>
            <a:r>
              <a:rPr lang="pt-BR" altLang="pt-BR"/>
              <a:t>Diapositivo 15</a:t>
            </a:r>
          </a:p>
          <a:p>
            <a:r>
              <a:rPr lang="pt-BR" altLang="pt-BR"/>
              <a:t>Associação de Fatores de Risco e Incidência de Doença Coronária</a:t>
            </a:r>
          </a:p>
          <a:p>
            <a:pPr marL="206173" lvl="1" indent="-204635"/>
            <a:r>
              <a:rPr lang="pt-BR" altLang="pt-BR"/>
              <a:t>Dados do Estudo de Framingham, mostram que quanto maior o número </a:t>
            </a:r>
            <a:br>
              <a:rPr lang="pt-BR" altLang="pt-BR"/>
            </a:br>
            <a:r>
              <a:rPr lang="pt-BR" altLang="pt-BR"/>
              <a:t>de fatores de risco maior a incidência de eventos coronários.</a:t>
            </a:r>
          </a:p>
          <a:p>
            <a:pPr marL="206173" lvl="1" indent="-204635"/>
            <a:endParaRPr lang="pt-BR" altLang="pt-BR"/>
          </a:p>
          <a:p>
            <a:pPr marL="206173" lvl="1" indent="-204635"/>
            <a:endParaRPr lang="pt-BR" altLang="pt-BR"/>
          </a:p>
          <a:p>
            <a:pPr marL="206173" lvl="1" indent="-204635"/>
            <a:endParaRPr lang="pt-BR" altLang="pt-BR"/>
          </a:p>
          <a:p>
            <a:pPr marL="206173" lvl="1" indent="-204635"/>
            <a:endParaRPr lang="pt-BR" altLang="pt-BR"/>
          </a:p>
          <a:p>
            <a:pPr marL="206173" lvl="1" indent="-204635"/>
            <a:endParaRPr lang="pt-BR" altLang="pt-BR"/>
          </a:p>
          <a:p>
            <a:pPr marL="206173" lvl="1" indent="-204635"/>
            <a:endParaRPr lang="pt-BR" altLang="pt-BR"/>
          </a:p>
          <a:p>
            <a:pPr marL="206173" lvl="1" indent="-204635"/>
            <a:endParaRPr lang="pt-BR" altLang="pt-BR"/>
          </a:p>
          <a:p>
            <a:pPr marL="206173" lvl="1" indent="-204635"/>
            <a:endParaRPr lang="pt-BR" altLang="pt-BR"/>
          </a:p>
          <a:p>
            <a:pPr marL="206173" lvl="1" indent="-204635"/>
            <a:endParaRPr lang="pt-BR" altLang="pt-BR"/>
          </a:p>
          <a:p>
            <a:pPr marL="206173" lvl="1" indent="-204635"/>
            <a:endParaRPr lang="pt-BR" altLang="pt-BR"/>
          </a:p>
          <a:p>
            <a:pPr marL="206173" lvl="1" indent="-204635"/>
            <a:r>
              <a:rPr lang="pt-BR" altLang="pt-BR" sz="1100" b="1"/>
              <a:t>Fonte - Departamento de Saúde dos Estados Unidos da América.</a:t>
            </a:r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80435-C923-4F73-BA2C-DB46CAACAC58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364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66775" y="693738"/>
            <a:ext cx="51244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797" y="4343438"/>
            <a:ext cx="5029305" cy="441132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144" tIns="45072" rIns="90144" bIns="45072"/>
          <a:lstStyle/>
          <a:p>
            <a:pPr>
              <a:tabLst>
                <a:tab pos="167708" algn="l"/>
              </a:tabLst>
            </a:pPr>
            <a:r>
              <a:rPr lang="pt-BR" altLang="pt-BR"/>
              <a:t>Diapositivo 10</a:t>
            </a:r>
          </a:p>
          <a:p>
            <a:pPr>
              <a:tabLst>
                <a:tab pos="167708" algn="l"/>
              </a:tabLst>
            </a:pPr>
            <a:r>
              <a:rPr lang="pt-BR" altLang="pt-BR"/>
              <a:t>Para discutirmos esse caso é necessário considerarmos os seguintes dados:</a:t>
            </a:r>
          </a:p>
          <a:p>
            <a:pPr>
              <a:buClr>
                <a:srgbClr val="FF0000"/>
              </a:buClr>
              <a:buFontTx/>
              <a:buChar char="•"/>
              <a:tabLst>
                <a:tab pos="167708" algn="l"/>
              </a:tabLst>
            </a:pPr>
            <a:r>
              <a:rPr lang="pt-BR" altLang="pt-BR" sz="1400"/>
              <a:t> 	Quanto Maior o Valor do Colesterol Maior 	a Chance de Morte por DAC - Dados do 		Estudo MRFIT</a:t>
            </a:r>
          </a:p>
          <a:p>
            <a:pPr marL="158477" lvl="1" indent="-156938">
              <a:tabLst>
                <a:tab pos="167708" algn="l"/>
              </a:tabLst>
            </a:pPr>
            <a:r>
              <a:rPr lang="pt-BR" altLang="pt-BR"/>
              <a:t>Há uma nítida correlação direta entre os valores do colesterol total ou LDL - C e o risco de mortalidade por DAC. Quanto maiores os valores maior o risco.</a:t>
            </a:r>
          </a:p>
          <a:p>
            <a:pPr marL="158477" lvl="1" indent="-156938">
              <a:tabLst>
                <a:tab pos="167708" algn="l"/>
              </a:tabLst>
            </a:pPr>
            <a:endParaRPr lang="en-GB" altLang="pt-BR" sz="800"/>
          </a:p>
          <a:p>
            <a:pPr marL="158477" lvl="1" indent="-156938">
              <a:tabLst>
                <a:tab pos="167708" algn="l"/>
              </a:tabLst>
            </a:pPr>
            <a:endParaRPr lang="en-GB" altLang="pt-BR" sz="1100" b="1"/>
          </a:p>
          <a:p>
            <a:pPr marL="158477" lvl="1" indent="-156938">
              <a:tabLst>
                <a:tab pos="167708" algn="l"/>
              </a:tabLst>
            </a:pPr>
            <a:endParaRPr lang="en-GB" altLang="pt-BR" sz="1100" b="1"/>
          </a:p>
          <a:p>
            <a:pPr marL="158477" lvl="1" indent="-156938">
              <a:tabLst>
                <a:tab pos="167708" algn="l"/>
              </a:tabLst>
            </a:pPr>
            <a:endParaRPr lang="en-GB" altLang="pt-BR" sz="1100" b="1"/>
          </a:p>
          <a:p>
            <a:pPr marL="158477" lvl="1" indent="-156938">
              <a:tabLst>
                <a:tab pos="167708" algn="l"/>
              </a:tabLst>
            </a:pPr>
            <a:endParaRPr lang="en-GB" altLang="pt-BR" sz="1100" b="1"/>
          </a:p>
          <a:p>
            <a:pPr marL="158477" lvl="1" indent="-156938">
              <a:tabLst>
                <a:tab pos="167708" algn="l"/>
              </a:tabLst>
            </a:pPr>
            <a:endParaRPr lang="en-GB" altLang="pt-BR" sz="1100" b="1"/>
          </a:p>
          <a:p>
            <a:pPr marL="158477" lvl="1" indent="-156938">
              <a:tabLst>
                <a:tab pos="167708" algn="l"/>
              </a:tabLst>
            </a:pPr>
            <a:endParaRPr lang="en-GB" altLang="pt-BR" sz="1100" b="1"/>
          </a:p>
          <a:p>
            <a:pPr marL="158477" lvl="1" indent="-156938">
              <a:tabLst>
                <a:tab pos="167708" algn="l"/>
              </a:tabLst>
            </a:pPr>
            <a:r>
              <a:rPr lang="en-GB" altLang="pt-BR" sz="1100" b="1"/>
              <a:t>MRFIT study. Martin et al. </a:t>
            </a:r>
            <a:r>
              <a:rPr lang="en-GB" altLang="pt-BR" sz="1100" b="1" i="1"/>
              <a:t>Lancet</a:t>
            </a:r>
            <a:r>
              <a:rPr lang="en-GB" altLang="pt-BR" sz="1100" b="1"/>
              <a:t> 1986; ii:933–936.</a:t>
            </a:r>
            <a:endParaRPr lang="pt-BR" altLang="pt-BR" sz="1400"/>
          </a:p>
          <a:p>
            <a:pPr>
              <a:tabLst>
                <a:tab pos="167708" algn="l"/>
              </a:tabLst>
            </a:pPr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4066-0035-402A-B50D-4273209950FC}" type="datetimeFigureOut">
              <a:rPr lang="pt-BR" smtClean="0"/>
              <a:pPr/>
              <a:t>02/08/2018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C57-431F-4B04-9DBE-883DB4A737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4066-0035-402A-B50D-4273209950FC}" type="datetimeFigureOut">
              <a:rPr lang="pt-BR" smtClean="0"/>
              <a:pPr/>
              <a:t>02/08/2018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C57-431F-4B04-9DBE-883DB4A737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4066-0035-402A-B50D-4273209950FC}" type="datetimeFigureOut">
              <a:rPr lang="pt-BR" smtClean="0"/>
              <a:pPr/>
              <a:t>02/08/2018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C57-431F-4B04-9DBE-883DB4A737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4066-0035-402A-B50D-4273209950FC}" type="datetimeFigureOut">
              <a:rPr lang="pt-BR" smtClean="0"/>
              <a:pPr/>
              <a:t>02/08/2018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C57-431F-4B04-9DBE-883DB4A737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4066-0035-402A-B50D-4273209950FC}" type="datetimeFigureOut">
              <a:rPr lang="pt-BR" smtClean="0"/>
              <a:pPr/>
              <a:t>02/08/2018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C57-431F-4B04-9DBE-883DB4A737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4066-0035-402A-B50D-4273209950FC}" type="datetimeFigureOut">
              <a:rPr lang="pt-BR" smtClean="0"/>
              <a:pPr/>
              <a:t>02/08/2018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C57-431F-4B04-9DBE-883DB4A737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4066-0035-402A-B50D-4273209950FC}" type="datetimeFigureOut">
              <a:rPr lang="pt-BR" smtClean="0"/>
              <a:pPr/>
              <a:t>02/08/2018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C57-431F-4B04-9DBE-883DB4A737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4066-0035-402A-B50D-4273209950FC}" type="datetimeFigureOut">
              <a:rPr lang="pt-BR" smtClean="0"/>
              <a:pPr/>
              <a:t>02/08/2018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C57-431F-4B04-9DBE-883DB4A737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4066-0035-402A-B50D-4273209950FC}" type="datetimeFigureOut">
              <a:rPr lang="pt-BR" smtClean="0"/>
              <a:pPr/>
              <a:t>02/08/2018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C57-431F-4B04-9DBE-883DB4A737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4066-0035-402A-B50D-4273209950FC}" type="datetimeFigureOut">
              <a:rPr lang="pt-BR" smtClean="0"/>
              <a:pPr/>
              <a:t>02/08/2018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C57-431F-4B04-9DBE-883DB4A737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A4066-0035-402A-B50D-4273209950FC}" type="datetimeFigureOut">
              <a:rPr lang="pt-BR" smtClean="0"/>
              <a:pPr/>
              <a:t>02/08/2018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C5C57-431F-4B04-9DBE-883DB4A737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A4066-0035-402A-B50D-4273209950FC}" type="datetimeFigureOut">
              <a:rPr lang="pt-BR" smtClean="0"/>
              <a:pPr/>
              <a:t>02/08/2018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C5C57-431F-4B04-9DBE-883DB4A7377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pt-BR" sz="3500" b="1">
                <a:solidFill>
                  <a:schemeClr val="bg2"/>
                </a:solidFill>
              </a:rPr>
              <a:t>DOENÇA ARTERIAL CORONARIANA (DAC)</a:t>
            </a:r>
          </a:p>
        </p:txBody>
      </p:sp>
    </p:spTree>
    <p:extLst>
      <p:ext uri="{BB962C8B-B14F-4D97-AF65-F5344CB8AC3E}">
        <p14:creationId xmlns:p14="http://schemas.microsoft.com/office/powerpoint/2010/main" val="2735644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Proliferação</a:t>
            </a:r>
            <a:r>
              <a:rPr lang="en-US" dirty="0"/>
              <a:t> de </a:t>
            </a:r>
            <a:r>
              <a:rPr lang="en-US" dirty="0" err="1"/>
              <a:t>células</a:t>
            </a:r>
            <a:r>
              <a:rPr lang="en-US" dirty="0"/>
              <a:t> </a:t>
            </a:r>
            <a:r>
              <a:rPr lang="en-US" dirty="0" err="1"/>
              <a:t>musculares</a:t>
            </a:r>
            <a:r>
              <a:rPr lang="en-US" dirty="0"/>
              <a:t> </a:t>
            </a:r>
            <a:r>
              <a:rPr lang="en-US" dirty="0" err="1"/>
              <a:t>lisas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íntima</a:t>
            </a:r>
            <a:r>
              <a:rPr lang="en-US" dirty="0"/>
              <a:t> com a </a:t>
            </a:r>
            <a:r>
              <a:rPr lang="en-US" dirty="0" err="1"/>
              <a:t>produção</a:t>
            </a:r>
            <a:r>
              <a:rPr lang="en-US" dirty="0"/>
              <a:t> de </a:t>
            </a:r>
            <a:r>
              <a:rPr lang="en-US" dirty="0" err="1"/>
              <a:t>matriz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/>
              <a:t>Placa</a:t>
            </a:r>
            <a:r>
              <a:rPr lang="en-US" dirty="0"/>
              <a:t>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desenvolvida</a:t>
            </a:r>
            <a:endParaRPr lang="pt-BR" dirty="0"/>
          </a:p>
        </p:txBody>
      </p:sp>
      <p:pic>
        <p:nvPicPr>
          <p:cNvPr id="5" name="Picture 4" descr="http://www.robbinspathology.com/common/showimage.cfm?type=f&amp;ThisFigFile=S01871-011-f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59"/>
          <a:stretch>
            <a:fillRect/>
          </a:stretch>
        </p:blipFill>
        <p:spPr bwMode="auto">
          <a:xfrm>
            <a:off x="30128" y="1"/>
            <a:ext cx="4541871" cy="684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355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897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ruptura da placa expõe extenso material pró-coagulante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sub-íntimal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ativando a cascata de coagulação, proporcionando a oclusão total da artéria por trombo.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5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de seta reta 2"/>
          <p:cNvCxnSpPr/>
          <p:nvPr/>
        </p:nvCxnSpPr>
        <p:spPr>
          <a:xfrm flipH="1" flipV="1">
            <a:off x="1511660" y="1808820"/>
            <a:ext cx="1404156" cy="118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395536" y="1052736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RUPTURA DA PLACA</a:t>
            </a:r>
          </a:p>
        </p:txBody>
      </p:sp>
      <p:cxnSp>
        <p:nvCxnSpPr>
          <p:cNvPr id="6" name="Conector de seta reta 5"/>
          <p:cNvCxnSpPr/>
          <p:nvPr/>
        </p:nvCxnSpPr>
        <p:spPr>
          <a:xfrm>
            <a:off x="3419872" y="3140968"/>
            <a:ext cx="3024336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6660232" y="5877272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ADELGAÇAMENTO DA</a:t>
            </a:r>
          </a:p>
          <a:p>
            <a:pPr algn="ctr"/>
            <a:r>
              <a:rPr lang="pt-BR" sz="1100" dirty="0"/>
              <a:t>CAPA FIBROSA</a:t>
            </a:r>
          </a:p>
        </p:txBody>
      </p:sp>
      <p:cxnSp>
        <p:nvCxnSpPr>
          <p:cNvPr id="9" name="Conector angulado 8"/>
          <p:cNvCxnSpPr/>
          <p:nvPr/>
        </p:nvCxnSpPr>
        <p:spPr>
          <a:xfrm>
            <a:off x="4427984" y="4455114"/>
            <a:ext cx="2664296" cy="21602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7308304" y="4329100"/>
            <a:ext cx="1656184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/>
              <a:t>HEMORRAGIA DE </a:t>
            </a:r>
          </a:p>
          <a:p>
            <a:pPr algn="ctr"/>
            <a:r>
              <a:rPr lang="pt-BR" sz="1100" dirty="0"/>
              <a:t>PLACA DE MICROVASOS</a:t>
            </a: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INSTABILIZAÇÃO / RUPTURA DA PLACA</a:t>
            </a:r>
          </a:p>
        </p:txBody>
      </p:sp>
    </p:spTree>
    <p:extLst>
      <p:ext uri="{BB962C8B-B14F-4D97-AF65-F5344CB8AC3E}">
        <p14:creationId xmlns:p14="http://schemas.microsoft.com/office/powerpoint/2010/main" val="3734224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4954562"/>
          </a:xfrm>
        </p:spPr>
        <p:txBody>
          <a:bodyPr>
            <a:normAutofit/>
          </a:bodyPr>
          <a:lstStyle/>
          <a:p>
            <a:pPr algn="just"/>
            <a:r>
              <a:rPr lang="pt-BR" sz="3600" dirty="0">
                <a:latin typeface="+mn-lt"/>
              </a:rPr>
              <a:t>	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inflamação é fenômeno presente em todas as fases de desenvolvimento de uma lesão aterosclerótica.</a:t>
            </a:r>
          </a:p>
        </p:txBody>
      </p:sp>
    </p:spTree>
    <p:extLst>
      <p:ext uri="{BB962C8B-B14F-4D97-AF65-F5344CB8AC3E}">
        <p14:creationId xmlns:p14="http://schemas.microsoft.com/office/powerpoint/2010/main" val="458349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>
            <a:extLst>
              <a:ext uri="{FF2B5EF4-FFF2-40B4-BE49-F238E27FC236}">
                <a16:creationId xmlns:a16="http://schemas.microsoft.com/office/drawing/2014/main" id="{842EAF4D-2AA8-44B3-BB31-DCFDEB26A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914400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DE7D6E-CC11-4DF0-94E6-CF2AEA19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400" dirty="0" err="1"/>
              <a:t>axa</a:t>
            </a:r>
            <a:r>
              <a:rPr lang="pt-BR" sz="1400" dirty="0"/>
              <a:t> de mortalidade no Brasil por doença cardiovascular (DCV) e distribuição por causas no ano de 2013. DIC: doenças isquêmicas do coração; 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63BEF25-ABB6-4D31-A839-59F949E55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066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44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objeto, interior&#10;&#10;Descrição gerada com muito alta confiança">
            <a:extLst>
              <a:ext uri="{FF2B5EF4-FFF2-40B4-BE49-F238E27FC236}">
                <a16:creationId xmlns:a16="http://schemas.microsoft.com/office/drawing/2014/main" id="{725AF520-5FF7-4890-A7AA-30436F42F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954913"/>
            <a:ext cx="8178799" cy="49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03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81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3400" y="152400"/>
            <a:ext cx="8296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pt-BR" altLang="pt-BR" sz="3200" dirty="0"/>
              <a:t>EVOLUÇÃO DA ATEROSCLEROSE AO LONGO DO TEMPO</a:t>
            </a:r>
          </a:p>
        </p:txBody>
      </p:sp>
      <p:pic>
        <p:nvPicPr>
          <p:cNvPr id="3075" name="Picture 3" descr="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997075"/>
            <a:ext cx="83089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195638" y="4419600"/>
            <a:ext cx="244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1800" b="1">
                <a:solidFill>
                  <a:srgbClr val="FFFF00"/>
                </a:solidFill>
              </a:rPr>
              <a:t>Disfunção Endotelial</a:t>
            </a:r>
            <a:endParaRPr lang="pt-BR" altLang="pt-BR" sz="2400" b="1">
              <a:solidFill>
                <a:srgbClr val="FFFF00"/>
              </a:solidFill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474663" y="4572000"/>
            <a:ext cx="26447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710238" y="4572000"/>
            <a:ext cx="3048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74663" y="4876800"/>
            <a:ext cx="2644775" cy="381000"/>
          </a:xfrm>
          <a:prstGeom prst="rect">
            <a:avLst/>
          </a:prstGeom>
          <a:gradFill rotWithShape="1">
            <a:gsLst>
              <a:gs pos="0">
                <a:srgbClr val="5E1800"/>
              </a:gs>
              <a:gs pos="50000">
                <a:srgbClr val="CC3300"/>
              </a:gs>
              <a:gs pos="100000">
                <a:srgbClr val="5E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6021388" y="4876800"/>
            <a:ext cx="2736850" cy="381000"/>
          </a:xfrm>
          <a:prstGeom prst="rect">
            <a:avLst/>
          </a:prstGeom>
          <a:gradFill rotWithShape="1">
            <a:gsLst>
              <a:gs pos="0">
                <a:srgbClr val="5E1800"/>
              </a:gs>
              <a:gs pos="50000">
                <a:srgbClr val="CC3300"/>
              </a:gs>
              <a:gs pos="100000">
                <a:srgbClr val="5E18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647700" y="4876800"/>
            <a:ext cx="21859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1800" b="1">
                <a:solidFill>
                  <a:srgbClr val="FFFF00"/>
                </a:solidFill>
              </a:rPr>
              <a:t>Desde a 1ª década</a:t>
            </a:r>
            <a:endParaRPr lang="pt-BR" altLang="pt-BR" sz="2400" b="1">
              <a:solidFill>
                <a:srgbClr val="FFFF00"/>
              </a:solidFill>
            </a:endParaRP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3481388" y="4876800"/>
            <a:ext cx="2185987" cy="366713"/>
          </a:xfrm>
          <a:prstGeom prst="rect">
            <a:avLst/>
          </a:prstGeom>
          <a:gradFill rotWithShape="1">
            <a:gsLst>
              <a:gs pos="0">
                <a:srgbClr val="5E1800"/>
              </a:gs>
              <a:gs pos="50000">
                <a:srgbClr val="CC3300"/>
              </a:gs>
              <a:gs pos="100000">
                <a:srgbClr val="5E18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1800" b="1">
                <a:solidFill>
                  <a:srgbClr val="FFFF00"/>
                </a:solidFill>
              </a:rPr>
              <a:t>Desde a 3ª década</a:t>
            </a:r>
            <a:endParaRPr lang="pt-BR" altLang="pt-BR" sz="2400" b="1">
              <a:solidFill>
                <a:srgbClr val="FFFF00"/>
              </a:solidFill>
            </a:endParaRPr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6300788" y="4876800"/>
            <a:ext cx="2185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1800" b="1">
                <a:solidFill>
                  <a:srgbClr val="FFFF00"/>
                </a:solidFill>
              </a:rPr>
              <a:t>Desde a 4ª década</a:t>
            </a:r>
            <a:endParaRPr lang="pt-BR" altLang="pt-BR" sz="2400" b="1">
              <a:solidFill>
                <a:srgbClr val="FFFF00"/>
              </a:solidFill>
            </a:endParaRPr>
          </a:p>
        </p:txBody>
      </p:sp>
      <p:sp>
        <p:nvSpPr>
          <p:cNvPr id="3084" name="Text Box 14"/>
          <p:cNvSpPr txBox="1">
            <a:spLocks noChangeArrowheads="1"/>
          </p:cNvSpPr>
          <p:nvPr/>
        </p:nvSpPr>
        <p:spPr bwMode="auto">
          <a:xfrm>
            <a:off x="503238" y="5556250"/>
            <a:ext cx="5403850" cy="336550"/>
          </a:xfrm>
          <a:prstGeom prst="rect">
            <a:avLst/>
          </a:prstGeom>
          <a:gradFill rotWithShape="1">
            <a:gsLst>
              <a:gs pos="0">
                <a:srgbClr val="5E1800"/>
              </a:gs>
              <a:gs pos="50000">
                <a:srgbClr val="CC3300"/>
              </a:gs>
              <a:gs pos="100000">
                <a:srgbClr val="5E18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b="1">
                <a:solidFill>
                  <a:srgbClr val="FFFF00"/>
                </a:solidFill>
              </a:rPr>
              <a:t>Principal crescimento devido a acumulação de lípides</a:t>
            </a:r>
            <a:endParaRPr lang="pt-BR" altLang="pt-BR" sz="1800" b="1">
              <a:solidFill>
                <a:srgbClr val="FFFF00"/>
              </a:solidFill>
            </a:endParaRPr>
          </a:p>
        </p:txBody>
      </p:sp>
      <p:sp>
        <p:nvSpPr>
          <p:cNvPr id="3085" name="Text Box 17"/>
          <p:cNvSpPr txBox="1">
            <a:spLocks noChangeArrowheads="1"/>
          </p:cNvSpPr>
          <p:nvPr/>
        </p:nvSpPr>
        <p:spPr bwMode="auto">
          <a:xfrm>
            <a:off x="5970588" y="5410200"/>
            <a:ext cx="1416050" cy="581025"/>
          </a:xfrm>
          <a:prstGeom prst="rect">
            <a:avLst/>
          </a:prstGeom>
          <a:gradFill rotWithShape="1">
            <a:gsLst>
              <a:gs pos="0">
                <a:srgbClr val="5E1800"/>
              </a:gs>
              <a:gs pos="50000">
                <a:srgbClr val="CC3300"/>
              </a:gs>
              <a:gs pos="100000">
                <a:srgbClr val="5E18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b="1">
                <a:solidFill>
                  <a:srgbClr val="FFFF00"/>
                </a:solidFill>
              </a:rPr>
              <a:t>Músculo liso</a:t>
            </a:r>
          </a:p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b="1">
                <a:solidFill>
                  <a:srgbClr val="FFFF00"/>
                </a:solidFill>
              </a:rPr>
              <a:t>e colágeno</a:t>
            </a:r>
            <a:endParaRPr lang="pt-BR" altLang="pt-BR" sz="1800" b="1">
              <a:solidFill>
                <a:srgbClr val="FFFF00"/>
              </a:solidFill>
            </a:endParaRPr>
          </a:p>
        </p:txBody>
      </p:sp>
      <p:sp>
        <p:nvSpPr>
          <p:cNvPr id="3086" name="Text Box 18"/>
          <p:cNvSpPr txBox="1">
            <a:spLocks noChangeArrowheads="1"/>
          </p:cNvSpPr>
          <p:nvPr/>
        </p:nvSpPr>
        <p:spPr bwMode="auto">
          <a:xfrm>
            <a:off x="7451725" y="5410200"/>
            <a:ext cx="1200150" cy="581025"/>
          </a:xfrm>
          <a:prstGeom prst="rect">
            <a:avLst/>
          </a:prstGeom>
          <a:gradFill rotWithShape="1">
            <a:gsLst>
              <a:gs pos="0">
                <a:srgbClr val="5E1800"/>
              </a:gs>
              <a:gs pos="50000">
                <a:srgbClr val="CC3300"/>
              </a:gs>
              <a:gs pos="100000">
                <a:srgbClr val="5E18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b="1">
                <a:solidFill>
                  <a:srgbClr val="FFFF00"/>
                </a:solidFill>
              </a:rPr>
              <a:t>Trombose</a:t>
            </a:r>
          </a:p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b="1">
                <a:solidFill>
                  <a:srgbClr val="FFFF00"/>
                </a:solidFill>
              </a:rPr>
              <a:t>hematoma</a:t>
            </a:r>
            <a:endParaRPr lang="pt-BR" altLang="pt-BR" sz="1800" b="1">
              <a:solidFill>
                <a:srgbClr val="FFFF00"/>
              </a:solidFill>
            </a:endParaRPr>
          </a:p>
        </p:txBody>
      </p:sp>
      <p:sp>
        <p:nvSpPr>
          <p:cNvPr id="3087" name="Text Box 19"/>
          <p:cNvSpPr txBox="1">
            <a:spLocks noChangeArrowheads="1"/>
          </p:cNvSpPr>
          <p:nvPr/>
        </p:nvSpPr>
        <p:spPr bwMode="auto">
          <a:xfrm>
            <a:off x="512763" y="1474788"/>
            <a:ext cx="1158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1400" b="1">
                <a:solidFill>
                  <a:srgbClr val="FFFF00"/>
                </a:solidFill>
              </a:rPr>
              <a:t>Células</a:t>
            </a:r>
          </a:p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1400" b="1">
                <a:solidFill>
                  <a:srgbClr val="FFFF00"/>
                </a:solidFill>
              </a:rPr>
              <a:t>espumosas</a:t>
            </a:r>
            <a:endParaRPr lang="pt-BR" altLang="pt-BR" sz="1800" b="1">
              <a:solidFill>
                <a:srgbClr val="FFFF00"/>
              </a:solidFill>
            </a:endParaRPr>
          </a:p>
        </p:txBody>
      </p:sp>
      <p:sp>
        <p:nvSpPr>
          <p:cNvPr id="3088" name="Text Box 20"/>
          <p:cNvSpPr txBox="1">
            <a:spLocks noChangeArrowheads="1"/>
          </p:cNvSpPr>
          <p:nvPr/>
        </p:nvSpPr>
        <p:spPr bwMode="auto">
          <a:xfrm>
            <a:off x="1838325" y="1474788"/>
            <a:ext cx="933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1400" b="1">
                <a:solidFill>
                  <a:srgbClr val="FFFF00"/>
                </a:solidFill>
              </a:rPr>
              <a:t>Estria de</a:t>
            </a:r>
          </a:p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1400" b="1">
                <a:solidFill>
                  <a:srgbClr val="FFFF00"/>
                </a:solidFill>
              </a:rPr>
              <a:t>gordura</a:t>
            </a:r>
            <a:endParaRPr lang="pt-BR" altLang="pt-BR" sz="1800" b="1">
              <a:solidFill>
                <a:srgbClr val="FFFF00"/>
              </a:solidFill>
            </a:endParaRPr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3043238" y="1474788"/>
            <a:ext cx="1298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1400" b="1">
                <a:solidFill>
                  <a:srgbClr val="FFFF00"/>
                </a:solidFill>
              </a:rPr>
              <a:t>Lesão</a:t>
            </a:r>
          </a:p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1400" b="1">
                <a:solidFill>
                  <a:srgbClr val="FFFF00"/>
                </a:solidFill>
              </a:rPr>
              <a:t>intermediária</a:t>
            </a:r>
            <a:endParaRPr lang="pt-BR" altLang="pt-BR" sz="1800" b="1">
              <a:solidFill>
                <a:srgbClr val="FFFF00"/>
              </a:solidFill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4567238" y="1474788"/>
            <a:ext cx="904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1400" b="1">
                <a:solidFill>
                  <a:srgbClr val="FFFF00"/>
                </a:solidFill>
              </a:rPr>
              <a:t>Ateroma</a:t>
            </a:r>
            <a:endParaRPr lang="pt-BR" altLang="pt-BR" sz="1800" b="1">
              <a:solidFill>
                <a:srgbClr val="FFFF00"/>
              </a:solidFill>
            </a:endParaRPr>
          </a:p>
        </p:txBody>
      </p:sp>
      <p:sp>
        <p:nvSpPr>
          <p:cNvPr id="3091" name="Text Box 23"/>
          <p:cNvSpPr txBox="1">
            <a:spLocks noChangeArrowheads="1"/>
          </p:cNvSpPr>
          <p:nvPr/>
        </p:nvSpPr>
        <p:spPr bwMode="auto">
          <a:xfrm>
            <a:off x="5786438" y="1474788"/>
            <a:ext cx="774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1400" b="1">
                <a:solidFill>
                  <a:srgbClr val="FFFF00"/>
                </a:solidFill>
              </a:rPr>
              <a:t>Placa</a:t>
            </a:r>
          </a:p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1400" b="1">
                <a:solidFill>
                  <a:srgbClr val="FFFF00"/>
                </a:solidFill>
              </a:rPr>
              <a:t>fibrosa</a:t>
            </a:r>
            <a:endParaRPr lang="pt-BR" altLang="pt-BR" sz="1800" b="1">
              <a:solidFill>
                <a:srgbClr val="FFFF00"/>
              </a:solidFill>
            </a:endParaRPr>
          </a:p>
        </p:txBody>
      </p:sp>
      <p:sp>
        <p:nvSpPr>
          <p:cNvPr id="3092" name="Text Box 24"/>
          <p:cNvSpPr txBox="1">
            <a:spLocks noChangeArrowheads="1"/>
          </p:cNvSpPr>
          <p:nvPr/>
        </p:nvSpPr>
        <p:spPr bwMode="auto">
          <a:xfrm>
            <a:off x="6678613" y="1474788"/>
            <a:ext cx="1828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1400" b="1">
                <a:solidFill>
                  <a:srgbClr val="FFFF00"/>
                </a:solidFill>
              </a:rPr>
              <a:t>Lesão</a:t>
            </a:r>
          </a:p>
          <a:p>
            <a:pPr algn="ctr">
              <a:lnSpc>
                <a:spcPct val="100000"/>
              </a:lnSpc>
              <a:buClrTx/>
              <a:buSzTx/>
            </a:pPr>
            <a:r>
              <a:rPr lang="pt-BR" altLang="pt-BR" sz="1400" b="1">
                <a:solidFill>
                  <a:srgbClr val="FFFF00"/>
                </a:solidFill>
              </a:rPr>
              <a:t>complicada/ruptura</a:t>
            </a:r>
            <a:endParaRPr lang="pt-BR" altLang="pt-BR" sz="1800" b="1">
              <a:solidFill>
                <a:srgbClr val="FFFF00"/>
              </a:solidFill>
            </a:endParaRPr>
          </a:p>
        </p:txBody>
      </p:sp>
      <p:sp>
        <p:nvSpPr>
          <p:cNvPr id="3093" name="Text Box 25"/>
          <p:cNvSpPr txBox="1">
            <a:spLocks noChangeArrowheads="1"/>
          </p:cNvSpPr>
          <p:nvPr/>
        </p:nvSpPr>
        <p:spPr bwMode="auto">
          <a:xfrm>
            <a:off x="3833813" y="6324600"/>
            <a:ext cx="4929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lnSpc>
                <a:spcPct val="100000"/>
              </a:lnSpc>
              <a:buClrTx/>
              <a:buSzTx/>
            </a:pPr>
            <a:r>
              <a:rPr lang="pt-BR" altLang="pt-BR" sz="1400" b="1" dirty="0"/>
              <a:t>Adaptado de </a:t>
            </a:r>
            <a:r>
              <a:rPr lang="pt-BR" altLang="pt-BR" sz="1400" b="1" dirty="0" err="1"/>
              <a:t>Stary</a:t>
            </a:r>
            <a:r>
              <a:rPr lang="pt-BR" altLang="pt-BR" sz="1400" b="1" dirty="0"/>
              <a:t> HC et al. </a:t>
            </a:r>
            <a:r>
              <a:rPr lang="pt-BR" altLang="pt-BR" sz="1400" b="1" i="1" dirty="0" err="1"/>
              <a:t>Circulation</a:t>
            </a:r>
            <a:r>
              <a:rPr lang="pt-BR" altLang="pt-BR" sz="1400" b="1" dirty="0"/>
              <a:t>. 1995,:1355-1374</a:t>
            </a:r>
          </a:p>
        </p:txBody>
      </p:sp>
    </p:spTree>
    <p:extLst>
      <p:ext uri="{BB962C8B-B14F-4D97-AF65-F5344CB8AC3E}">
        <p14:creationId xmlns:p14="http://schemas.microsoft.com/office/powerpoint/2010/main" val="3930463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studo Fel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5088"/>
            <a:ext cx="3368675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502965" y="836613"/>
            <a:ext cx="55178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Aorta de criança de 14 anos filha de </a:t>
            </a:r>
          </a:p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mãe </a:t>
            </a:r>
            <a:r>
              <a:rPr lang="pt-BR" alt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normocolesterolêmica</a:t>
            </a:r>
            <a:endParaRPr lang="en-US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02965" y="2871788"/>
            <a:ext cx="55178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Aorta de criança de 12 anos filha de </a:t>
            </a:r>
          </a:p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mãe hipercolesterolêmica</a:t>
            </a:r>
            <a:endParaRPr lang="en-US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80618" y="5229225"/>
            <a:ext cx="37609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Placa avançada na aorta</a:t>
            </a:r>
          </a:p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mesma criança</a:t>
            </a:r>
            <a:endParaRPr lang="en-US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394450" y="6426200"/>
            <a:ext cx="2498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r>
              <a:rPr lang="pt-BR" altLang="pt-BR" sz="1000" dirty="0">
                <a:latin typeface="Tahoma" pitchFamily="34" charset="0"/>
              </a:rPr>
              <a:t>Napoli C, et al. Lancet 1999;354:1234-41</a:t>
            </a:r>
            <a:endParaRPr lang="en-US" altLang="pt-BR" sz="1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4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0C15C3F-9E55-4483-B6A1-896F510C4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>
                <a:latin typeface="Arial" panose="020B0604020202020204" pitchFamily="34" charset="0"/>
                <a:cs typeface="Arial" panose="020B0604020202020204" pitchFamily="34" charset="0"/>
              </a:rPr>
              <a:t>ARTÉRIAS CORONÁRIAS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5CED0E76-7F87-476F-BB64-5766F7E70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8" name="Picture 4" descr="Image result for arterias coronarias">
            <a:extLst>
              <a:ext uri="{FF2B5EF4-FFF2-40B4-BE49-F238E27FC236}">
                <a16:creationId xmlns:a16="http://schemas.microsoft.com/office/drawing/2014/main" id="{E527A7F6-6DEF-4DAB-98D1-FA1A2B28C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7028"/>
            <a:ext cx="9145016" cy="532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460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-26988"/>
            <a:ext cx="91440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MORTALIDADE TOTAL NO BRASIL</a:t>
            </a:r>
          </a:p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CAUSA DE MORTE, %</a:t>
            </a:r>
            <a:endParaRPr lang="en-US" alt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227763" y="6400800"/>
            <a:ext cx="2763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ClrTx/>
              <a:buSzTx/>
            </a:pPr>
            <a:r>
              <a:rPr lang="pt-BR" altLang="pt-BR" sz="1400" dirty="0"/>
              <a:t>Ministério da Saúde, 2002</a:t>
            </a:r>
            <a:endParaRPr lang="en-US" altLang="pt-BR" sz="1400" dirty="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609600" y="4922838"/>
            <a:ext cx="738505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pt-BR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146175" y="4618038"/>
            <a:ext cx="542925" cy="304800"/>
          </a:xfrm>
          <a:prstGeom prst="rect">
            <a:avLst/>
          </a:prstGeom>
          <a:gradFill rotWithShape="0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139950" y="4541838"/>
            <a:ext cx="542925" cy="381000"/>
          </a:xfrm>
          <a:prstGeom prst="rect">
            <a:avLst/>
          </a:prstGeom>
          <a:gradFill rotWithShape="0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295400" y="4114800"/>
            <a:ext cx="430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r>
              <a:rPr lang="pt-BR" altLang="pt-BR" sz="1400" b="1" dirty="0"/>
              <a:t>4.5</a:t>
            </a:r>
            <a:endParaRPr lang="en-US" altLang="pt-BR" sz="1400" b="1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78063" y="4038600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r>
              <a:rPr lang="pt-BR" altLang="pt-BR" sz="1400" b="1" dirty="0"/>
              <a:t>5.5</a:t>
            </a:r>
            <a:endParaRPr lang="en-US" altLang="pt-BR" sz="1400" b="1" dirty="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213100" y="3581400"/>
            <a:ext cx="52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r>
              <a:rPr lang="pt-BR" altLang="pt-BR" sz="1400" b="1" dirty="0"/>
              <a:t>10.9</a:t>
            </a:r>
            <a:endParaRPr lang="en-US" altLang="pt-BR" sz="1400" b="1" dirty="0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111500" y="4084638"/>
            <a:ext cx="542925" cy="838200"/>
          </a:xfrm>
          <a:prstGeom prst="rect">
            <a:avLst/>
          </a:prstGeom>
          <a:gradFill rotWithShape="0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108450" y="3856038"/>
            <a:ext cx="544513" cy="1066800"/>
          </a:xfrm>
          <a:prstGeom prst="rect">
            <a:avLst/>
          </a:prstGeom>
          <a:gradFill rotWithShape="0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175125" y="3352800"/>
            <a:ext cx="52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r>
              <a:rPr lang="pt-BR" altLang="pt-BR" sz="1400" b="1" dirty="0"/>
              <a:t>14.6</a:t>
            </a:r>
            <a:endParaRPr lang="en-US" altLang="pt-BR" sz="1400" b="1" dirty="0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5080000" y="3779838"/>
            <a:ext cx="542925" cy="1143000"/>
          </a:xfrm>
          <a:prstGeom prst="rect">
            <a:avLst/>
          </a:prstGeom>
          <a:gradFill rotWithShape="0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5180013" y="3276600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r>
              <a:rPr lang="pt-BR" altLang="pt-BR" sz="1400" b="1" dirty="0"/>
              <a:t>14.9</a:t>
            </a:r>
            <a:endParaRPr lang="en-US" altLang="pt-BR" sz="1400" b="1" dirty="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6057900" y="3475038"/>
            <a:ext cx="542925" cy="1447800"/>
          </a:xfrm>
          <a:prstGeom prst="rect">
            <a:avLst/>
          </a:prstGeom>
          <a:gradFill rotWithShape="0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130925" y="2971800"/>
            <a:ext cx="52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r>
              <a:rPr lang="pt-BR" altLang="pt-BR" sz="1400" b="1" dirty="0"/>
              <a:t>17.5</a:t>
            </a:r>
            <a:endParaRPr lang="en-US" altLang="pt-BR" sz="1400" b="1" dirty="0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7021513" y="2408238"/>
            <a:ext cx="542925" cy="2514600"/>
          </a:xfrm>
          <a:prstGeom prst="rect">
            <a:avLst/>
          </a:prstGeom>
          <a:gradFill rotWithShape="0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116763" y="1905000"/>
            <a:ext cx="528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r>
              <a:rPr lang="pt-BR" altLang="pt-BR" sz="1400" b="1" dirty="0"/>
              <a:t>32,1</a:t>
            </a:r>
            <a:endParaRPr lang="en-US" altLang="pt-BR" sz="1400" b="1" dirty="0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985838" y="5014913"/>
            <a:ext cx="884237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r>
              <a:rPr lang="pt-BR" altLang="pt-BR" sz="1300" b="1" dirty="0"/>
              <a:t>Neonatal</a:t>
            </a:r>
            <a:endParaRPr lang="en-US" altLang="pt-BR" sz="1300" b="1" dirty="0"/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1851025" y="5014913"/>
            <a:ext cx="1120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pt-BR" altLang="pt-BR" sz="1300" b="1" dirty="0"/>
              <a:t>Infecções</a:t>
            </a:r>
          </a:p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pt-BR" altLang="pt-BR" sz="1300" b="1" dirty="0"/>
              <a:t>Parasitismo</a:t>
            </a:r>
            <a:endParaRPr lang="en-US" altLang="pt-BR" sz="1300" b="1" dirty="0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2822575" y="5014913"/>
            <a:ext cx="11303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pt-BR" altLang="pt-BR" sz="1300" b="1" dirty="0"/>
              <a:t>Doenças</a:t>
            </a:r>
          </a:p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pt-BR" altLang="pt-BR" sz="1300" b="1" dirty="0"/>
              <a:t>Pulmonares</a:t>
            </a:r>
            <a:endParaRPr lang="en-US" altLang="pt-BR" sz="1300" b="1" dirty="0"/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3930650" y="5014913"/>
            <a:ext cx="8651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r>
              <a:rPr lang="pt-BR" altLang="pt-BR" sz="1300" b="1" dirty="0"/>
              <a:t>Causas</a:t>
            </a:r>
          </a:p>
          <a:p>
            <a:pPr eaLnBrk="1" hangingPunct="1">
              <a:lnSpc>
                <a:spcPct val="100000"/>
              </a:lnSpc>
              <a:buClrTx/>
              <a:buSzTx/>
            </a:pPr>
            <a:r>
              <a:rPr lang="pt-BR" altLang="pt-BR" sz="1300" b="1" dirty="0"/>
              <a:t>externas</a:t>
            </a:r>
            <a:endParaRPr lang="en-US" altLang="pt-BR" sz="1300" b="1" dirty="0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4867275" y="5014913"/>
            <a:ext cx="105886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SzTx/>
            </a:pPr>
            <a:r>
              <a:rPr lang="pt-BR" altLang="pt-BR" sz="1300" b="1" dirty="0"/>
              <a:t>Neoplasias</a:t>
            </a:r>
            <a:endParaRPr lang="en-US" altLang="pt-BR" sz="1300" b="1" dirty="0"/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5924550" y="5014913"/>
            <a:ext cx="763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pt-BR" altLang="pt-BR" sz="1300" b="1" dirty="0"/>
              <a:t>Outras </a:t>
            </a:r>
          </a:p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pt-BR" altLang="pt-BR" sz="1300" b="1" dirty="0"/>
              <a:t>causas</a:t>
            </a:r>
            <a:endParaRPr lang="en-US" altLang="pt-BR" sz="1300" b="1" dirty="0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7026275" y="5014913"/>
            <a:ext cx="5318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66FFFF"/>
              </a:buClr>
              <a:buSzPct val="150000"/>
              <a:defRPr sz="1600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SzTx/>
            </a:pPr>
            <a:r>
              <a:rPr lang="pt-BR" altLang="pt-BR" sz="1300" b="1" dirty="0"/>
              <a:t>DCV</a:t>
            </a:r>
            <a:endParaRPr lang="en-US" altLang="pt-BR" sz="1300" b="1" dirty="0"/>
          </a:p>
        </p:txBody>
      </p:sp>
    </p:spTree>
    <p:extLst>
      <p:ext uri="{BB962C8B-B14F-4D97-AF65-F5344CB8AC3E}">
        <p14:creationId xmlns:p14="http://schemas.microsoft.com/office/powerpoint/2010/main" val="3193500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FATORES DE RISCO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FontTx/>
              <a:buNone/>
            </a:pPr>
            <a:r>
              <a:rPr lang="pt-BR" altLang="pt-BR" sz="2400" b="0" dirty="0"/>
              <a:t>		</a:t>
            </a:r>
          </a:p>
          <a:p>
            <a:pPr algn="just">
              <a:buFontTx/>
              <a:buNone/>
            </a:pPr>
            <a:r>
              <a:rPr lang="pt-BR" altLang="pt-BR" sz="2400" dirty="0"/>
              <a:t>		</a:t>
            </a:r>
            <a:r>
              <a:rPr lang="pt-BR" altLang="pt-BR" sz="2600" b="0" dirty="0">
                <a:latin typeface="Arial" panose="020B0604020202020204" pitchFamily="34" charset="0"/>
                <a:cs typeface="Arial" panose="020B0604020202020204" pitchFamily="34" charset="0"/>
              </a:rPr>
              <a:t>Chama-se fator de risco cardiovascular o elemento ou característica associado ao risco (ou probabilidade) de ocasionar uma doença no coração ou vasos. </a:t>
            </a:r>
          </a:p>
          <a:p>
            <a:pPr>
              <a:buFontTx/>
              <a:buNone/>
            </a:pPr>
            <a:endParaRPr lang="pt-BR" altLang="pt-BR" sz="2400" b="0" dirty="0"/>
          </a:p>
          <a:p>
            <a:pPr>
              <a:buFontTx/>
              <a:buNone/>
            </a:pPr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principais são:</a:t>
            </a:r>
          </a:p>
          <a:p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Idade e Sexo</a:t>
            </a:r>
          </a:p>
          <a:p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Tabagismo</a:t>
            </a:r>
          </a:p>
          <a:p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História familiar (65 anos / 55 anos)</a:t>
            </a:r>
          </a:p>
          <a:p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</a:p>
          <a:p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</a:p>
          <a:p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Dislipidemia</a:t>
            </a:r>
          </a:p>
          <a:p>
            <a:r>
              <a:rPr lang="pt-BR" altLang="pt-B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Inatividade física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190067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3" y="304800"/>
            <a:ext cx="8466667" cy="1143000"/>
          </a:xfrm>
        </p:spPr>
        <p:txBody>
          <a:bodyPr/>
          <a:lstStyle/>
          <a:p>
            <a:r>
              <a:rPr lang="pt-BR" altLang="pt-BR" sz="2600" b="0"/>
              <a:t>Associação de Fatores de Risco </a:t>
            </a:r>
            <a:br>
              <a:rPr lang="pt-BR" altLang="pt-BR" sz="2600" b="0"/>
            </a:br>
            <a:r>
              <a:rPr lang="pt-BR" altLang="pt-BR" sz="2600" b="0"/>
              <a:t>e Incidência de Doença Coronária- NCEP-ATP II</a:t>
            </a:r>
          </a:p>
        </p:txBody>
      </p:sp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2937934" y="4629151"/>
            <a:ext cx="393700" cy="32861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42020" name="Rectangle 4"/>
          <p:cNvSpPr>
            <a:spLocks noChangeArrowheads="1"/>
          </p:cNvSpPr>
          <p:nvPr/>
        </p:nvSpPr>
        <p:spPr bwMode="auto">
          <a:xfrm>
            <a:off x="4220634" y="4043363"/>
            <a:ext cx="393700" cy="914400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5477934" y="3429001"/>
            <a:ext cx="393700" cy="152876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42022" name="Rectangle 6"/>
          <p:cNvSpPr>
            <a:spLocks noChangeArrowheads="1"/>
          </p:cNvSpPr>
          <p:nvPr/>
        </p:nvSpPr>
        <p:spPr bwMode="auto">
          <a:xfrm>
            <a:off x="6735234" y="2257425"/>
            <a:ext cx="393700" cy="2700338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50000">
                <a:srgbClr val="FF9900">
                  <a:gamma/>
                  <a:shade val="46275"/>
                  <a:invGamma/>
                </a:srgbClr>
              </a:gs>
              <a:gs pos="100000">
                <a:srgbClr val="FF9900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1631483" y="1814513"/>
            <a:ext cx="526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altLang="pt-BR" sz="1600">
                <a:solidFill>
                  <a:schemeClr val="tx1"/>
                </a:solidFill>
                <a:effectLst/>
                <a:latin typeface="Arial" charset="0"/>
              </a:rPr>
              <a:t>200</a:t>
            </a:r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 rot="-5400000">
            <a:off x="-307575" y="3321636"/>
            <a:ext cx="35686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20000"/>
              </a:spcBef>
            </a:pPr>
            <a:r>
              <a:rPr lang="pt-BR" altLang="pt-BR" sz="1600">
                <a:solidFill>
                  <a:schemeClr val="tx1"/>
                </a:solidFill>
                <a:effectLst/>
                <a:latin typeface="Arial" charset="0"/>
              </a:rPr>
              <a:t>Incidência de DAC por 1000 pessoas</a:t>
            </a:r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1631483" y="2408238"/>
            <a:ext cx="526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altLang="pt-BR" sz="1600">
                <a:solidFill>
                  <a:schemeClr val="tx1"/>
                </a:solidFill>
                <a:effectLst/>
                <a:latin typeface="Arial" charset="0"/>
              </a:rPr>
              <a:t>160</a:t>
            </a:r>
          </a:p>
        </p:txBody>
      </p:sp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1631483" y="2986088"/>
            <a:ext cx="5261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altLang="pt-BR" sz="1600">
                <a:solidFill>
                  <a:schemeClr val="tx1"/>
                </a:solidFill>
                <a:effectLst/>
                <a:latin typeface="Arial" charset="0"/>
              </a:rPr>
              <a:t>120</a:t>
            </a:r>
          </a:p>
        </p:txBody>
      </p:sp>
      <p:sp>
        <p:nvSpPr>
          <p:cNvPr id="342027" name="Text Box 11"/>
          <p:cNvSpPr txBox="1">
            <a:spLocks noChangeArrowheads="1"/>
          </p:cNvSpPr>
          <p:nvPr/>
        </p:nvSpPr>
        <p:spPr bwMode="auto">
          <a:xfrm>
            <a:off x="1745298" y="3602038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altLang="pt-BR" sz="1600">
                <a:solidFill>
                  <a:schemeClr val="tx1"/>
                </a:solidFill>
                <a:effectLst/>
                <a:latin typeface="Arial" charset="0"/>
              </a:rPr>
              <a:t>80</a:t>
            </a:r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1745298" y="4181475"/>
            <a:ext cx="4122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altLang="pt-BR" sz="1600">
                <a:solidFill>
                  <a:schemeClr val="tx1"/>
                </a:solidFill>
                <a:effectLst/>
                <a:latin typeface="Arial" charset="0"/>
              </a:rPr>
              <a:t>60</a:t>
            </a:r>
          </a:p>
        </p:txBody>
      </p:sp>
      <p:sp>
        <p:nvSpPr>
          <p:cNvPr id="342029" name="Text Box 13"/>
          <p:cNvSpPr txBox="1">
            <a:spLocks noChangeArrowheads="1"/>
          </p:cNvSpPr>
          <p:nvPr/>
        </p:nvSpPr>
        <p:spPr bwMode="auto">
          <a:xfrm>
            <a:off x="1859110" y="4821238"/>
            <a:ext cx="2984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altLang="pt-BR" sz="1600">
                <a:solidFill>
                  <a:schemeClr val="tx1"/>
                </a:solidFill>
                <a:effectLst/>
                <a:latin typeface="Arial" charset="0"/>
              </a:rPr>
              <a:t>0</a:t>
            </a:r>
          </a:p>
        </p:txBody>
      </p:sp>
      <p:sp>
        <p:nvSpPr>
          <p:cNvPr id="342030" name="Freeform 14"/>
          <p:cNvSpPr>
            <a:spLocks/>
          </p:cNvSpPr>
          <p:nvPr/>
        </p:nvSpPr>
        <p:spPr bwMode="auto">
          <a:xfrm>
            <a:off x="2218267" y="1905000"/>
            <a:ext cx="25400" cy="3100388"/>
          </a:xfrm>
          <a:custGeom>
            <a:avLst/>
            <a:gdLst>
              <a:gd name="T0" fmla="*/ 9 w 18"/>
              <a:gd name="T1" fmla="*/ 1926 h 1953"/>
              <a:gd name="T2" fmla="*/ 18 w 18"/>
              <a:gd name="T3" fmla="*/ 1944 h 1953"/>
              <a:gd name="T4" fmla="*/ 18 w 18"/>
              <a:gd name="T5" fmla="*/ 0 h 1953"/>
              <a:gd name="T6" fmla="*/ 0 w 18"/>
              <a:gd name="T7" fmla="*/ 0 h 1953"/>
              <a:gd name="T8" fmla="*/ 0 w 18"/>
              <a:gd name="T9" fmla="*/ 1944 h 1953"/>
              <a:gd name="T10" fmla="*/ 9 w 18"/>
              <a:gd name="T11" fmla="*/ 1953 h 1953"/>
              <a:gd name="T12" fmla="*/ 0 w 18"/>
              <a:gd name="T13" fmla="*/ 1944 h 1953"/>
              <a:gd name="T14" fmla="*/ 0 w 18"/>
              <a:gd name="T15" fmla="*/ 1953 h 1953"/>
              <a:gd name="T16" fmla="*/ 9 w 18"/>
              <a:gd name="T17" fmla="*/ 1953 h 1953"/>
              <a:gd name="T18" fmla="*/ 9 w 18"/>
              <a:gd name="T19" fmla="*/ 1926 h 1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1953">
                <a:moveTo>
                  <a:pt x="9" y="1926"/>
                </a:moveTo>
                <a:lnTo>
                  <a:pt x="18" y="1944"/>
                </a:lnTo>
                <a:lnTo>
                  <a:pt x="18" y="0"/>
                </a:lnTo>
                <a:lnTo>
                  <a:pt x="0" y="0"/>
                </a:lnTo>
                <a:lnTo>
                  <a:pt x="0" y="1944"/>
                </a:lnTo>
                <a:lnTo>
                  <a:pt x="9" y="1953"/>
                </a:lnTo>
                <a:lnTo>
                  <a:pt x="0" y="1944"/>
                </a:lnTo>
                <a:lnTo>
                  <a:pt x="0" y="1953"/>
                </a:lnTo>
                <a:lnTo>
                  <a:pt x="9" y="1953"/>
                </a:lnTo>
                <a:lnTo>
                  <a:pt x="9" y="1926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42031" name="Freeform 15"/>
          <p:cNvSpPr>
            <a:spLocks/>
          </p:cNvSpPr>
          <p:nvPr/>
        </p:nvSpPr>
        <p:spPr bwMode="auto">
          <a:xfrm>
            <a:off x="2218267" y="4964113"/>
            <a:ext cx="5334000" cy="42862"/>
          </a:xfrm>
          <a:custGeom>
            <a:avLst/>
            <a:gdLst>
              <a:gd name="T0" fmla="*/ 3780 w 3780"/>
              <a:gd name="T1" fmla="*/ 18 h 27"/>
              <a:gd name="T2" fmla="*/ 3780 w 3780"/>
              <a:gd name="T3" fmla="*/ 0 h 27"/>
              <a:gd name="T4" fmla="*/ 0 w 3780"/>
              <a:gd name="T5" fmla="*/ 0 h 27"/>
              <a:gd name="T6" fmla="*/ 0 w 3780"/>
              <a:gd name="T7" fmla="*/ 27 h 27"/>
              <a:gd name="T8" fmla="*/ 3780 w 3780"/>
              <a:gd name="T9" fmla="*/ 27 h 27"/>
              <a:gd name="T10" fmla="*/ 3780 w 3780"/>
              <a:gd name="T11" fmla="*/ 18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80" h="27">
                <a:moveTo>
                  <a:pt x="3780" y="18"/>
                </a:moveTo>
                <a:lnTo>
                  <a:pt x="3780" y="0"/>
                </a:lnTo>
                <a:lnTo>
                  <a:pt x="0" y="0"/>
                </a:lnTo>
                <a:lnTo>
                  <a:pt x="0" y="27"/>
                </a:lnTo>
                <a:lnTo>
                  <a:pt x="3780" y="27"/>
                </a:lnTo>
                <a:lnTo>
                  <a:pt x="3780" y="18"/>
                </a:lnTo>
                <a:close/>
              </a:path>
            </a:pathLst>
          </a:custGeom>
          <a:solidFill>
            <a:srgbClr val="FFFFFF"/>
          </a:solidFill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42032" name="Freeform 16"/>
          <p:cNvSpPr>
            <a:spLocks/>
          </p:cNvSpPr>
          <p:nvPr/>
        </p:nvSpPr>
        <p:spPr bwMode="auto">
          <a:xfrm>
            <a:off x="2132190" y="2268539"/>
            <a:ext cx="76200" cy="28575"/>
          </a:xfrm>
          <a:custGeom>
            <a:avLst/>
            <a:gdLst>
              <a:gd name="T0" fmla="*/ 54 w 54"/>
              <a:gd name="T1" fmla="*/ 0 h 18"/>
              <a:gd name="T2" fmla="*/ 45 w 54"/>
              <a:gd name="T3" fmla="*/ 0 h 18"/>
              <a:gd name="T4" fmla="*/ 36 w 54"/>
              <a:gd name="T5" fmla="*/ 0 h 18"/>
              <a:gd name="T6" fmla="*/ 36 w 54"/>
              <a:gd name="T7" fmla="*/ 0 h 18"/>
              <a:gd name="T8" fmla="*/ 27 w 54"/>
              <a:gd name="T9" fmla="*/ 0 h 18"/>
              <a:gd name="T10" fmla="*/ 18 w 54"/>
              <a:gd name="T11" fmla="*/ 0 h 18"/>
              <a:gd name="T12" fmla="*/ 9 w 54"/>
              <a:gd name="T13" fmla="*/ 0 h 18"/>
              <a:gd name="T14" fmla="*/ 9 w 54"/>
              <a:gd name="T15" fmla="*/ 0 h 18"/>
              <a:gd name="T16" fmla="*/ 0 w 54"/>
              <a:gd name="T17" fmla="*/ 0 h 18"/>
              <a:gd name="T18" fmla="*/ 0 w 54"/>
              <a:gd name="T19" fmla="*/ 18 h 18"/>
              <a:gd name="T20" fmla="*/ 9 w 54"/>
              <a:gd name="T21" fmla="*/ 18 h 18"/>
              <a:gd name="T22" fmla="*/ 9 w 54"/>
              <a:gd name="T23" fmla="*/ 18 h 18"/>
              <a:gd name="T24" fmla="*/ 18 w 54"/>
              <a:gd name="T25" fmla="*/ 18 h 18"/>
              <a:gd name="T26" fmla="*/ 27 w 54"/>
              <a:gd name="T27" fmla="*/ 18 h 18"/>
              <a:gd name="T28" fmla="*/ 36 w 54"/>
              <a:gd name="T29" fmla="*/ 18 h 18"/>
              <a:gd name="T30" fmla="*/ 36 w 54"/>
              <a:gd name="T31" fmla="*/ 18 h 18"/>
              <a:gd name="T32" fmla="*/ 45 w 54"/>
              <a:gd name="T33" fmla="*/ 18 h 18"/>
              <a:gd name="T34" fmla="*/ 54 w 54"/>
              <a:gd name="T35" fmla="*/ 18 h 18"/>
              <a:gd name="T36" fmla="*/ 54 w 54"/>
              <a:gd name="T3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18">
                <a:moveTo>
                  <a:pt x="54" y="0"/>
                </a:moveTo>
                <a:lnTo>
                  <a:pt x="45" y="0"/>
                </a:lnTo>
                <a:lnTo>
                  <a:pt x="36" y="0"/>
                </a:lnTo>
                <a:lnTo>
                  <a:pt x="36" y="0"/>
                </a:lnTo>
                <a:lnTo>
                  <a:pt x="27" y="0"/>
                </a:lnTo>
                <a:lnTo>
                  <a:pt x="18" y="0"/>
                </a:lnTo>
                <a:lnTo>
                  <a:pt x="9" y="0"/>
                </a:lnTo>
                <a:lnTo>
                  <a:pt x="9" y="0"/>
                </a:lnTo>
                <a:lnTo>
                  <a:pt x="0" y="0"/>
                </a:lnTo>
                <a:lnTo>
                  <a:pt x="0" y="18"/>
                </a:lnTo>
                <a:lnTo>
                  <a:pt x="9" y="18"/>
                </a:lnTo>
                <a:lnTo>
                  <a:pt x="9" y="18"/>
                </a:lnTo>
                <a:lnTo>
                  <a:pt x="18" y="18"/>
                </a:lnTo>
                <a:lnTo>
                  <a:pt x="27" y="18"/>
                </a:lnTo>
                <a:lnTo>
                  <a:pt x="36" y="18"/>
                </a:lnTo>
                <a:lnTo>
                  <a:pt x="36" y="18"/>
                </a:lnTo>
                <a:lnTo>
                  <a:pt x="45" y="18"/>
                </a:lnTo>
                <a:lnTo>
                  <a:pt x="54" y="18"/>
                </a:lnTo>
                <a:lnTo>
                  <a:pt x="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2033" name="Text Box 17"/>
          <p:cNvSpPr txBox="1">
            <a:spLocks noChangeArrowheads="1"/>
          </p:cNvSpPr>
          <p:nvPr/>
        </p:nvSpPr>
        <p:spPr bwMode="auto">
          <a:xfrm>
            <a:off x="4452060" y="1752600"/>
            <a:ext cx="1364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spcBef>
                <a:spcPct val="20000"/>
              </a:spcBef>
            </a:pPr>
            <a:r>
              <a:rPr lang="pt-BR" altLang="pt-BR">
                <a:solidFill>
                  <a:schemeClr val="tx2"/>
                </a:solidFill>
                <a:effectLst/>
                <a:latin typeface="Arial" charset="0"/>
              </a:rPr>
              <a:t>EUA - 1984</a:t>
            </a:r>
          </a:p>
        </p:txBody>
      </p:sp>
      <p:sp>
        <p:nvSpPr>
          <p:cNvPr id="342034" name="Text Box 18"/>
          <p:cNvSpPr txBox="1">
            <a:spLocks noChangeArrowheads="1"/>
          </p:cNvSpPr>
          <p:nvPr/>
        </p:nvSpPr>
        <p:spPr bwMode="auto">
          <a:xfrm>
            <a:off x="2506133" y="2286001"/>
            <a:ext cx="2997200" cy="13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pt-BR" altLang="pt-BR" sz="2000">
                <a:solidFill>
                  <a:srgbClr val="FFFF00"/>
                </a:solidFill>
                <a:effectLst/>
                <a:latin typeface="Arial" charset="0"/>
              </a:rPr>
              <a:t>Fatores de Risco</a:t>
            </a:r>
          </a:p>
          <a:p>
            <a:pPr algn="l">
              <a:lnSpc>
                <a:spcPct val="90000"/>
              </a:lnSpc>
            </a:pPr>
            <a:r>
              <a:rPr lang="pt-BR" altLang="pt-BR" sz="1800">
                <a:solidFill>
                  <a:schemeClr val="tx1"/>
                </a:solidFill>
                <a:effectLst/>
                <a:latin typeface="Arial" charset="0"/>
              </a:rPr>
              <a:t>  Fumo</a:t>
            </a:r>
          </a:p>
          <a:p>
            <a:pPr algn="l">
              <a:lnSpc>
                <a:spcPct val="90000"/>
              </a:lnSpc>
            </a:pPr>
            <a:r>
              <a:rPr lang="pt-BR" altLang="pt-BR" sz="1800">
                <a:solidFill>
                  <a:schemeClr val="tx1"/>
                </a:solidFill>
                <a:effectLst/>
                <a:latin typeface="Arial" charset="0"/>
              </a:rPr>
              <a:t>  Taxa de Colesterol Elevada</a:t>
            </a:r>
          </a:p>
          <a:p>
            <a:pPr algn="l">
              <a:lnSpc>
                <a:spcPct val="90000"/>
              </a:lnSpc>
            </a:pPr>
            <a:r>
              <a:rPr lang="pt-BR" altLang="pt-BR" sz="1800">
                <a:solidFill>
                  <a:schemeClr val="tx1"/>
                </a:solidFill>
                <a:effectLst/>
                <a:latin typeface="Arial" charset="0"/>
              </a:rPr>
              <a:t>  Hipertensão Arterial</a:t>
            </a:r>
          </a:p>
        </p:txBody>
      </p:sp>
      <p:sp>
        <p:nvSpPr>
          <p:cNvPr id="342035" name="Text Box 19"/>
          <p:cNvSpPr txBox="1">
            <a:spLocks noChangeArrowheads="1"/>
          </p:cNvSpPr>
          <p:nvPr/>
        </p:nvSpPr>
        <p:spPr bwMode="auto">
          <a:xfrm>
            <a:off x="2664178" y="5105400"/>
            <a:ext cx="1056700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pt-BR" altLang="pt-BR" sz="1800">
                <a:solidFill>
                  <a:schemeClr val="tx1"/>
                </a:solidFill>
                <a:effectLst/>
                <a:latin typeface="Arial" charset="0"/>
              </a:rPr>
              <a:t>Nenhum</a:t>
            </a:r>
          </a:p>
        </p:txBody>
      </p:sp>
      <p:sp>
        <p:nvSpPr>
          <p:cNvPr id="342036" name="Text Box 20"/>
          <p:cNvSpPr txBox="1">
            <a:spLocks noChangeArrowheads="1"/>
          </p:cNvSpPr>
          <p:nvPr/>
        </p:nvSpPr>
        <p:spPr bwMode="auto">
          <a:xfrm>
            <a:off x="3900311" y="5105400"/>
            <a:ext cx="1069524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pt-BR" altLang="pt-BR" sz="1800">
                <a:solidFill>
                  <a:schemeClr val="tx1"/>
                </a:solidFill>
                <a:effectLst/>
                <a:latin typeface="Arial" charset="0"/>
              </a:rPr>
              <a:t>Um fator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5096934" y="5105400"/>
            <a:ext cx="1415772" cy="32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pt-BR" altLang="pt-BR" sz="1800">
                <a:solidFill>
                  <a:schemeClr val="tx1"/>
                </a:solidFill>
                <a:effectLst/>
                <a:latin typeface="Arial" charset="0"/>
              </a:rPr>
              <a:t>Dois fatores</a:t>
            </a:r>
          </a:p>
        </p:txBody>
      </p:sp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6519333" y="5105400"/>
            <a:ext cx="1338828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pt-BR" altLang="pt-BR" sz="1800">
                <a:solidFill>
                  <a:schemeClr val="tx1"/>
                </a:solidFill>
                <a:effectLst/>
                <a:latin typeface="Arial" charset="0"/>
              </a:rPr>
              <a:t>Todos os </a:t>
            </a:r>
            <a:br>
              <a:rPr lang="pt-BR" altLang="pt-BR" sz="180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pt-BR" altLang="pt-BR" sz="1800">
                <a:solidFill>
                  <a:schemeClr val="tx1"/>
                </a:solidFill>
                <a:effectLst/>
                <a:latin typeface="Arial" charset="0"/>
              </a:rPr>
              <a:t>três fatores</a:t>
            </a:r>
          </a:p>
        </p:txBody>
      </p:sp>
      <p:sp>
        <p:nvSpPr>
          <p:cNvPr id="342039" name="Text Box 23"/>
          <p:cNvSpPr txBox="1">
            <a:spLocks noChangeArrowheads="1"/>
          </p:cNvSpPr>
          <p:nvPr/>
        </p:nvSpPr>
        <p:spPr bwMode="auto">
          <a:xfrm>
            <a:off x="880533" y="6270625"/>
            <a:ext cx="5387757" cy="2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r>
              <a:rPr lang="pt-BR" altLang="pt-BR" sz="1400">
                <a:solidFill>
                  <a:schemeClr val="tx2"/>
                </a:solidFill>
                <a:effectLst/>
                <a:latin typeface="Arial" charset="0"/>
              </a:rPr>
              <a:t>Fonte - Departamento de Saúde dos Estados Unidos da América.</a:t>
            </a:r>
            <a:endParaRPr lang="pt-BR" altLang="pt-BR" sz="1800"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42040" name="Freeform 24"/>
          <p:cNvSpPr>
            <a:spLocks/>
          </p:cNvSpPr>
          <p:nvPr/>
        </p:nvSpPr>
        <p:spPr bwMode="auto">
          <a:xfrm>
            <a:off x="2132190" y="2573339"/>
            <a:ext cx="76200" cy="28575"/>
          </a:xfrm>
          <a:custGeom>
            <a:avLst/>
            <a:gdLst>
              <a:gd name="T0" fmla="*/ 54 w 54"/>
              <a:gd name="T1" fmla="*/ 0 h 18"/>
              <a:gd name="T2" fmla="*/ 45 w 54"/>
              <a:gd name="T3" fmla="*/ 0 h 18"/>
              <a:gd name="T4" fmla="*/ 36 w 54"/>
              <a:gd name="T5" fmla="*/ 0 h 18"/>
              <a:gd name="T6" fmla="*/ 36 w 54"/>
              <a:gd name="T7" fmla="*/ 0 h 18"/>
              <a:gd name="T8" fmla="*/ 27 w 54"/>
              <a:gd name="T9" fmla="*/ 0 h 18"/>
              <a:gd name="T10" fmla="*/ 18 w 54"/>
              <a:gd name="T11" fmla="*/ 0 h 18"/>
              <a:gd name="T12" fmla="*/ 9 w 54"/>
              <a:gd name="T13" fmla="*/ 0 h 18"/>
              <a:gd name="T14" fmla="*/ 9 w 54"/>
              <a:gd name="T15" fmla="*/ 0 h 18"/>
              <a:gd name="T16" fmla="*/ 0 w 54"/>
              <a:gd name="T17" fmla="*/ 0 h 18"/>
              <a:gd name="T18" fmla="*/ 0 w 54"/>
              <a:gd name="T19" fmla="*/ 18 h 18"/>
              <a:gd name="T20" fmla="*/ 9 w 54"/>
              <a:gd name="T21" fmla="*/ 18 h 18"/>
              <a:gd name="T22" fmla="*/ 9 w 54"/>
              <a:gd name="T23" fmla="*/ 18 h 18"/>
              <a:gd name="T24" fmla="*/ 18 w 54"/>
              <a:gd name="T25" fmla="*/ 18 h 18"/>
              <a:gd name="T26" fmla="*/ 27 w 54"/>
              <a:gd name="T27" fmla="*/ 18 h 18"/>
              <a:gd name="T28" fmla="*/ 36 w 54"/>
              <a:gd name="T29" fmla="*/ 18 h 18"/>
              <a:gd name="T30" fmla="*/ 36 w 54"/>
              <a:gd name="T31" fmla="*/ 18 h 18"/>
              <a:gd name="T32" fmla="*/ 45 w 54"/>
              <a:gd name="T33" fmla="*/ 18 h 18"/>
              <a:gd name="T34" fmla="*/ 54 w 54"/>
              <a:gd name="T35" fmla="*/ 18 h 18"/>
              <a:gd name="T36" fmla="*/ 54 w 54"/>
              <a:gd name="T3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18">
                <a:moveTo>
                  <a:pt x="54" y="0"/>
                </a:moveTo>
                <a:lnTo>
                  <a:pt x="45" y="0"/>
                </a:lnTo>
                <a:lnTo>
                  <a:pt x="36" y="0"/>
                </a:lnTo>
                <a:lnTo>
                  <a:pt x="36" y="0"/>
                </a:lnTo>
                <a:lnTo>
                  <a:pt x="27" y="0"/>
                </a:lnTo>
                <a:lnTo>
                  <a:pt x="18" y="0"/>
                </a:lnTo>
                <a:lnTo>
                  <a:pt x="9" y="0"/>
                </a:lnTo>
                <a:lnTo>
                  <a:pt x="9" y="0"/>
                </a:lnTo>
                <a:lnTo>
                  <a:pt x="0" y="0"/>
                </a:lnTo>
                <a:lnTo>
                  <a:pt x="0" y="18"/>
                </a:lnTo>
                <a:lnTo>
                  <a:pt x="9" y="18"/>
                </a:lnTo>
                <a:lnTo>
                  <a:pt x="9" y="18"/>
                </a:lnTo>
                <a:lnTo>
                  <a:pt x="18" y="18"/>
                </a:lnTo>
                <a:lnTo>
                  <a:pt x="27" y="18"/>
                </a:lnTo>
                <a:lnTo>
                  <a:pt x="36" y="18"/>
                </a:lnTo>
                <a:lnTo>
                  <a:pt x="36" y="18"/>
                </a:lnTo>
                <a:lnTo>
                  <a:pt x="45" y="18"/>
                </a:lnTo>
                <a:lnTo>
                  <a:pt x="54" y="18"/>
                </a:lnTo>
                <a:lnTo>
                  <a:pt x="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2041" name="Freeform 25"/>
          <p:cNvSpPr>
            <a:spLocks/>
          </p:cNvSpPr>
          <p:nvPr/>
        </p:nvSpPr>
        <p:spPr bwMode="auto">
          <a:xfrm>
            <a:off x="2132190" y="2855914"/>
            <a:ext cx="76200" cy="28575"/>
          </a:xfrm>
          <a:custGeom>
            <a:avLst/>
            <a:gdLst>
              <a:gd name="T0" fmla="*/ 54 w 54"/>
              <a:gd name="T1" fmla="*/ 0 h 18"/>
              <a:gd name="T2" fmla="*/ 45 w 54"/>
              <a:gd name="T3" fmla="*/ 0 h 18"/>
              <a:gd name="T4" fmla="*/ 36 w 54"/>
              <a:gd name="T5" fmla="*/ 0 h 18"/>
              <a:gd name="T6" fmla="*/ 36 w 54"/>
              <a:gd name="T7" fmla="*/ 0 h 18"/>
              <a:gd name="T8" fmla="*/ 27 w 54"/>
              <a:gd name="T9" fmla="*/ 0 h 18"/>
              <a:gd name="T10" fmla="*/ 18 w 54"/>
              <a:gd name="T11" fmla="*/ 0 h 18"/>
              <a:gd name="T12" fmla="*/ 9 w 54"/>
              <a:gd name="T13" fmla="*/ 0 h 18"/>
              <a:gd name="T14" fmla="*/ 9 w 54"/>
              <a:gd name="T15" fmla="*/ 0 h 18"/>
              <a:gd name="T16" fmla="*/ 0 w 54"/>
              <a:gd name="T17" fmla="*/ 0 h 18"/>
              <a:gd name="T18" fmla="*/ 0 w 54"/>
              <a:gd name="T19" fmla="*/ 18 h 18"/>
              <a:gd name="T20" fmla="*/ 9 w 54"/>
              <a:gd name="T21" fmla="*/ 18 h 18"/>
              <a:gd name="T22" fmla="*/ 9 w 54"/>
              <a:gd name="T23" fmla="*/ 18 h 18"/>
              <a:gd name="T24" fmla="*/ 18 w 54"/>
              <a:gd name="T25" fmla="*/ 18 h 18"/>
              <a:gd name="T26" fmla="*/ 27 w 54"/>
              <a:gd name="T27" fmla="*/ 18 h 18"/>
              <a:gd name="T28" fmla="*/ 36 w 54"/>
              <a:gd name="T29" fmla="*/ 18 h 18"/>
              <a:gd name="T30" fmla="*/ 36 w 54"/>
              <a:gd name="T31" fmla="*/ 18 h 18"/>
              <a:gd name="T32" fmla="*/ 45 w 54"/>
              <a:gd name="T33" fmla="*/ 18 h 18"/>
              <a:gd name="T34" fmla="*/ 54 w 54"/>
              <a:gd name="T35" fmla="*/ 18 h 18"/>
              <a:gd name="T36" fmla="*/ 54 w 54"/>
              <a:gd name="T3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18">
                <a:moveTo>
                  <a:pt x="54" y="0"/>
                </a:moveTo>
                <a:lnTo>
                  <a:pt x="45" y="0"/>
                </a:lnTo>
                <a:lnTo>
                  <a:pt x="36" y="0"/>
                </a:lnTo>
                <a:lnTo>
                  <a:pt x="36" y="0"/>
                </a:lnTo>
                <a:lnTo>
                  <a:pt x="27" y="0"/>
                </a:lnTo>
                <a:lnTo>
                  <a:pt x="18" y="0"/>
                </a:lnTo>
                <a:lnTo>
                  <a:pt x="9" y="0"/>
                </a:lnTo>
                <a:lnTo>
                  <a:pt x="9" y="0"/>
                </a:lnTo>
                <a:lnTo>
                  <a:pt x="0" y="0"/>
                </a:lnTo>
                <a:lnTo>
                  <a:pt x="0" y="18"/>
                </a:lnTo>
                <a:lnTo>
                  <a:pt x="9" y="18"/>
                </a:lnTo>
                <a:lnTo>
                  <a:pt x="9" y="18"/>
                </a:lnTo>
                <a:lnTo>
                  <a:pt x="18" y="18"/>
                </a:lnTo>
                <a:lnTo>
                  <a:pt x="27" y="18"/>
                </a:lnTo>
                <a:lnTo>
                  <a:pt x="36" y="18"/>
                </a:lnTo>
                <a:lnTo>
                  <a:pt x="36" y="18"/>
                </a:lnTo>
                <a:lnTo>
                  <a:pt x="45" y="18"/>
                </a:lnTo>
                <a:lnTo>
                  <a:pt x="54" y="18"/>
                </a:lnTo>
                <a:lnTo>
                  <a:pt x="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2042" name="Freeform 26"/>
          <p:cNvSpPr>
            <a:spLocks/>
          </p:cNvSpPr>
          <p:nvPr/>
        </p:nvSpPr>
        <p:spPr bwMode="auto">
          <a:xfrm>
            <a:off x="2132190" y="1973263"/>
            <a:ext cx="76200" cy="28575"/>
          </a:xfrm>
          <a:custGeom>
            <a:avLst/>
            <a:gdLst>
              <a:gd name="T0" fmla="*/ 54 w 54"/>
              <a:gd name="T1" fmla="*/ 0 h 18"/>
              <a:gd name="T2" fmla="*/ 45 w 54"/>
              <a:gd name="T3" fmla="*/ 0 h 18"/>
              <a:gd name="T4" fmla="*/ 36 w 54"/>
              <a:gd name="T5" fmla="*/ 0 h 18"/>
              <a:gd name="T6" fmla="*/ 36 w 54"/>
              <a:gd name="T7" fmla="*/ 0 h 18"/>
              <a:gd name="T8" fmla="*/ 27 w 54"/>
              <a:gd name="T9" fmla="*/ 0 h 18"/>
              <a:gd name="T10" fmla="*/ 18 w 54"/>
              <a:gd name="T11" fmla="*/ 0 h 18"/>
              <a:gd name="T12" fmla="*/ 9 w 54"/>
              <a:gd name="T13" fmla="*/ 0 h 18"/>
              <a:gd name="T14" fmla="*/ 9 w 54"/>
              <a:gd name="T15" fmla="*/ 0 h 18"/>
              <a:gd name="T16" fmla="*/ 0 w 54"/>
              <a:gd name="T17" fmla="*/ 0 h 18"/>
              <a:gd name="T18" fmla="*/ 0 w 54"/>
              <a:gd name="T19" fmla="*/ 18 h 18"/>
              <a:gd name="T20" fmla="*/ 9 w 54"/>
              <a:gd name="T21" fmla="*/ 18 h 18"/>
              <a:gd name="T22" fmla="*/ 9 w 54"/>
              <a:gd name="T23" fmla="*/ 18 h 18"/>
              <a:gd name="T24" fmla="*/ 18 w 54"/>
              <a:gd name="T25" fmla="*/ 18 h 18"/>
              <a:gd name="T26" fmla="*/ 27 w 54"/>
              <a:gd name="T27" fmla="*/ 18 h 18"/>
              <a:gd name="T28" fmla="*/ 36 w 54"/>
              <a:gd name="T29" fmla="*/ 18 h 18"/>
              <a:gd name="T30" fmla="*/ 36 w 54"/>
              <a:gd name="T31" fmla="*/ 18 h 18"/>
              <a:gd name="T32" fmla="*/ 45 w 54"/>
              <a:gd name="T33" fmla="*/ 18 h 18"/>
              <a:gd name="T34" fmla="*/ 54 w 54"/>
              <a:gd name="T35" fmla="*/ 18 h 18"/>
              <a:gd name="T36" fmla="*/ 54 w 54"/>
              <a:gd name="T3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18">
                <a:moveTo>
                  <a:pt x="54" y="0"/>
                </a:moveTo>
                <a:lnTo>
                  <a:pt x="45" y="0"/>
                </a:lnTo>
                <a:lnTo>
                  <a:pt x="36" y="0"/>
                </a:lnTo>
                <a:lnTo>
                  <a:pt x="36" y="0"/>
                </a:lnTo>
                <a:lnTo>
                  <a:pt x="27" y="0"/>
                </a:lnTo>
                <a:lnTo>
                  <a:pt x="18" y="0"/>
                </a:lnTo>
                <a:lnTo>
                  <a:pt x="9" y="0"/>
                </a:lnTo>
                <a:lnTo>
                  <a:pt x="9" y="0"/>
                </a:lnTo>
                <a:lnTo>
                  <a:pt x="0" y="0"/>
                </a:lnTo>
                <a:lnTo>
                  <a:pt x="0" y="18"/>
                </a:lnTo>
                <a:lnTo>
                  <a:pt x="9" y="18"/>
                </a:lnTo>
                <a:lnTo>
                  <a:pt x="9" y="18"/>
                </a:lnTo>
                <a:lnTo>
                  <a:pt x="18" y="18"/>
                </a:lnTo>
                <a:lnTo>
                  <a:pt x="27" y="18"/>
                </a:lnTo>
                <a:lnTo>
                  <a:pt x="36" y="18"/>
                </a:lnTo>
                <a:lnTo>
                  <a:pt x="36" y="18"/>
                </a:lnTo>
                <a:lnTo>
                  <a:pt x="45" y="18"/>
                </a:lnTo>
                <a:lnTo>
                  <a:pt x="54" y="18"/>
                </a:lnTo>
                <a:lnTo>
                  <a:pt x="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2043" name="Freeform 27"/>
          <p:cNvSpPr>
            <a:spLocks/>
          </p:cNvSpPr>
          <p:nvPr/>
        </p:nvSpPr>
        <p:spPr bwMode="auto">
          <a:xfrm>
            <a:off x="2132190" y="3151189"/>
            <a:ext cx="76200" cy="28575"/>
          </a:xfrm>
          <a:custGeom>
            <a:avLst/>
            <a:gdLst>
              <a:gd name="T0" fmla="*/ 54 w 54"/>
              <a:gd name="T1" fmla="*/ 0 h 18"/>
              <a:gd name="T2" fmla="*/ 45 w 54"/>
              <a:gd name="T3" fmla="*/ 0 h 18"/>
              <a:gd name="T4" fmla="*/ 36 w 54"/>
              <a:gd name="T5" fmla="*/ 0 h 18"/>
              <a:gd name="T6" fmla="*/ 36 w 54"/>
              <a:gd name="T7" fmla="*/ 0 h 18"/>
              <a:gd name="T8" fmla="*/ 27 w 54"/>
              <a:gd name="T9" fmla="*/ 0 h 18"/>
              <a:gd name="T10" fmla="*/ 18 w 54"/>
              <a:gd name="T11" fmla="*/ 0 h 18"/>
              <a:gd name="T12" fmla="*/ 9 w 54"/>
              <a:gd name="T13" fmla="*/ 0 h 18"/>
              <a:gd name="T14" fmla="*/ 9 w 54"/>
              <a:gd name="T15" fmla="*/ 0 h 18"/>
              <a:gd name="T16" fmla="*/ 0 w 54"/>
              <a:gd name="T17" fmla="*/ 0 h 18"/>
              <a:gd name="T18" fmla="*/ 0 w 54"/>
              <a:gd name="T19" fmla="*/ 18 h 18"/>
              <a:gd name="T20" fmla="*/ 9 w 54"/>
              <a:gd name="T21" fmla="*/ 18 h 18"/>
              <a:gd name="T22" fmla="*/ 9 w 54"/>
              <a:gd name="T23" fmla="*/ 18 h 18"/>
              <a:gd name="T24" fmla="*/ 18 w 54"/>
              <a:gd name="T25" fmla="*/ 18 h 18"/>
              <a:gd name="T26" fmla="*/ 27 w 54"/>
              <a:gd name="T27" fmla="*/ 18 h 18"/>
              <a:gd name="T28" fmla="*/ 36 w 54"/>
              <a:gd name="T29" fmla="*/ 18 h 18"/>
              <a:gd name="T30" fmla="*/ 36 w 54"/>
              <a:gd name="T31" fmla="*/ 18 h 18"/>
              <a:gd name="T32" fmla="*/ 45 w 54"/>
              <a:gd name="T33" fmla="*/ 18 h 18"/>
              <a:gd name="T34" fmla="*/ 54 w 54"/>
              <a:gd name="T35" fmla="*/ 18 h 18"/>
              <a:gd name="T36" fmla="*/ 54 w 54"/>
              <a:gd name="T3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18">
                <a:moveTo>
                  <a:pt x="54" y="0"/>
                </a:moveTo>
                <a:lnTo>
                  <a:pt x="45" y="0"/>
                </a:lnTo>
                <a:lnTo>
                  <a:pt x="36" y="0"/>
                </a:lnTo>
                <a:lnTo>
                  <a:pt x="36" y="0"/>
                </a:lnTo>
                <a:lnTo>
                  <a:pt x="27" y="0"/>
                </a:lnTo>
                <a:lnTo>
                  <a:pt x="18" y="0"/>
                </a:lnTo>
                <a:lnTo>
                  <a:pt x="9" y="0"/>
                </a:lnTo>
                <a:lnTo>
                  <a:pt x="9" y="0"/>
                </a:lnTo>
                <a:lnTo>
                  <a:pt x="0" y="0"/>
                </a:lnTo>
                <a:lnTo>
                  <a:pt x="0" y="18"/>
                </a:lnTo>
                <a:lnTo>
                  <a:pt x="9" y="18"/>
                </a:lnTo>
                <a:lnTo>
                  <a:pt x="9" y="18"/>
                </a:lnTo>
                <a:lnTo>
                  <a:pt x="18" y="18"/>
                </a:lnTo>
                <a:lnTo>
                  <a:pt x="27" y="18"/>
                </a:lnTo>
                <a:lnTo>
                  <a:pt x="36" y="18"/>
                </a:lnTo>
                <a:lnTo>
                  <a:pt x="36" y="18"/>
                </a:lnTo>
                <a:lnTo>
                  <a:pt x="45" y="18"/>
                </a:lnTo>
                <a:lnTo>
                  <a:pt x="54" y="18"/>
                </a:lnTo>
                <a:lnTo>
                  <a:pt x="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2044" name="Freeform 28"/>
          <p:cNvSpPr>
            <a:spLocks/>
          </p:cNvSpPr>
          <p:nvPr/>
        </p:nvSpPr>
        <p:spPr bwMode="auto">
          <a:xfrm>
            <a:off x="2132190" y="3455989"/>
            <a:ext cx="76200" cy="28575"/>
          </a:xfrm>
          <a:custGeom>
            <a:avLst/>
            <a:gdLst>
              <a:gd name="T0" fmla="*/ 54 w 54"/>
              <a:gd name="T1" fmla="*/ 0 h 18"/>
              <a:gd name="T2" fmla="*/ 45 w 54"/>
              <a:gd name="T3" fmla="*/ 0 h 18"/>
              <a:gd name="T4" fmla="*/ 36 w 54"/>
              <a:gd name="T5" fmla="*/ 0 h 18"/>
              <a:gd name="T6" fmla="*/ 36 w 54"/>
              <a:gd name="T7" fmla="*/ 0 h 18"/>
              <a:gd name="T8" fmla="*/ 27 w 54"/>
              <a:gd name="T9" fmla="*/ 0 h 18"/>
              <a:gd name="T10" fmla="*/ 18 w 54"/>
              <a:gd name="T11" fmla="*/ 0 h 18"/>
              <a:gd name="T12" fmla="*/ 9 w 54"/>
              <a:gd name="T13" fmla="*/ 0 h 18"/>
              <a:gd name="T14" fmla="*/ 9 w 54"/>
              <a:gd name="T15" fmla="*/ 0 h 18"/>
              <a:gd name="T16" fmla="*/ 0 w 54"/>
              <a:gd name="T17" fmla="*/ 0 h 18"/>
              <a:gd name="T18" fmla="*/ 0 w 54"/>
              <a:gd name="T19" fmla="*/ 18 h 18"/>
              <a:gd name="T20" fmla="*/ 9 w 54"/>
              <a:gd name="T21" fmla="*/ 18 h 18"/>
              <a:gd name="T22" fmla="*/ 9 w 54"/>
              <a:gd name="T23" fmla="*/ 18 h 18"/>
              <a:gd name="T24" fmla="*/ 18 w 54"/>
              <a:gd name="T25" fmla="*/ 18 h 18"/>
              <a:gd name="T26" fmla="*/ 27 w 54"/>
              <a:gd name="T27" fmla="*/ 18 h 18"/>
              <a:gd name="T28" fmla="*/ 36 w 54"/>
              <a:gd name="T29" fmla="*/ 18 h 18"/>
              <a:gd name="T30" fmla="*/ 36 w 54"/>
              <a:gd name="T31" fmla="*/ 18 h 18"/>
              <a:gd name="T32" fmla="*/ 45 w 54"/>
              <a:gd name="T33" fmla="*/ 18 h 18"/>
              <a:gd name="T34" fmla="*/ 54 w 54"/>
              <a:gd name="T35" fmla="*/ 18 h 18"/>
              <a:gd name="T36" fmla="*/ 54 w 54"/>
              <a:gd name="T3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18">
                <a:moveTo>
                  <a:pt x="54" y="0"/>
                </a:moveTo>
                <a:lnTo>
                  <a:pt x="45" y="0"/>
                </a:lnTo>
                <a:lnTo>
                  <a:pt x="36" y="0"/>
                </a:lnTo>
                <a:lnTo>
                  <a:pt x="36" y="0"/>
                </a:lnTo>
                <a:lnTo>
                  <a:pt x="27" y="0"/>
                </a:lnTo>
                <a:lnTo>
                  <a:pt x="18" y="0"/>
                </a:lnTo>
                <a:lnTo>
                  <a:pt x="9" y="0"/>
                </a:lnTo>
                <a:lnTo>
                  <a:pt x="9" y="0"/>
                </a:lnTo>
                <a:lnTo>
                  <a:pt x="0" y="0"/>
                </a:lnTo>
                <a:lnTo>
                  <a:pt x="0" y="18"/>
                </a:lnTo>
                <a:lnTo>
                  <a:pt x="9" y="18"/>
                </a:lnTo>
                <a:lnTo>
                  <a:pt x="9" y="18"/>
                </a:lnTo>
                <a:lnTo>
                  <a:pt x="18" y="18"/>
                </a:lnTo>
                <a:lnTo>
                  <a:pt x="27" y="18"/>
                </a:lnTo>
                <a:lnTo>
                  <a:pt x="36" y="18"/>
                </a:lnTo>
                <a:lnTo>
                  <a:pt x="36" y="18"/>
                </a:lnTo>
                <a:lnTo>
                  <a:pt x="45" y="18"/>
                </a:lnTo>
                <a:lnTo>
                  <a:pt x="54" y="18"/>
                </a:lnTo>
                <a:lnTo>
                  <a:pt x="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2045" name="Freeform 29"/>
          <p:cNvSpPr>
            <a:spLocks/>
          </p:cNvSpPr>
          <p:nvPr/>
        </p:nvSpPr>
        <p:spPr bwMode="auto">
          <a:xfrm>
            <a:off x="2132190" y="3756025"/>
            <a:ext cx="76200" cy="28575"/>
          </a:xfrm>
          <a:custGeom>
            <a:avLst/>
            <a:gdLst>
              <a:gd name="T0" fmla="*/ 54 w 54"/>
              <a:gd name="T1" fmla="*/ 0 h 18"/>
              <a:gd name="T2" fmla="*/ 45 w 54"/>
              <a:gd name="T3" fmla="*/ 0 h 18"/>
              <a:gd name="T4" fmla="*/ 36 w 54"/>
              <a:gd name="T5" fmla="*/ 0 h 18"/>
              <a:gd name="T6" fmla="*/ 36 w 54"/>
              <a:gd name="T7" fmla="*/ 0 h 18"/>
              <a:gd name="T8" fmla="*/ 27 w 54"/>
              <a:gd name="T9" fmla="*/ 0 h 18"/>
              <a:gd name="T10" fmla="*/ 18 w 54"/>
              <a:gd name="T11" fmla="*/ 0 h 18"/>
              <a:gd name="T12" fmla="*/ 9 w 54"/>
              <a:gd name="T13" fmla="*/ 0 h 18"/>
              <a:gd name="T14" fmla="*/ 9 w 54"/>
              <a:gd name="T15" fmla="*/ 0 h 18"/>
              <a:gd name="T16" fmla="*/ 0 w 54"/>
              <a:gd name="T17" fmla="*/ 0 h 18"/>
              <a:gd name="T18" fmla="*/ 0 w 54"/>
              <a:gd name="T19" fmla="*/ 18 h 18"/>
              <a:gd name="T20" fmla="*/ 9 w 54"/>
              <a:gd name="T21" fmla="*/ 18 h 18"/>
              <a:gd name="T22" fmla="*/ 9 w 54"/>
              <a:gd name="T23" fmla="*/ 18 h 18"/>
              <a:gd name="T24" fmla="*/ 18 w 54"/>
              <a:gd name="T25" fmla="*/ 18 h 18"/>
              <a:gd name="T26" fmla="*/ 27 w 54"/>
              <a:gd name="T27" fmla="*/ 18 h 18"/>
              <a:gd name="T28" fmla="*/ 36 w 54"/>
              <a:gd name="T29" fmla="*/ 18 h 18"/>
              <a:gd name="T30" fmla="*/ 36 w 54"/>
              <a:gd name="T31" fmla="*/ 18 h 18"/>
              <a:gd name="T32" fmla="*/ 45 w 54"/>
              <a:gd name="T33" fmla="*/ 18 h 18"/>
              <a:gd name="T34" fmla="*/ 54 w 54"/>
              <a:gd name="T35" fmla="*/ 18 h 18"/>
              <a:gd name="T36" fmla="*/ 54 w 54"/>
              <a:gd name="T3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18">
                <a:moveTo>
                  <a:pt x="54" y="0"/>
                </a:moveTo>
                <a:lnTo>
                  <a:pt x="45" y="0"/>
                </a:lnTo>
                <a:lnTo>
                  <a:pt x="36" y="0"/>
                </a:lnTo>
                <a:lnTo>
                  <a:pt x="36" y="0"/>
                </a:lnTo>
                <a:lnTo>
                  <a:pt x="27" y="0"/>
                </a:lnTo>
                <a:lnTo>
                  <a:pt x="18" y="0"/>
                </a:lnTo>
                <a:lnTo>
                  <a:pt x="9" y="0"/>
                </a:lnTo>
                <a:lnTo>
                  <a:pt x="9" y="0"/>
                </a:lnTo>
                <a:lnTo>
                  <a:pt x="0" y="0"/>
                </a:lnTo>
                <a:lnTo>
                  <a:pt x="0" y="18"/>
                </a:lnTo>
                <a:lnTo>
                  <a:pt x="9" y="18"/>
                </a:lnTo>
                <a:lnTo>
                  <a:pt x="9" y="18"/>
                </a:lnTo>
                <a:lnTo>
                  <a:pt x="18" y="18"/>
                </a:lnTo>
                <a:lnTo>
                  <a:pt x="27" y="18"/>
                </a:lnTo>
                <a:lnTo>
                  <a:pt x="36" y="18"/>
                </a:lnTo>
                <a:lnTo>
                  <a:pt x="36" y="18"/>
                </a:lnTo>
                <a:lnTo>
                  <a:pt x="45" y="18"/>
                </a:lnTo>
                <a:lnTo>
                  <a:pt x="54" y="18"/>
                </a:lnTo>
                <a:lnTo>
                  <a:pt x="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2046" name="Freeform 30"/>
          <p:cNvSpPr>
            <a:spLocks/>
          </p:cNvSpPr>
          <p:nvPr/>
        </p:nvSpPr>
        <p:spPr bwMode="auto">
          <a:xfrm>
            <a:off x="2132190" y="4040188"/>
            <a:ext cx="76200" cy="28575"/>
          </a:xfrm>
          <a:custGeom>
            <a:avLst/>
            <a:gdLst>
              <a:gd name="T0" fmla="*/ 54 w 54"/>
              <a:gd name="T1" fmla="*/ 0 h 18"/>
              <a:gd name="T2" fmla="*/ 45 w 54"/>
              <a:gd name="T3" fmla="*/ 0 h 18"/>
              <a:gd name="T4" fmla="*/ 36 w 54"/>
              <a:gd name="T5" fmla="*/ 0 h 18"/>
              <a:gd name="T6" fmla="*/ 36 w 54"/>
              <a:gd name="T7" fmla="*/ 0 h 18"/>
              <a:gd name="T8" fmla="*/ 27 w 54"/>
              <a:gd name="T9" fmla="*/ 0 h 18"/>
              <a:gd name="T10" fmla="*/ 18 w 54"/>
              <a:gd name="T11" fmla="*/ 0 h 18"/>
              <a:gd name="T12" fmla="*/ 9 w 54"/>
              <a:gd name="T13" fmla="*/ 0 h 18"/>
              <a:gd name="T14" fmla="*/ 9 w 54"/>
              <a:gd name="T15" fmla="*/ 0 h 18"/>
              <a:gd name="T16" fmla="*/ 0 w 54"/>
              <a:gd name="T17" fmla="*/ 0 h 18"/>
              <a:gd name="T18" fmla="*/ 0 w 54"/>
              <a:gd name="T19" fmla="*/ 18 h 18"/>
              <a:gd name="T20" fmla="*/ 9 w 54"/>
              <a:gd name="T21" fmla="*/ 18 h 18"/>
              <a:gd name="T22" fmla="*/ 9 w 54"/>
              <a:gd name="T23" fmla="*/ 18 h 18"/>
              <a:gd name="T24" fmla="*/ 18 w 54"/>
              <a:gd name="T25" fmla="*/ 18 h 18"/>
              <a:gd name="T26" fmla="*/ 27 w 54"/>
              <a:gd name="T27" fmla="*/ 18 h 18"/>
              <a:gd name="T28" fmla="*/ 36 w 54"/>
              <a:gd name="T29" fmla="*/ 18 h 18"/>
              <a:gd name="T30" fmla="*/ 36 w 54"/>
              <a:gd name="T31" fmla="*/ 18 h 18"/>
              <a:gd name="T32" fmla="*/ 45 w 54"/>
              <a:gd name="T33" fmla="*/ 18 h 18"/>
              <a:gd name="T34" fmla="*/ 54 w 54"/>
              <a:gd name="T35" fmla="*/ 18 h 18"/>
              <a:gd name="T36" fmla="*/ 54 w 54"/>
              <a:gd name="T3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18">
                <a:moveTo>
                  <a:pt x="54" y="0"/>
                </a:moveTo>
                <a:lnTo>
                  <a:pt x="45" y="0"/>
                </a:lnTo>
                <a:lnTo>
                  <a:pt x="36" y="0"/>
                </a:lnTo>
                <a:lnTo>
                  <a:pt x="36" y="0"/>
                </a:lnTo>
                <a:lnTo>
                  <a:pt x="27" y="0"/>
                </a:lnTo>
                <a:lnTo>
                  <a:pt x="18" y="0"/>
                </a:lnTo>
                <a:lnTo>
                  <a:pt x="9" y="0"/>
                </a:lnTo>
                <a:lnTo>
                  <a:pt x="9" y="0"/>
                </a:lnTo>
                <a:lnTo>
                  <a:pt x="0" y="0"/>
                </a:lnTo>
                <a:lnTo>
                  <a:pt x="0" y="18"/>
                </a:lnTo>
                <a:lnTo>
                  <a:pt x="9" y="18"/>
                </a:lnTo>
                <a:lnTo>
                  <a:pt x="9" y="18"/>
                </a:lnTo>
                <a:lnTo>
                  <a:pt x="18" y="18"/>
                </a:lnTo>
                <a:lnTo>
                  <a:pt x="27" y="18"/>
                </a:lnTo>
                <a:lnTo>
                  <a:pt x="36" y="18"/>
                </a:lnTo>
                <a:lnTo>
                  <a:pt x="36" y="18"/>
                </a:lnTo>
                <a:lnTo>
                  <a:pt x="45" y="18"/>
                </a:lnTo>
                <a:lnTo>
                  <a:pt x="54" y="18"/>
                </a:lnTo>
                <a:lnTo>
                  <a:pt x="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2047" name="Freeform 31"/>
          <p:cNvSpPr>
            <a:spLocks/>
          </p:cNvSpPr>
          <p:nvPr/>
        </p:nvSpPr>
        <p:spPr bwMode="auto">
          <a:xfrm>
            <a:off x="2132190" y="4344989"/>
            <a:ext cx="76200" cy="28575"/>
          </a:xfrm>
          <a:custGeom>
            <a:avLst/>
            <a:gdLst>
              <a:gd name="T0" fmla="*/ 54 w 54"/>
              <a:gd name="T1" fmla="*/ 0 h 18"/>
              <a:gd name="T2" fmla="*/ 45 w 54"/>
              <a:gd name="T3" fmla="*/ 0 h 18"/>
              <a:gd name="T4" fmla="*/ 36 w 54"/>
              <a:gd name="T5" fmla="*/ 0 h 18"/>
              <a:gd name="T6" fmla="*/ 36 w 54"/>
              <a:gd name="T7" fmla="*/ 0 h 18"/>
              <a:gd name="T8" fmla="*/ 27 w 54"/>
              <a:gd name="T9" fmla="*/ 0 h 18"/>
              <a:gd name="T10" fmla="*/ 18 w 54"/>
              <a:gd name="T11" fmla="*/ 0 h 18"/>
              <a:gd name="T12" fmla="*/ 9 w 54"/>
              <a:gd name="T13" fmla="*/ 0 h 18"/>
              <a:gd name="T14" fmla="*/ 9 w 54"/>
              <a:gd name="T15" fmla="*/ 0 h 18"/>
              <a:gd name="T16" fmla="*/ 0 w 54"/>
              <a:gd name="T17" fmla="*/ 0 h 18"/>
              <a:gd name="T18" fmla="*/ 0 w 54"/>
              <a:gd name="T19" fmla="*/ 18 h 18"/>
              <a:gd name="T20" fmla="*/ 9 w 54"/>
              <a:gd name="T21" fmla="*/ 18 h 18"/>
              <a:gd name="T22" fmla="*/ 9 w 54"/>
              <a:gd name="T23" fmla="*/ 18 h 18"/>
              <a:gd name="T24" fmla="*/ 18 w 54"/>
              <a:gd name="T25" fmla="*/ 18 h 18"/>
              <a:gd name="T26" fmla="*/ 27 w 54"/>
              <a:gd name="T27" fmla="*/ 18 h 18"/>
              <a:gd name="T28" fmla="*/ 36 w 54"/>
              <a:gd name="T29" fmla="*/ 18 h 18"/>
              <a:gd name="T30" fmla="*/ 36 w 54"/>
              <a:gd name="T31" fmla="*/ 18 h 18"/>
              <a:gd name="T32" fmla="*/ 45 w 54"/>
              <a:gd name="T33" fmla="*/ 18 h 18"/>
              <a:gd name="T34" fmla="*/ 54 w 54"/>
              <a:gd name="T35" fmla="*/ 18 h 18"/>
              <a:gd name="T36" fmla="*/ 54 w 54"/>
              <a:gd name="T3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18">
                <a:moveTo>
                  <a:pt x="54" y="0"/>
                </a:moveTo>
                <a:lnTo>
                  <a:pt x="45" y="0"/>
                </a:lnTo>
                <a:lnTo>
                  <a:pt x="36" y="0"/>
                </a:lnTo>
                <a:lnTo>
                  <a:pt x="36" y="0"/>
                </a:lnTo>
                <a:lnTo>
                  <a:pt x="27" y="0"/>
                </a:lnTo>
                <a:lnTo>
                  <a:pt x="18" y="0"/>
                </a:lnTo>
                <a:lnTo>
                  <a:pt x="9" y="0"/>
                </a:lnTo>
                <a:lnTo>
                  <a:pt x="9" y="0"/>
                </a:lnTo>
                <a:lnTo>
                  <a:pt x="0" y="0"/>
                </a:lnTo>
                <a:lnTo>
                  <a:pt x="0" y="18"/>
                </a:lnTo>
                <a:lnTo>
                  <a:pt x="9" y="18"/>
                </a:lnTo>
                <a:lnTo>
                  <a:pt x="9" y="18"/>
                </a:lnTo>
                <a:lnTo>
                  <a:pt x="18" y="18"/>
                </a:lnTo>
                <a:lnTo>
                  <a:pt x="27" y="18"/>
                </a:lnTo>
                <a:lnTo>
                  <a:pt x="36" y="18"/>
                </a:lnTo>
                <a:lnTo>
                  <a:pt x="36" y="18"/>
                </a:lnTo>
                <a:lnTo>
                  <a:pt x="45" y="18"/>
                </a:lnTo>
                <a:lnTo>
                  <a:pt x="54" y="18"/>
                </a:lnTo>
                <a:lnTo>
                  <a:pt x="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2048" name="Freeform 32"/>
          <p:cNvSpPr>
            <a:spLocks/>
          </p:cNvSpPr>
          <p:nvPr/>
        </p:nvSpPr>
        <p:spPr bwMode="auto">
          <a:xfrm>
            <a:off x="2132190" y="4645026"/>
            <a:ext cx="76200" cy="28575"/>
          </a:xfrm>
          <a:custGeom>
            <a:avLst/>
            <a:gdLst>
              <a:gd name="T0" fmla="*/ 54 w 54"/>
              <a:gd name="T1" fmla="*/ 0 h 18"/>
              <a:gd name="T2" fmla="*/ 45 w 54"/>
              <a:gd name="T3" fmla="*/ 0 h 18"/>
              <a:gd name="T4" fmla="*/ 36 w 54"/>
              <a:gd name="T5" fmla="*/ 0 h 18"/>
              <a:gd name="T6" fmla="*/ 36 w 54"/>
              <a:gd name="T7" fmla="*/ 0 h 18"/>
              <a:gd name="T8" fmla="*/ 27 w 54"/>
              <a:gd name="T9" fmla="*/ 0 h 18"/>
              <a:gd name="T10" fmla="*/ 18 w 54"/>
              <a:gd name="T11" fmla="*/ 0 h 18"/>
              <a:gd name="T12" fmla="*/ 9 w 54"/>
              <a:gd name="T13" fmla="*/ 0 h 18"/>
              <a:gd name="T14" fmla="*/ 9 w 54"/>
              <a:gd name="T15" fmla="*/ 0 h 18"/>
              <a:gd name="T16" fmla="*/ 0 w 54"/>
              <a:gd name="T17" fmla="*/ 0 h 18"/>
              <a:gd name="T18" fmla="*/ 0 w 54"/>
              <a:gd name="T19" fmla="*/ 18 h 18"/>
              <a:gd name="T20" fmla="*/ 9 w 54"/>
              <a:gd name="T21" fmla="*/ 18 h 18"/>
              <a:gd name="T22" fmla="*/ 9 w 54"/>
              <a:gd name="T23" fmla="*/ 18 h 18"/>
              <a:gd name="T24" fmla="*/ 18 w 54"/>
              <a:gd name="T25" fmla="*/ 18 h 18"/>
              <a:gd name="T26" fmla="*/ 27 w 54"/>
              <a:gd name="T27" fmla="*/ 18 h 18"/>
              <a:gd name="T28" fmla="*/ 36 w 54"/>
              <a:gd name="T29" fmla="*/ 18 h 18"/>
              <a:gd name="T30" fmla="*/ 36 w 54"/>
              <a:gd name="T31" fmla="*/ 18 h 18"/>
              <a:gd name="T32" fmla="*/ 45 w 54"/>
              <a:gd name="T33" fmla="*/ 18 h 18"/>
              <a:gd name="T34" fmla="*/ 54 w 54"/>
              <a:gd name="T35" fmla="*/ 18 h 18"/>
              <a:gd name="T36" fmla="*/ 54 w 54"/>
              <a:gd name="T3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18">
                <a:moveTo>
                  <a:pt x="54" y="0"/>
                </a:moveTo>
                <a:lnTo>
                  <a:pt x="45" y="0"/>
                </a:lnTo>
                <a:lnTo>
                  <a:pt x="36" y="0"/>
                </a:lnTo>
                <a:lnTo>
                  <a:pt x="36" y="0"/>
                </a:lnTo>
                <a:lnTo>
                  <a:pt x="27" y="0"/>
                </a:lnTo>
                <a:lnTo>
                  <a:pt x="18" y="0"/>
                </a:lnTo>
                <a:lnTo>
                  <a:pt x="9" y="0"/>
                </a:lnTo>
                <a:lnTo>
                  <a:pt x="9" y="0"/>
                </a:lnTo>
                <a:lnTo>
                  <a:pt x="0" y="0"/>
                </a:lnTo>
                <a:lnTo>
                  <a:pt x="0" y="18"/>
                </a:lnTo>
                <a:lnTo>
                  <a:pt x="9" y="18"/>
                </a:lnTo>
                <a:lnTo>
                  <a:pt x="9" y="18"/>
                </a:lnTo>
                <a:lnTo>
                  <a:pt x="18" y="18"/>
                </a:lnTo>
                <a:lnTo>
                  <a:pt x="27" y="18"/>
                </a:lnTo>
                <a:lnTo>
                  <a:pt x="36" y="18"/>
                </a:lnTo>
                <a:lnTo>
                  <a:pt x="36" y="18"/>
                </a:lnTo>
                <a:lnTo>
                  <a:pt x="45" y="18"/>
                </a:lnTo>
                <a:lnTo>
                  <a:pt x="54" y="18"/>
                </a:lnTo>
                <a:lnTo>
                  <a:pt x="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2049" name="Freeform 33"/>
          <p:cNvSpPr>
            <a:spLocks/>
          </p:cNvSpPr>
          <p:nvPr/>
        </p:nvSpPr>
        <p:spPr bwMode="auto">
          <a:xfrm>
            <a:off x="2132190" y="4984751"/>
            <a:ext cx="76200" cy="28575"/>
          </a:xfrm>
          <a:custGeom>
            <a:avLst/>
            <a:gdLst>
              <a:gd name="T0" fmla="*/ 54 w 54"/>
              <a:gd name="T1" fmla="*/ 0 h 18"/>
              <a:gd name="T2" fmla="*/ 45 w 54"/>
              <a:gd name="T3" fmla="*/ 0 h 18"/>
              <a:gd name="T4" fmla="*/ 36 w 54"/>
              <a:gd name="T5" fmla="*/ 0 h 18"/>
              <a:gd name="T6" fmla="*/ 36 w 54"/>
              <a:gd name="T7" fmla="*/ 0 h 18"/>
              <a:gd name="T8" fmla="*/ 27 w 54"/>
              <a:gd name="T9" fmla="*/ 0 h 18"/>
              <a:gd name="T10" fmla="*/ 18 w 54"/>
              <a:gd name="T11" fmla="*/ 0 h 18"/>
              <a:gd name="T12" fmla="*/ 9 w 54"/>
              <a:gd name="T13" fmla="*/ 0 h 18"/>
              <a:gd name="T14" fmla="*/ 9 w 54"/>
              <a:gd name="T15" fmla="*/ 0 h 18"/>
              <a:gd name="T16" fmla="*/ 0 w 54"/>
              <a:gd name="T17" fmla="*/ 0 h 18"/>
              <a:gd name="T18" fmla="*/ 0 w 54"/>
              <a:gd name="T19" fmla="*/ 18 h 18"/>
              <a:gd name="T20" fmla="*/ 9 w 54"/>
              <a:gd name="T21" fmla="*/ 18 h 18"/>
              <a:gd name="T22" fmla="*/ 9 w 54"/>
              <a:gd name="T23" fmla="*/ 18 h 18"/>
              <a:gd name="T24" fmla="*/ 18 w 54"/>
              <a:gd name="T25" fmla="*/ 18 h 18"/>
              <a:gd name="T26" fmla="*/ 27 w 54"/>
              <a:gd name="T27" fmla="*/ 18 h 18"/>
              <a:gd name="T28" fmla="*/ 36 w 54"/>
              <a:gd name="T29" fmla="*/ 18 h 18"/>
              <a:gd name="T30" fmla="*/ 36 w 54"/>
              <a:gd name="T31" fmla="*/ 18 h 18"/>
              <a:gd name="T32" fmla="*/ 45 w 54"/>
              <a:gd name="T33" fmla="*/ 18 h 18"/>
              <a:gd name="T34" fmla="*/ 54 w 54"/>
              <a:gd name="T35" fmla="*/ 18 h 18"/>
              <a:gd name="T36" fmla="*/ 54 w 54"/>
              <a:gd name="T3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" h="18">
                <a:moveTo>
                  <a:pt x="54" y="0"/>
                </a:moveTo>
                <a:lnTo>
                  <a:pt x="45" y="0"/>
                </a:lnTo>
                <a:lnTo>
                  <a:pt x="36" y="0"/>
                </a:lnTo>
                <a:lnTo>
                  <a:pt x="36" y="0"/>
                </a:lnTo>
                <a:lnTo>
                  <a:pt x="27" y="0"/>
                </a:lnTo>
                <a:lnTo>
                  <a:pt x="18" y="0"/>
                </a:lnTo>
                <a:lnTo>
                  <a:pt x="9" y="0"/>
                </a:lnTo>
                <a:lnTo>
                  <a:pt x="9" y="0"/>
                </a:lnTo>
                <a:lnTo>
                  <a:pt x="0" y="0"/>
                </a:lnTo>
                <a:lnTo>
                  <a:pt x="0" y="18"/>
                </a:lnTo>
                <a:lnTo>
                  <a:pt x="9" y="18"/>
                </a:lnTo>
                <a:lnTo>
                  <a:pt x="9" y="18"/>
                </a:lnTo>
                <a:lnTo>
                  <a:pt x="18" y="18"/>
                </a:lnTo>
                <a:lnTo>
                  <a:pt x="27" y="18"/>
                </a:lnTo>
                <a:lnTo>
                  <a:pt x="36" y="18"/>
                </a:lnTo>
                <a:lnTo>
                  <a:pt x="36" y="18"/>
                </a:lnTo>
                <a:lnTo>
                  <a:pt x="45" y="18"/>
                </a:lnTo>
                <a:lnTo>
                  <a:pt x="54" y="18"/>
                </a:lnTo>
                <a:lnTo>
                  <a:pt x="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2909378"/>
      </p:ext>
    </p:extLst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304800"/>
            <a:ext cx="806026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r>
              <a:rPr lang="en-GB" altLang="pt-BR" sz="3000"/>
              <a:t>Quanto Mais Alto o Nível do Colesterol </a:t>
            </a:r>
            <a:br>
              <a:rPr lang="en-GB" altLang="pt-BR" sz="3000"/>
            </a:br>
            <a:r>
              <a:rPr lang="en-GB" altLang="pt-BR" sz="3000"/>
              <a:t>Maior a Taxa de Mortalidadez</a:t>
            </a:r>
            <a:endParaRPr lang="pt-BR" altLang="pt-BR" sz="3000"/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2438335" y="5461001"/>
            <a:ext cx="65" cy="4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20000"/>
              </a:lnSpc>
            </a:pPr>
            <a:endParaRPr lang="en-GB" altLang="pt-BR" sz="1400">
              <a:effectLst/>
              <a:latin typeface="Tahoma" pitchFamily="34" charset="0"/>
            </a:endParaRP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880533" y="6048376"/>
            <a:ext cx="7326489" cy="52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0" tIns="46526" rIns="94714" bIns="46526">
            <a:spAutoFit/>
          </a:bodyPr>
          <a:lstStyle>
            <a:lvl1pPr algn="l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79425" algn="l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57263" algn="l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36688" algn="l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14525" algn="l" defTabSz="9572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71725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28925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86125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43325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altLang="pt-BR" sz="1400">
              <a:effectLst/>
              <a:latin typeface="Arial" charset="0"/>
            </a:endParaRPr>
          </a:p>
          <a:p>
            <a:r>
              <a:rPr lang="en-GB" altLang="pt-BR" sz="1400">
                <a:effectLst/>
                <a:latin typeface="Arial" charset="0"/>
              </a:rPr>
              <a:t>MRFIT study. Martin et al. </a:t>
            </a:r>
            <a:r>
              <a:rPr lang="en-GB" altLang="pt-BR" sz="1400" i="1">
                <a:effectLst/>
                <a:latin typeface="Arial" charset="0"/>
              </a:rPr>
              <a:t>Lancet</a:t>
            </a:r>
            <a:r>
              <a:rPr lang="en-GB" altLang="pt-BR" sz="1400">
                <a:effectLst/>
                <a:latin typeface="Arial" charset="0"/>
              </a:rPr>
              <a:t> 1986; ii:933–936.</a:t>
            </a:r>
          </a:p>
        </p:txBody>
      </p:sp>
      <p:grpSp>
        <p:nvGrpSpPr>
          <p:cNvPr id="363525" name="Group 5"/>
          <p:cNvGrpSpPr>
            <a:grpSpLocks/>
          </p:cNvGrpSpPr>
          <p:nvPr/>
        </p:nvGrpSpPr>
        <p:grpSpPr bwMode="auto">
          <a:xfrm>
            <a:off x="1422400" y="1620838"/>
            <a:ext cx="6502400" cy="4246563"/>
            <a:chOff x="1104" y="1002"/>
            <a:chExt cx="4608" cy="2675"/>
          </a:xfrm>
        </p:grpSpPr>
        <p:sp>
          <p:nvSpPr>
            <p:cNvPr id="363526" name="Freeform 6"/>
            <p:cNvSpPr>
              <a:spLocks/>
            </p:cNvSpPr>
            <p:nvPr/>
          </p:nvSpPr>
          <p:spPr bwMode="auto">
            <a:xfrm>
              <a:off x="1947" y="3035"/>
              <a:ext cx="14" cy="135"/>
            </a:xfrm>
            <a:custGeom>
              <a:avLst/>
              <a:gdLst>
                <a:gd name="T0" fmla="*/ 6 w 12"/>
                <a:gd name="T1" fmla="*/ 108 h 108"/>
                <a:gd name="T2" fmla="*/ 12 w 12"/>
                <a:gd name="T3" fmla="*/ 108 h 108"/>
                <a:gd name="T4" fmla="*/ 12 w 12"/>
                <a:gd name="T5" fmla="*/ 0 h 108"/>
                <a:gd name="T6" fmla="*/ 0 w 12"/>
                <a:gd name="T7" fmla="*/ 0 h 108"/>
                <a:gd name="T8" fmla="*/ 0 w 12"/>
                <a:gd name="T9" fmla="*/ 108 h 108"/>
                <a:gd name="T10" fmla="*/ 6 w 12"/>
                <a:gd name="T1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8">
                  <a:moveTo>
                    <a:pt x="6" y="108"/>
                  </a:moveTo>
                  <a:lnTo>
                    <a:pt x="12" y="10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6" y="108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3527" name="Freeform 7"/>
            <p:cNvSpPr>
              <a:spLocks/>
            </p:cNvSpPr>
            <p:nvPr/>
          </p:nvSpPr>
          <p:spPr bwMode="auto">
            <a:xfrm>
              <a:off x="2346" y="3035"/>
              <a:ext cx="21" cy="135"/>
            </a:xfrm>
            <a:custGeom>
              <a:avLst/>
              <a:gdLst>
                <a:gd name="T0" fmla="*/ 18 w 18"/>
                <a:gd name="T1" fmla="*/ 108 h 108"/>
                <a:gd name="T2" fmla="*/ 18 w 18"/>
                <a:gd name="T3" fmla="*/ 96 h 108"/>
                <a:gd name="T4" fmla="*/ 18 w 18"/>
                <a:gd name="T5" fmla="*/ 84 h 108"/>
                <a:gd name="T6" fmla="*/ 18 w 18"/>
                <a:gd name="T7" fmla="*/ 66 h 108"/>
                <a:gd name="T8" fmla="*/ 18 w 18"/>
                <a:gd name="T9" fmla="*/ 54 h 108"/>
                <a:gd name="T10" fmla="*/ 18 w 18"/>
                <a:gd name="T11" fmla="*/ 42 h 108"/>
                <a:gd name="T12" fmla="*/ 18 w 18"/>
                <a:gd name="T13" fmla="*/ 30 h 108"/>
                <a:gd name="T14" fmla="*/ 18 w 18"/>
                <a:gd name="T15" fmla="*/ 18 h 108"/>
                <a:gd name="T16" fmla="*/ 18 w 18"/>
                <a:gd name="T17" fmla="*/ 0 h 108"/>
                <a:gd name="T18" fmla="*/ 0 w 18"/>
                <a:gd name="T19" fmla="*/ 0 h 108"/>
                <a:gd name="T20" fmla="*/ 0 w 18"/>
                <a:gd name="T21" fmla="*/ 18 h 108"/>
                <a:gd name="T22" fmla="*/ 0 w 18"/>
                <a:gd name="T23" fmla="*/ 30 h 108"/>
                <a:gd name="T24" fmla="*/ 0 w 18"/>
                <a:gd name="T25" fmla="*/ 42 h 108"/>
                <a:gd name="T26" fmla="*/ 0 w 18"/>
                <a:gd name="T27" fmla="*/ 54 h 108"/>
                <a:gd name="T28" fmla="*/ 0 w 18"/>
                <a:gd name="T29" fmla="*/ 66 h 108"/>
                <a:gd name="T30" fmla="*/ 0 w 18"/>
                <a:gd name="T31" fmla="*/ 84 h 108"/>
                <a:gd name="T32" fmla="*/ 0 w 18"/>
                <a:gd name="T33" fmla="*/ 96 h 108"/>
                <a:gd name="T34" fmla="*/ 0 w 18"/>
                <a:gd name="T35" fmla="*/ 108 h 108"/>
                <a:gd name="T36" fmla="*/ 18 w 18"/>
                <a:gd name="T3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08">
                  <a:moveTo>
                    <a:pt x="18" y="108"/>
                  </a:moveTo>
                  <a:lnTo>
                    <a:pt x="18" y="96"/>
                  </a:lnTo>
                  <a:lnTo>
                    <a:pt x="18" y="84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28" name="Freeform 8"/>
            <p:cNvSpPr>
              <a:spLocks/>
            </p:cNvSpPr>
            <p:nvPr/>
          </p:nvSpPr>
          <p:spPr bwMode="auto">
            <a:xfrm>
              <a:off x="2752" y="3035"/>
              <a:ext cx="21" cy="135"/>
            </a:xfrm>
            <a:custGeom>
              <a:avLst/>
              <a:gdLst>
                <a:gd name="T0" fmla="*/ 18 w 18"/>
                <a:gd name="T1" fmla="*/ 108 h 108"/>
                <a:gd name="T2" fmla="*/ 18 w 18"/>
                <a:gd name="T3" fmla="*/ 96 h 108"/>
                <a:gd name="T4" fmla="*/ 18 w 18"/>
                <a:gd name="T5" fmla="*/ 84 h 108"/>
                <a:gd name="T6" fmla="*/ 18 w 18"/>
                <a:gd name="T7" fmla="*/ 66 h 108"/>
                <a:gd name="T8" fmla="*/ 18 w 18"/>
                <a:gd name="T9" fmla="*/ 54 h 108"/>
                <a:gd name="T10" fmla="*/ 18 w 18"/>
                <a:gd name="T11" fmla="*/ 42 h 108"/>
                <a:gd name="T12" fmla="*/ 18 w 18"/>
                <a:gd name="T13" fmla="*/ 30 h 108"/>
                <a:gd name="T14" fmla="*/ 18 w 18"/>
                <a:gd name="T15" fmla="*/ 18 h 108"/>
                <a:gd name="T16" fmla="*/ 18 w 18"/>
                <a:gd name="T17" fmla="*/ 0 h 108"/>
                <a:gd name="T18" fmla="*/ 0 w 18"/>
                <a:gd name="T19" fmla="*/ 0 h 108"/>
                <a:gd name="T20" fmla="*/ 0 w 18"/>
                <a:gd name="T21" fmla="*/ 18 h 108"/>
                <a:gd name="T22" fmla="*/ 0 w 18"/>
                <a:gd name="T23" fmla="*/ 30 h 108"/>
                <a:gd name="T24" fmla="*/ 0 w 18"/>
                <a:gd name="T25" fmla="*/ 42 h 108"/>
                <a:gd name="T26" fmla="*/ 0 w 18"/>
                <a:gd name="T27" fmla="*/ 54 h 108"/>
                <a:gd name="T28" fmla="*/ 0 w 18"/>
                <a:gd name="T29" fmla="*/ 66 h 108"/>
                <a:gd name="T30" fmla="*/ 0 w 18"/>
                <a:gd name="T31" fmla="*/ 84 h 108"/>
                <a:gd name="T32" fmla="*/ 0 w 18"/>
                <a:gd name="T33" fmla="*/ 96 h 108"/>
                <a:gd name="T34" fmla="*/ 0 w 18"/>
                <a:gd name="T35" fmla="*/ 108 h 108"/>
                <a:gd name="T36" fmla="*/ 18 w 18"/>
                <a:gd name="T3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08">
                  <a:moveTo>
                    <a:pt x="18" y="108"/>
                  </a:moveTo>
                  <a:lnTo>
                    <a:pt x="18" y="96"/>
                  </a:lnTo>
                  <a:lnTo>
                    <a:pt x="18" y="84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29" name="Freeform 9"/>
            <p:cNvSpPr>
              <a:spLocks/>
            </p:cNvSpPr>
            <p:nvPr/>
          </p:nvSpPr>
          <p:spPr bwMode="auto">
            <a:xfrm>
              <a:off x="3159" y="3035"/>
              <a:ext cx="14" cy="135"/>
            </a:xfrm>
            <a:custGeom>
              <a:avLst/>
              <a:gdLst>
                <a:gd name="T0" fmla="*/ 12 w 12"/>
                <a:gd name="T1" fmla="*/ 108 h 108"/>
                <a:gd name="T2" fmla="*/ 12 w 12"/>
                <a:gd name="T3" fmla="*/ 96 h 108"/>
                <a:gd name="T4" fmla="*/ 12 w 12"/>
                <a:gd name="T5" fmla="*/ 84 h 108"/>
                <a:gd name="T6" fmla="*/ 12 w 12"/>
                <a:gd name="T7" fmla="*/ 66 h 108"/>
                <a:gd name="T8" fmla="*/ 12 w 12"/>
                <a:gd name="T9" fmla="*/ 54 h 108"/>
                <a:gd name="T10" fmla="*/ 12 w 12"/>
                <a:gd name="T11" fmla="*/ 42 h 108"/>
                <a:gd name="T12" fmla="*/ 12 w 12"/>
                <a:gd name="T13" fmla="*/ 30 h 108"/>
                <a:gd name="T14" fmla="*/ 12 w 12"/>
                <a:gd name="T15" fmla="*/ 18 h 108"/>
                <a:gd name="T16" fmla="*/ 12 w 12"/>
                <a:gd name="T17" fmla="*/ 0 h 108"/>
                <a:gd name="T18" fmla="*/ 0 w 12"/>
                <a:gd name="T19" fmla="*/ 0 h 108"/>
                <a:gd name="T20" fmla="*/ 0 w 12"/>
                <a:gd name="T21" fmla="*/ 18 h 108"/>
                <a:gd name="T22" fmla="*/ 0 w 12"/>
                <a:gd name="T23" fmla="*/ 30 h 108"/>
                <a:gd name="T24" fmla="*/ 0 w 12"/>
                <a:gd name="T25" fmla="*/ 42 h 108"/>
                <a:gd name="T26" fmla="*/ 0 w 12"/>
                <a:gd name="T27" fmla="*/ 54 h 108"/>
                <a:gd name="T28" fmla="*/ 0 w 12"/>
                <a:gd name="T29" fmla="*/ 66 h 108"/>
                <a:gd name="T30" fmla="*/ 0 w 12"/>
                <a:gd name="T31" fmla="*/ 84 h 108"/>
                <a:gd name="T32" fmla="*/ 0 w 12"/>
                <a:gd name="T33" fmla="*/ 96 h 108"/>
                <a:gd name="T34" fmla="*/ 0 w 12"/>
                <a:gd name="T35" fmla="*/ 108 h 108"/>
                <a:gd name="T36" fmla="*/ 12 w 12"/>
                <a:gd name="T3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08">
                  <a:moveTo>
                    <a:pt x="12" y="108"/>
                  </a:moveTo>
                  <a:lnTo>
                    <a:pt x="12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12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30" name="Freeform 10"/>
            <p:cNvSpPr>
              <a:spLocks/>
            </p:cNvSpPr>
            <p:nvPr/>
          </p:nvSpPr>
          <p:spPr bwMode="auto">
            <a:xfrm>
              <a:off x="3558" y="3035"/>
              <a:ext cx="21" cy="135"/>
            </a:xfrm>
            <a:custGeom>
              <a:avLst/>
              <a:gdLst>
                <a:gd name="T0" fmla="*/ 18 w 18"/>
                <a:gd name="T1" fmla="*/ 108 h 108"/>
                <a:gd name="T2" fmla="*/ 18 w 18"/>
                <a:gd name="T3" fmla="*/ 96 h 108"/>
                <a:gd name="T4" fmla="*/ 18 w 18"/>
                <a:gd name="T5" fmla="*/ 84 h 108"/>
                <a:gd name="T6" fmla="*/ 18 w 18"/>
                <a:gd name="T7" fmla="*/ 66 h 108"/>
                <a:gd name="T8" fmla="*/ 18 w 18"/>
                <a:gd name="T9" fmla="*/ 54 h 108"/>
                <a:gd name="T10" fmla="*/ 18 w 18"/>
                <a:gd name="T11" fmla="*/ 42 h 108"/>
                <a:gd name="T12" fmla="*/ 18 w 18"/>
                <a:gd name="T13" fmla="*/ 30 h 108"/>
                <a:gd name="T14" fmla="*/ 18 w 18"/>
                <a:gd name="T15" fmla="*/ 18 h 108"/>
                <a:gd name="T16" fmla="*/ 18 w 18"/>
                <a:gd name="T17" fmla="*/ 0 h 108"/>
                <a:gd name="T18" fmla="*/ 0 w 18"/>
                <a:gd name="T19" fmla="*/ 0 h 108"/>
                <a:gd name="T20" fmla="*/ 0 w 18"/>
                <a:gd name="T21" fmla="*/ 18 h 108"/>
                <a:gd name="T22" fmla="*/ 0 w 18"/>
                <a:gd name="T23" fmla="*/ 30 h 108"/>
                <a:gd name="T24" fmla="*/ 0 w 18"/>
                <a:gd name="T25" fmla="*/ 42 h 108"/>
                <a:gd name="T26" fmla="*/ 0 w 18"/>
                <a:gd name="T27" fmla="*/ 54 h 108"/>
                <a:gd name="T28" fmla="*/ 0 w 18"/>
                <a:gd name="T29" fmla="*/ 66 h 108"/>
                <a:gd name="T30" fmla="*/ 0 w 18"/>
                <a:gd name="T31" fmla="*/ 84 h 108"/>
                <a:gd name="T32" fmla="*/ 0 w 18"/>
                <a:gd name="T33" fmla="*/ 96 h 108"/>
                <a:gd name="T34" fmla="*/ 0 w 18"/>
                <a:gd name="T35" fmla="*/ 108 h 108"/>
                <a:gd name="T36" fmla="*/ 18 w 18"/>
                <a:gd name="T3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08">
                  <a:moveTo>
                    <a:pt x="18" y="108"/>
                  </a:moveTo>
                  <a:lnTo>
                    <a:pt x="18" y="96"/>
                  </a:lnTo>
                  <a:lnTo>
                    <a:pt x="18" y="84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31" name="Freeform 11"/>
            <p:cNvSpPr>
              <a:spLocks/>
            </p:cNvSpPr>
            <p:nvPr/>
          </p:nvSpPr>
          <p:spPr bwMode="auto">
            <a:xfrm>
              <a:off x="3964" y="3035"/>
              <a:ext cx="21" cy="135"/>
            </a:xfrm>
            <a:custGeom>
              <a:avLst/>
              <a:gdLst>
                <a:gd name="T0" fmla="*/ 18 w 18"/>
                <a:gd name="T1" fmla="*/ 108 h 108"/>
                <a:gd name="T2" fmla="*/ 18 w 18"/>
                <a:gd name="T3" fmla="*/ 96 h 108"/>
                <a:gd name="T4" fmla="*/ 18 w 18"/>
                <a:gd name="T5" fmla="*/ 84 h 108"/>
                <a:gd name="T6" fmla="*/ 18 w 18"/>
                <a:gd name="T7" fmla="*/ 66 h 108"/>
                <a:gd name="T8" fmla="*/ 18 w 18"/>
                <a:gd name="T9" fmla="*/ 54 h 108"/>
                <a:gd name="T10" fmla="*/ 18 w 18"/>
                <a:gd name="T11" fmla="*/ 42 h 108"/>
                <a:gd name="T12" fmla="*/ 18 w 18"/>
                <a:gd name="T13" fmla="*/ 30 h 108"/>
                <a:gd name="T14" fmla="*/ 18 w 18"/>
                <a:gd name="T15" fmla="*/ 18 h 108"/>
                <a:gd name="T16" fmla="*/ 18 w 18"/>
                <a:gd name="T17" fmla="*/ 0 h 108"/>
                <a:gd name="T18" fmla="*/ 0 w 18"/>
                <a:gd name="T19" fmla="*/ 0 h 108"/>
                <a:gd name="T20" fmla="*/ 0 w 18"/>
                <a:gd name="T21" fmla="*/ 18 h 108"/>
                <a:gd name="T22" fmla="*/ 0 w 18"/>
                <a:gd name="T23" fmla="*/ 30 h 108"/>
                <a:gd name="T24" fmla="*/ 0 w 18"/>
                <a:gd name="T25" fmla="*/ 42 h 108"/>
                <a:gd name="T26" fmla="*/ 0 w 18"/>
                <a:gd name="T27" fmla="*/ 54 h 108"/>
                <a:gd name="T28" fmla="*/ 0 w 18"/>
                <a:gd name="T29" fmla="*/ 66 h 108"/>
                <a:gd name="T30" fmla="*/ 0 w 18"/>
                <a:gd name="T31" fmla="*/ 84 h 108"/>
                <a:gd name="T32" fmla="*/ 0 w 18"/>
                <a:gd name="T33" fmla="*/ 96 h 108"/>
                <a:gd name="T34" fmla="*/ 0 w 18"/>
                <a:gd name="T35" fmla="*/ 108 h 108"/>
                <a:gd name="T36" fmla="*/ 18 w 18"/>
                <a:gd name="T3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08">
                  <a:moveTo>
                    <a:pt x="18" y="108"/>
                  </a:moveTo>
                  <a:lnTo>
                    <a:pt x="18" y="96"/>
                  </a:lnTo>
                  <a:lnTo>
                    <a:pt x="18" y="84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32" name="Freeform 12"/>
            <p:cNvSpPr>
              <a:spLocks/>
            </p:cNvSpPr>
            <p:nvPr/>
          </p:nvSpPr>
          <p:spPr bwMode="auto">
            <a:xfrm>
              <a:off x="4371" y="3035"/>
              <a:ext cx="21" cy="135"/>
            </a:xfrm>
            <a:custGeom>
              <a:avLst/>
              <a:gdLst>
                <a:gd name="T0" fmla="*/ 18 w 18"/>
                <a:gd name="T1" fmla="*/ 108 h 108"/>
                <a:gd name="T2" fmla="*/ 18 w 18"/>
                <a:gd name="T3" fmla="*/ 96 h 108"/>
                <a:gd name="T4" fmla="*/ 18 w 18"/>
                <a:gd name="T5" fmla="*/ 84 h 108"/>
                <a:gd name="T6" fmla="*/ 18 w 18"/>
                <a:gd name="T7" fmla="*/ 66 h 108"/>
                <a:gd name="T8" fmla="*/ 18 w 18"/>
                <a:gd name="T9" fmla="*/ 54 h 108"/>
                <a:gd name="T10" fmla="*/ 18 w 18"/>
                <a:gd name="T11" fmla="*/ 42 h 108"/>
                <a:gd name="T12" fmla="*/ 18 w 18"/>
                <a:gd name="T13" fmla="*/ 30 h 108"/>
                <a:gd name="T14" fmla="*/ 18 w 18"/>
                <a:gd name="T15" fmla="*/ 18 h 108"/>
                <a:gd name="T16" fmla="*/ 18 w 18"/>
                <a:gd name="T17" fmla="*/ 0 h 108"/>
                <a:gd name="T18" fmla="*/ 0 w 18"/>
                <a:gd name="T19" fmla="*/ 0 h 108"/>
                <a:gd name="T20" fmla="*/ 0 w 18"/>
                <a:gd name="T21" fmla="*/ 18 h 108"/>
                <a:gd name="T22" fmla="*/ 0 w 18"/>
                <a:gd name="T23" fmla="*/ 30 h 108"/>
                <a:gd name="T24" fmla="*/ 0 w 18"/>
                <a:gd name="T25" fmla="*/ 42 h 108"/>
                <a:gd name="T26" fmla="*/ 0 w 18"/>
                <a:gd name="T27" fmla="*/ 54 h 108"/>
                <a:gd name="T28" fmla="*/ 0 w 18"/>
                <a:gd name="T29" fmla="*/ 66 h 108"/>
                <a:gd name="T30" fmla="*/ 0 w 18"/>
                <a:gd name="T31" fmla="*/ 84 h 108"/>
                <a:gd name="T32" fmla="*/ 0 w 18"/>
                <a:gd name="T33" fmla="*/ 96 h 108"/>
                <a:gd name="T34" fmla="*/ 0 w 18"/>
                <a:gd name="T35" fmla="*/ 108 h 108"/>
                <a:gd name="T36" fmla="*/ 18 w 18"/>
                <a:gd name="T3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08">
                  <a:moveTo>
                    <a:pt x="18" y="108"/>
                  </a:moveTo>
                  <a:lnTo>
                    <a:pt x="18" y="96"/>
                  </a:lnTo>
                  <a:lnTo>
                    <a:pt x="18" y="84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33" name="Freeform 13"/>
            <p:cNvSpPr>
              <a:spLocks/>
            </p:cNvSpPr>
            <p:nvPr/>
          </p:nvSpPr>
          <p:spPr bwMode="auto">
            <a:xfrm>
              <a:off x="4777" y="3035"/>
              <a:ext cx="14" cy="135"/>
            </a:xfrm>
            <a:custGeom>
              <a:avLst/>
              <a:gdLst>
                <a:gd name="T0" fmla="*/ 12 w 12"/>
                <a:gd name="T1" fmla="*/ 108 h 108"/>
                <a:gd name="T2" fmla="*/ 12 w 12"/>
                <a:gd name="T3" fmla="*/ 96 h 108"/>
                <a:gd name="T4" fmla="*/ 12 w 12"/>
                <a:gd name="T5" fmla="*/ 84 h 108"/>
                <a:gd name="T6" fmla="*/ 12 w 12"/>
                <a:gd name="T7" fmla="*/ 66 h 108"/>
                <a:gd name="T8" fmla="*/ 12 w 12"/>
                <a:gd name="T9" fmla="*/ 54 h 108"/>
                <a:gd name="T10" fmla="*/ 12 w 12"/>
                <a:gd name="T11" fmla="*/ 42 h 108"/>
                <a:gd name="T12" fmla="*/ 12 w 12"/>
                <a:gd name="T13" fmla="*/ 30 h 108"/>
                <a:gd name="T14" fmla="*/ 12 w 12"/>
                <a:gd name="T15" fmla="*/ 18 h 108"/>
                <a:gd name="T16" fmla="*/ 12 w 12"/>
                <a:gd name="T17" fmla="*/ 0 h 108"/>
                <a:gd name="T18" fmla="*/ 0 w 12"/>
                <a:gd name="T19" fmla="*/ 0 h 108"/>
                <a:gd name="T20" fmla="*/ 0 w 12"/>
                <a:gd name="T21" fmla="*/ 18 h 108"/>
                <a:gd name="T22" fmla="*/ 0 w 12"/>
                <a:gd name="T23" fmla="*/ 30 h 108"/>
                <a:gd name="T24" fmla="*/ 0 w 12"/>
                <a:gd name="T25" fmla="*/ 42 h 108"/>
                <a:gd name="T26" fmla="*/ 0 w 12"/>
                <a:gd name="T27" fmla="*/ 54 h 108"/>
                <a:gd name="T28" fmla="*/ 0 w 12"/>
                <a:gd name="T29" fmla="*/ 66 h 108"/>
                <a:gd name="T30" fmla="*/ 0 w 12"/>
                <a:gd name="T31" fmla="*/ 84 h 108"/>
                <a:gd name="T32" fmla="*/ 0 w 12"/>
                <a:gd name="T33" fmla="*/ 96 h 108"/>
                <a:gd name="T34" fmla="*/ 0 w 12"/>
                <a:gd name="T35" fmla="*/ 108 h 108"/>
                <a:gd name="T36" fmla="*/ 12 w 12"/>
                <a:gd name="T3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" h="108">
                  <a:moveTo>
                    <a:pt x="12" y="108"/>
                  </a:moveTo>
                  <a:lnTo>
                    <a:pt x="12" y="96"/>
                  </a:lnTo>
                  <a:lnTo>
                    <a:pt x="12" y="84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12" y="1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0" y="108"/>
                  </a:lnTo>
                  <a:lnTo>
                    <a:pt x="12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34" name="Freeform 14"/>
            <p:cNvSpPr>
              <a:spLocks/>
            </p:cNvSpPr>
            <p:nvPr/>
          </p:nvSpPr>
          <p:spPr bwMode="auto">
            <a:xfrm>
              <a:off x="5170" y="3029"/>
              <a:ext cx="21" cy="134"/>
            </a:xfrm>
            <a:custGeom>
              <a:avLst/>
              <a:gdLst>
                <a:gd name="T0" fmla="*/ 12 w 18"/>
                <a:gd name="T1" fmla="*/ 108 h 108"/>
                <a:gd name="T2" fmla="*/ 18 w 18"/>
                <a:gd name="T3" fmla="*/ 108 h 108"/>
                <a:gd name="T4" fmla="*/ 18 w 18"/>
                <a:gd name="T5" fmla="*/ 0 h 108"/>
                <a:gd name="T6" fmla="*/ 0 w 18"/>
                <a:gd name="T7" fmla="*/ 0 h 108"/>
                <a:gd name="T8" fmla="*/ 0 w 18"/>
                <a:gd name="T9" fmla="*/ 108 h 108"/>
                <a:gd name="T10" fmla="*/ 12 w 18"/>
                <a:gd name="T1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8">
                  <a:moveTo>
                    <a:pt x="12" y="108"/>
                  </a:moveTo>
                  <a:lnTo>
                    <a:pt x="18" y="10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08"/>
                  </a:lnTo>
                  <a:lnTo>
                    <a:pt x="12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35" name="Freeform 15"/>
            <p:cNvSpPr>
              <a:spLocks/>
            </p:cNvSpPr>
            <p:nvPr/>
          </p:nvSpPr>
          <p:spPr bwMode="auto">
            <a:xfrm>
              <a:off x="1844" y="1238"/>
              <a:ext cx="119" cy="22"/>
            </a:xfrm>
            <a:custGeom>
              <a:avLst/>
              <a:gdLst>
                <a:gd name="T0" fmla="*/ 102 w 102"/>
                <a:gd name="T1" fmla="*/ 6 h 18"/>
                <a:gd name="T2" fmla="*/ 102 w 102"/>
                <a:gd name="T3" fmla="*/ 0 h 18"/>
                <a:gd name="T4" fmla="*/ 0 w 102"/>
                <a:gd name="T5" fmla="*/ 0 h 18"/>
                <a:gd name="T6" fmla="*/ 0 w 102"/>
                <a:gd name="T7" fmla="*/ 18 h 18"/>
                <a:gd name="T8" fmla="*/ 102 w 102"/>
                <a:gd name="T9" fmla="*/ 18 h 18"/>
                <a:gd name="T10" fmla="*/ 102 w 102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102" y="6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02" y="18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36" name="Freeform 16"/>
            <p:cNvSpPr>
              <a:spLocks/>
            </p:cNvSpPr>
            <p:nvPr/>
          </p:nvSpPr>
          <p:spPr bwMode="auto">
            <a:xfrm>
              <a:off x="1835" y="3028"/>
              <a:ext cx="119" cy="22"/>
            </a:xfrm>
            <a:custGeom>
              <a:avLst/>
              <a:gdLst>
                <a:gd name="T0" fmla="*/ 102 w 102"/>
                <a:gd name="T1" fmla="*/ 6 h 18"/>
                <a:gd name="T2" fmla="*/ 102 w 102"/>
                <a:gd name="T3" fmla="*/ 0 h 18"/>
                <a:gd name="T4" fmla="*/ 0 w 102"/>
                <a:gd name="T5" fmla="*/ 0 h 18"/>
                <a:gd name="T6" fmla="*/ 0 w 102"/>
                <a:gd name="T7" fmla="*/ 18 h 18"/>
                <a:gd name="T8" fmla="*/ 102 w 102"/>
                <a:gd name="T9" fmla="*/ 18 h 18"/>
                <a:gd name="T10" fmla="*/ 102 w 102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102" y="6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02" y="18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37" name="Freeform 17"/>
            <p:cNvSpPr>
              <a:spLocks/>
            </p:cNvSpPr>
            <p:nvPr/>
          </p:nvSpPr>
          <p:spPr bwMode="auto">
            <a:xfrm>
              <a:off x="1954" y="1683"/>
              <a:ext cx="2760" cy="1046"/>
            </a:xfrm>
            <a:custGeom>
              <a:avLst/>
              <a:gdLst>
                <a:gd name="T0" fmla="*/ 2358 w 2364"/>
                <a:gd name="T1" fmla="*/ 0 h 840"/>
                <a:gd name="T2" fmla="*/ 2358 w 2364"/>
                <a:gd name="T3" fmla="*/ 0 h 840"/>
                <a:gd name="T4" fmla="*/ 2112 w 2364"/>
                <a:gd name="T5" fmla="*/ 144 h 840"/>
                <a:gd name="T6" fmla="*/ 1848 w 2364"/>
                <a:gd name="T7" fmla="*/ 282 h 840"/>
                <a:gd name="T8" fmla="*/ 1710 w 2364"/>
                <a:gd name="T9" fmla="*/ 354 h 840"/>
                <a:gd name="T10" fmla="*/ 1572 w 2364"/>
                <a:gd name="T11" fmla="*/ 414 h 840"/>
                <a:gd name="T12" fmla="*/ 1428 w 2364"/>
                <a:gd name="T13" fmla="*/ 480 h 840"/>
                <a:gd name="T14" fmla="*/ 1284 w 2364"/>
                <a:gd name="T15" fmla="*/ 540 h 840"/>
                <a:gd name="T16" fmla="*/ 1134 w 2364"/>
                <a:gd name="T17" fmla="*/ 594 h 840"/>
                <a:gd name="T18" fmla="*/ 978 w 2364"/>
                <a:gd name="T19" fmla="*/ 642 h 840"/>
                <a:gd name="T20" fmla="*/ 822 w 2364"/>
                <a:gd name="T21" fmla="*/ 690 h 840"/>
                <a:gd name="T22" fmla="*/ 666 w 2364"/>
                <a:gd name="T23" fmla="*/ 732 h 840"/>
                <a:gd name="T24" fmla="*/ 504 w 2364"/>
                <a:gd name="T25" fmla="*/ 768 h 840"/>
                <a:gd name="T26" fmla="*/ 336 w 2364"/>
                <a:gd name="T27" fmla="*/ 792 h 840"/>
                <a:gd name="T28" fmla="*/ 168 w 2364"/>
                <a:gd name="T29" fmla="*/ 816 h 840"/>
                <a:gd name="T30" fmla="*/ 0 w 2364"/>
                <a:gd name="T31" fmla="*/ 828 h 840"/>
                <a:gd name="T32" fmla="*/ 0 w 2364"/>
                <a:gd name="T33" fmla="*/ 840 h 840"/>
                <a:gd name="T34" fmla="*/ 174 w 2364"/>
                <a:gd name="T35" fmla="*/ 828 h 840"/>
                <a:gd name="T36" fmla="*/ 342 w 2364"/>
                <a:gd name="T37" fmla="*/ 810 h 840"/>
                <a:gd name="T38" fmla="*/ 504 w 2364"/>
                <a:gd name="T39" fmla="*/ 780 h 840"/>
                <a:gd name="T40" fmla="*/ 672 w 2364"/>
                <a:gd name="T41" fmla="*/ 744 h 840"/>
                <a:gd name="T42" fmla="*/ 828 w 2364"/>
                <a:gd name="T43" fmla="*/ 708 h 840"/>
                <a:gd name="T44" fmla="*/ 984 w 2364"/>
                <a:gd name="T45" fmla="*/ 660 h 840"/>
                <a:gd name="T46" fmla="*/ 1140 w 2364"/>
                <a:gd name="T47" fmla="*/ 606 h 840"/>
                <a:gd name="T48" fmla="*/ 1290 w 2364"/>
                <a:gd name="T49" fmla="*/ 552 h 840"/>
                <a:gd name="T50" fmla="*/ 1434 w 2364"/>
                <a:gd name="T51" fmla="*/ 492 h 840"/>
                <a:gd name="T52" fmla="*/ 1578 w 2364"/>
                <a:gd name="T53" fmla="*/ 432 h 840"/>
                <a:gd name="T54" fmla="*/ 1716 w 2364"/>
                <a:gd name="T55" fmla="*/ 366 h 840"/>
                <a:gd name="T56" fmla="*/ 1854 w 2364"/>
                <a:gd name="T57" fmla="*/ 300 h 840"/>
                <a:gd name="T58" fmla="*/ 2118 w 2364"/>
                <a:gd name="T59" fmla="*/ 156 h 840"/>
                <a:gd name="T60" fmla="*/ 2364 w 2364"/>
                <a:gd name="T61" fmla="*/ 12 h 840"/>
                <a:gd name="T62" fmla="*/ 2364 w 2364"/>
                <a:gd name="T63" fmla="*/ 12 h 840"/>
                <a:gd name="T64" fmla="*/ 2358 w 2364"/>
                <a:gd name="T65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64" h="840">
                  <a:moveTo>
                    <a:pt x="2358" y="0"/>
                  </a:moveTo>
                  <a:lnTo>
                    <a:pt x="2358" y="0"/>
                  </a:lnTo>
                  <a:lnTo>
                    <a:pt x="2112" y="144"/>
                  </a:lnTo>
                  <a:lnTo>
                    <a:pt x="1848" y="282"/>
                  </a:lnTo>
                  <a:lnTo>
                    <a:pt x="1710" y="354"/>
                  </a:lnTo>
                  <a:lnTo>
                    <a:pt x="1572" y="414"/>
                  </a:lnTo>
                  <a:lnTo>
                    <a:pt x="1428" y="480"/>
                  </a:lnTo>
                  <a:lnTo>
                    <a:pt x="1284" y="540"/>
                  </a:lnTo>
                  <a:lnTo>
                    <a:pt x="1134" y="594"/>
                  </a:lnTo>
                  <a:lnTo>
                    <a:pt x="978" y="642"/>
                  </a:lnTo>
                  <a:lnTo>
                    <a:pt x="822" y="690"/>
                  </a:lnTo>
                  <a:lnTo>
                    <a:pt x="666" y="732"/>
                  </a:lnTo>
                  <a:lnTo>
                    <a:pt x="504" y="768"/>
                  </a:lnTo>
                  <a:lnTo>
                    <a:pt x="336" y="792"/>
                  </a:lnTo>
                  <a:lnTo>
                    <a:pt x="168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174" y="828"/>
                  </a:lnTo>
                  <a:lnTo>
                    <a:pt x="342" y="810"/>
                  </a:lnTo>
                  <a:lnTo>
                    <a:pt x="504" y="780"/>
                  </a:lnTo>
                  <a:lnTo>
                    <a:pt x="672" y="744"/>
                  </a:lnTo>
                  <a:lnTo>
                    <a:pt x="828" y="708"/>
                  </a:lnTo>
                  <a:lnTo>
                    <a:pt x="984" y="660"/>
                  </a:lnTo>
                  <a:lnTo>
                    <a:pt x="1140" y="606"/>
                  </a:lnTo>
                  <a:lnTo>
                    <a:pt x="1290" y="552"/>
                  </a:lnTo>
                  <a:lnTo>
                    <a:pt x="1434" y="492"/>
                  </a:lnTo>
                  <a:lnTo>
                    <a:pt x="1578" y="432"/>
                  </a:lnTo>
                  <a:lnTo>
                    <a:pt x="1716" y="366"/>
                  </a:lnTo>
                  <a:lnTo>
                    <a:pt x="1854" y="300"/>
                  </a:lnTo>
                  <a:lnTo>
                    <a:pt x="2118" y="156"/>
                  </a:lnTo>
                  <a:lnTo>
                    <a:pt x="2364" y="12"/>
                  </a:lnTo>
                  <a:lnTo>
                    <a:pt x="2364" y="12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38" name="Freeform 18"/>
            <p:cNvSpPr>
              <a:spLocks/>
            </p:cNvSpPr>
            <p:nvPr/>
          </p:nvSpPr>
          <p:spPr bwMode="auto">
            <a:xfrm>
              <a:off x="4707" y="1355"/>
              <a:ext cx="483" cy="343"/>
            </a:xfrm>
            <a:custGeom>
              <a:avLst/>
              <a:gdLst>
                <a:gd name="T0" fmla="*/ 408 w 414"/>
                <a:gd name="T1" fmla="*/ 0 h 276"/>
                <a:gd name="T2" fmla="*/ 396 w 414"/>
                <a:gd name="T3" fmla="*/ 6 h 276"/>
                <a:gd name="T4" fmla="*/ 366 w 414"/>
                <a:gd name="T5" fmla="*/ 30 h 276"/>
                <a:gd name="T6" fmla="*/ 318 w 414"/>
                <a:gd name="T7" fmla="*/ 60 h 276"/>
                <a:gd name="T8" fmla="*/ 258 w 414"/>
                <a:gd name="T9" fmla="*/ 102 h 276"/>
                <a:gd name="T10" fmla="*/ 192 w 414"/>
                <a:gd name="T11" fmla="*/ 144 h 276"/>
                <a:gd name="T12" fmla="*/ 120 w 414"/>
                <a:gd name="T13" fmla="*/ 192 h 276"/>
                <a:gd name="T14" fmla="*/ 60 w 414"/>
                <a:gd name="T15" fmla="*/ 228 h 276"/>
                <a:gd name="T16" fmla="*/ 0 w 414"/>
                <a:gd name="T17" fmla="*/ 264 h 276"/>
                <a:gd name="T18" fmla="*/ 6 w 414"/>
                <a:gd name="T19" fmla="*/ 276 h 276"/>
                <a:gd name="T20" fmla="*/ 66 w 414"/>
                <a:gd name="T21" fmla="*/ 246 h 276"/>
                <a:gd name="T22" fmla="*/ 132 w 414"/>
                <a:gd name="T23" fmla="*/ 204 h 276"/>
                <a:gd name="T24" fmla="*/ 198 w 414"/>
                <a:gd name="T25" fmla="*/ 156 h 276"/>
                <a:gd name="T26" fmla="*/ 264 w 414"/>
                <a:gd name="T27" fmla="*/ 114 h 276"/>
                <a:gd name="T28" fmla="*/ 324 w 414"/>
                <a:gd name="T29" fmla="*/ 72 h 276"/>
                <a:gd name="T30" fmla="*/ 372 w 414"/>
                <a:gd name="T31" fmla="*/ 42 h 276"/>
                <a:gd name="T32" fmla="*/ 402 w 414"/>
                <a:gd name="T33" fmla="*/ 18 h 276"/>
                <a:gd name="T34" fmla="*/ 414 w 414"/>
                <a:gd name="T35" fmla="*/ 12 h 276"/>
                <a:gd name="T36" fmla="*/ 408 w 414"/>
                <a:gd name="T3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4" h="276">
                  <a:moveTo>
                    <a:pt x="408" y="0"/>
                  </a:moveTo>
                  <a:lnTo>
                    <a:pt x="396" y="6"/>
                  </a:lnTo>
                  <a:lnTo>
                    <a:pt x="366" y="30"/>
                  </a:lnTo>
                  <a:lnTo>
                    <a:pt x="318" y="60"/>
                  </a:lnTo>
                  <a:lnTo>
                    <a:pt x="258" y="102"/>
                  </a:lnTo>
                  <a:lnTo>
                    <a:pt x="192" y="144"/>
                  </a:lnTo>
                  <a:lnTo>
                    <a:pt x="120" y="192"/>
                  </a:lnTo>
                  <a:lnTo>
                    <a:pt x="60" y="228"/>
                  </a:lnTo>
                  <a:lnTo>
                    <a:pt x="0" y="264"/>
                  </a:lnTo>
                  <a:lnTo>
                    <a:pt x="6" y="276"/>
                  </a:lnTo>
                  <a:lnTo>
                    <a:pt x="66" y="246"/>
                  </a:lnTo>
                  <a:lnTo>
                    <a:pt x="132" y="204"/>
                  </a:lnTo>
                  <a:lnTo>
                    <a:pt x="198" y="156"/>
                  </a:lnTo>
                  <a:lnTo>
                    <a:pt x="264" y="114"/>
                  </a:lnTo>
                  <a:lnTo>
                    <a:pt x="324" y="72"/>
                  </a:lnTo>
                  <a:lnTo>
                    <a:pt x="372" y="42"/>
                  </a:lnTo>
                  <a:lnTo>
                    <a:pt x="402" y="18"/>
                  </a:lnTo>
                  <a:lnTo>
                    <a:pt x="414" y="12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39" name="Freeform 19"/>
            <p:cNvSpPr>
              <a:spLocks/>
            </p:cNvSpPr>
            <p:nvPr/>
          </p:nvSpPr>
          <p:spPr bwMode="auto">
            <a:xfrm>
              <a:off x="2101" y="2736"/>
              <a:ext cx="49" cy="60"/>
            </a:xfrm>
            <a:custGeom>
              <a:avLst/>
              <a:gdLst>
                <a:gd name="T0" fmla="*/ 24 w 42"/>
                <a:gd name="T1" fmla="*/ 0 h 48"/>
                <a:gd name="T2" fmla="*/ 24 w 42"/>
                <a:gd name="T3" fmla="*/ 0 h 48"/>
                <a:gd name="T4" fmla="*/ 30 w 42"/>
                <a:gd name="T5" fmla="*/ 0 h 48"/>
                <a:gd name="T6" fmla="*/ 36 w 42"/>
                <a:gd name="T7" fmla="*/ 6 h 48"/>
                <a:gd name="T8" fmla="*/ 36 w 42"/>
                <a:gd name="T9" fmla="*/ 6 h 48"/>
                <a:gd name="T10" fmla="*/ 42 w 42"/>
                <a:gd name="T11" fmla="*/ 12 h 48"/>
                <a:gd name="T12" fmla="*/ 42 w 42"/>
                <a:gd name="T13" fmla="*/ 12 h 48"/>
                <a:gd name="T14" fmla="*/ 42 w 42"/>
                <a:gd name="T15" fmla="*/ 18 h 48"/>
                <a:gd name="T16" fmla="*/ 42 w 42"/>
                <a:gd name="T17" fmla="*/ 24 h 48"/>
                <a:gd name="T18" fmla="*/ 42 w 42"/>
                <a:gd name="T19" fmla="*/ 30 h 48"/>
                <a:gd name="T20" fmla="*/ 42 w 42"/>
                <a:gd name="T21" fmla="*/ 30 h 48"/>
                <a:gd name="T22" fmla="*/ 42 w 42"/>
                <a:gd name="T23" fmla="*/ 36 h 48"/>
                <a:gd name="T24" fmla="*/ 36 w 42"/>
                <a:gd name="T25" fmla="*/ 42 h 48"/>
                <a:gd name="T26" fmla="*/ 36 w 42"/>
                <a:gd name="T27" fmla="*/ 42 h 48"/>
                <a:gd name="T28" fmla="*/ 30 w 42"/>
                <a:gd name="T29" fmla="*/ 42 h 48"/>
                <a:gd name="T30" fmla="*/ 24 w 42"/>
                <a:gd name="T31" fmla="*/ 48 h 48"/>
                <a:gd name="T32" fmla="*/ 24 w 42"/>
                <a:gd name="T33" fmla="*/ 48 h 48"/>
                <a:gd name="T34" fmla="*/ 18 w 42"/>
                <a:gd name="T35" fmla="*/ 48 h 48"/>
                <a:gd name="T36" fmla="*/ 12 w 42"/>
                <a:gd name="T37" fmla="*/ 42 h 48"/>
                <a:gd name="T38" fmla="*/ 6 w 42"/>
                <a:gd name="T39" fmla="*/ 42 h 48"/>
                <a:gd name="T40" fmla="*/ 6 w 42"/>
                <a:gd name="T41" fmla="*/ 42 h 48"/>
                <a:gd name="T42" fmla="*/ 0 w 42"/>
                <a:gd name="T43" fmla="*/ 36 h 48"/>
                <a:gd name="T44" fmla="*/ 0 w 42"/>
                <a:gd name="T45" fmla="*/ 30 h 48"/>
                <a:gd name="T46" fmla="*/ 0 w 42"/>
                <a:gd name="T47" fmla="*/ 30 h 48"/>
                <a:gd name="T48" fmla="*/ 0 w 42"/>
                <a:gd name="T49" fmla="*/ 24 h 48"/>
                <a:gd name="T50" fmla="*/ 0 w 42"/>
                <a:gd name="T51" fmla="*/ 18 h 48"/>
                <a:gd name="T52" fmla="*/ 0 w 42"/>
                <a:gd name="T53" fmla="*/ 12 h 48"/>
                <a:gd name="T54" fmla="*/ 0 w 42"/>
                <a:gd name="T55" fmla="*/ 12 h 48"/>
                <a:gd name="T56" fmla="*/ 6 w 42"/>
                <a:gd name="T57" fmla="*/ 6 h 48"/>
                <a:gd name="T58" fmla="*/ 6 w 42"/>
                <a:gd name="T59" fmla="*/ 6 h 48"/>
                <a:gd name="T60" fmla="*/ 12 w 42"/>
                <a:gd name="T61" fmla="*/ 0 h 48"/>
                <a:gd name="T62" fmla="*/ 18 w 42"/>
                <a:gd name="T63" fmla="*/ 0 h 48"/>
                <a:gd name="T64" fmla="*/ 24 w 42"/>
                <a:gd name="T6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8">
                  <a:moveTo>
                    <a:pt x="24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40" name="Freeform 20"/>
            <p:cNvSpPr>
              <a:spLocks/>
            </p:cNvSpPr>
            <p:nvPr/>
          </p:nvSpPr>
          <p:spPr bwMode="auto">
            <a:xfrm>
              <a:off x="2318" y="2624"/>
              <a:ext cx="49" cy="60"/>
            </a:xfrm>
            <a:custGeom>
              <a:avLst/>
              <a:gdLst>
                <a:gd name="T0" fmla="*/ 24 w 42"/>
                <a:gd name="T1" fmla="*/ 0 h 48"/>
                <a:gd name="T2" fmla="*/ 24 w 42"/>
                <a:gd name="T3" fmla="*/ 0 h 48"/>
                <a:gd name="T4" fmla="*/ 30 w 42"/>
                <a:gd name="T5" fmla="*/ 6 h 48"/>
                <a:gd name="T6" fmla="*/ 36 w 42"/>
                <a:gd name="T7" fmla="*/ 6 h 48"/>
                <a:gd name="T8" fmla="*/ 36 w 42"/>
                <a:gd name="T9" fmla="*/ 12 h 48"/>
                <a:gd name="T10" fmla="*/ 42 w 42"/>
                <a:gd name="T11" fmla="*/ 12 h 48"/>
                <a:gd name="T12" fmla="*/ 42 w 42"/>
                <a:gd name="T13" fmla="*/ 18 h 48"/>
                <a:gd name="T14" fmla="*/ 42 w 42"/>
                <a:gd name="T15" fmla="*/ 18 h 48"/>
                <a:gd name="T16" fmla="*/ 42 w 42"/>
                <a:gd name="T17" fmla="*/ 24 h 48"/>
                <a:gd name="T18" fmla="*/ 42 w 42"/>
                <a:gd name="T19" fmla="*/ 30 h 48"/>
                <a:gd name="T20" fmla="*/ 42 w 42"/>
                <a:gd name="T21" fmla="*/ 36 h 48"/>
                <a:gd name="T22" fmla="*/ 42 w 42"/>
                <a:gd name="T23" fmla="*/ 36 h 48"/>
                <a:gd name="T24" fmla="*/ 36 w 42"/>
                <a:gd name="T25" fmla="*/ 42 h 48"/>
                <a:gd name="T26" fmla="*/ 36 w 42"/>
                <a:gd name="T27" fmla="*/ 42 h 48"/>
                <a:gd name="T28" fmla="*/ 30 w 42"/>
                <a:gd name="T29" fmla="*/ 48 h 48"/>
                <a:gd name="T30" fmla="*/ 24 w 42"/>
                <a:gd name="T31" fmla="*/ 48 h 48"/>
                <a:gd name="T32" fmla="*/ 24 w 42"/>
                <a:gd name="T33" fmla="*/ 48 h 48"/>
                <a:gd name="T34" fmla="*/ 18 w 42"/>
                <a:gd name="T35" fmla="*/ 48 h 48"/>
                <a:gd name="T36" fmla="*/ 12 w 42"/>
                <a:gd name="T37" fmla="*/ 48 h 48"/>
                <a:gd name="T38" fmla="*/ 6 w 42"/>
                <a:gd name="T39" fmla="*/ 42 h 48"/>
                <a:gd name="T40" fmla="*/ 6 w 42"/>
                <a:gd name="T41" fmla="*/ 42 h 48"/>
                <a:gd name="T42" fmla="*/ 0 w 42"/>
                <a:gd name="T43" fmla="*/ 36 h 48"/>
                <a:gd name="T44" fmla="*/ 0 w 42"/>
                <a:gd name="T45" fmla="*/ 36 h 48"/>
                <a:gd name="T46" fmla="*/ 0 w 42"/>
                <a:gd name="T47" fmla="*/ 30 h 48"/>
                <a:gd name="T48" fmla="*/ 0 w 42"/>
                <a:gd name="T49" fmla="*/ 24 h 48"/>
                <a:gd name="T50" fmla="*/ 0 w 42"/>
                <a:gd name="T51" fmla="*/ 18 h 48"/>
                <a:gd name="T52" fmla="*/ 0 w 42"/>
                <a:gd name="T53" fmla="*/ 18 h 48"/>
                <a:gd name="T54" fmla="*/ 0 w 42"/>
                <a:gd name="T55" fmla="*/ 12 h 48"/>
                <a:gd name="T56" fmla="*/ 6 w 42"/>
                <a:gd name="T57" fmla="*/ 12 h 48"/>
                <a:gd name="T58" fmla="*/ 6 w 42"/>
                <a:gd name="T59" fmla="*/ 6 h 48"/>
                <a:gd name="T60" fmla="*/ 12 w 42"/>
                <a:gd name="T61" fmla="*/ 6 h 48"/>
                <a:gd name="T62" fmla="*/ 18 w 42"/>
                <a:gd name="T63" fmla="*/ 0 h 48"/>
                <a:gd name="T64" fmla="*/ 24 w 42"/>
                <a:gd name="T6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8">
                  <a:moveTo>
                    <a:pt x="24" y="0"/>
                  </a:move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41" name="Freeform 21"/>
            <p:cNvSpPr>
              <a:spLocks/>
            </p:cNvSpPr>
            <p:nvPr/>
          </p:nvSpPr>
          <p:spPr bwMode="auto">
            <a:xfrm>
              <a:off x="2549" y="2662"/>
              <a:ext cx="49" cy="60"/>
            </a:xfrm>
            <a:custGeom>
              <a:avLst/>
              <a:gdLst>
                <a:gd name="T0" fmla="*/ 18 w 42"/>
                <a:gd name="T1" fmla="*/ 0 h 48"/>
                <a:gd name="T2" fmla="*/ 24 w 42"/>
                <a:gd name="T3" fmla="*/ 0 h 48"/>
                <a:gd name="T4" fmla="*/ 30 w 42"/>
                <a:gd name="T5" fmla="*/ 0 h 48"/>
                <a:gd name="T6" fmla="*/ 30 w 42"/>
                <a:gd name="T7" fmla="*/ 6 h 48"/>
                <a:gd name="T8" fmla="*/ 36 w 42"/>
                <a:gd name="T9" fmla="*/ 6 h 48"/>
                <a:gd name="T10" fmla="*/ 36 w 42"/>
                <a:gd name="T11" fmla="*/ 12 h 48"/>
                <a:gd name="T12" fmla="*/ 42 w 42"/>
                <a:gd name="T13" fmla="*/ 12 h 48"/>
                <a:gd name="T14" fmla="*/ 42 w 42"/>
                <a:gd name="T15" fmla="*/ 18 h 48"/>
                <a:gd name="T16" fmla="*/ 42 w 42"/>
                <a:gd name="T17" fmla="*/ 24 h 48"/>
                <a:gd name="T18" fmla="*/ 42 w 42"/>
                <a:gd name="T19" fmla="*/ 30 h 48"/>
                <a:gd name="T20" fmla="*/ 42 w 42"/>
                <a:gd name="T21" fmla="*/ 30 h 48"/>
                <a:gd name="T22" fmla="*/ 36 w 42"/>
                <a:gd name="T23" fmla="*/ 36 h 48"/>
                <a:gd name="T24" fmla="*/ 36 w 42"/>
                <a:gd name="T25" fmla="*/ 36 h 48"/>
                <a:gd name="T26" fmla="*/ 30 w 42"/>
                <a:gd name="T27" fmla="*/ 42 h 48"/>
                <a:gd name="T28" fmla="*/ 30 w 42"/>
                <a:gd name="T29" fmla="*/ 42 h 48"/>
                <a:gd name="T30" fmla="*/ 24 w 42"/>
                <a:gd name="T31" fmla="*/ 42 h 48"/>
                <a:gd name="T32" fmla="*/ 18 w 42"/>
                <a:gd name="T33" fmla="*/ 48 h 48"/>
                <a:gd name="T34" fmla="*/ 12 w 42"/>
                <a:gd name="T35" fmla="*/ 42 h 48"/>
                <a:gd name="T36" fmla="*/ 12 w 42"/>
                <a:gd name="T37" fmla="*/ 42 h 48"/>
                <a:gd name="T38" fmla="*/ 6 w 42"/>
                <a:gd name="T39" fmla="*/ 42 h 48"/>
                <a:gd name="T40" fmla="*/ 6 w 42"/>
                <a:gd name="T41" fmla="*/ 36 h 48"/>
                <a:gd name="T42" fmla="*/ 0 w 42"/>
                <a:gd name="T43" fmla="*/ 36 h 48"/>
                <a:gd name="T44" fmla="*/ 0 w 42"/>
                <a:gd name="T45" fmla="*/ 30 h 48"/>
                <a:gd name="T46" fmla="*/ 0 w 42"/>
                <a:gd name="T47" fmla="*/ 30 h 48"/>
                <a:gd name="T48" fmla="*/ 0 w 42"/>
                <a:gd name="T49" fmla="*/ 24 h 48"/>
                <a:gd name="T50" fmla="*/ 0 w 42"/>
                <a:gd name="T51" fmla="*/ 18 h 48"/>
                <a:gd name="T52" fmla="*/ 0 w 42"/>
                <a:gd name="T53" fmla="*/ 12 h 48"/>
                <a:gd name="T54" fmla="*/ 0 w 42"/>
                <a:gd name="T55" fmla="*/ 12 h 48"/>
                <a:gd name="T56" fmla="*/ 6 w 42"/>
                <a:gd name="T57" fmla="*/ 6 h 48"/>
                <a:gd name="T58" fmla="*/ 6 w 42"/>
                <a:gd name="T59" fmla="*/ 6 h 48"/>
                <a:gd name="T60" fmla="*/ 12 w 42"/>
                <a:gd name="T61" fmla="*/ 0 h 48"/>
                <a:gd name="T62" fmla="*/ 12 w 42"/>
                <a:gd name="T63" fmla="*/ 0 h 48"/>
                <a:gd name="T64" fmla="*/ 18 w 42"/>
                <a:gd name="T6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8">
                  <a:moveTo>
                    <a:pt x="18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8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42" name="Freeform 22"/>
            <p:cNvSpPr>
              <a:spLocks/>
            </p:cNvSpPr>
            <p:nvPr/>
          </p:nvSpPr>
          <p:spPr bwMode="auto">
            <a:xfrm>
              <a:off x="2668" y="2639"/>
              <a:ext cx="49" cy="60"/>
            </a:xfrm>
            <a:custGeom>
              <a:avLst/>
              <a:gdLst>
                <a:gd name="T0" fmla="*/ 18 w 42"/>
                <a:gd name="T1" fmla="*/ 0 h 48"/>
                <a:gd name="T2" fmla="*/ 24 w 42"/>
                <a:gd name="T3" fmla="*/ 0 h 48"/>
                <a:gd name="T4" fmla="*/ 30 w 42"/>
                <a:gd name="T5" fmla="*/ 6 h 48"/>
                <a:gd name="T6" fmla="*/ 36 w 42"/>
                <a:gd name="T7" fmla="*/ 6 h 48"/>
                <a:gd name="T8" fmla="*/ 36 w 42"/>
                <a:gd name="T9" fmla="*/ 6 h 48"/>
                <a:gd name="T10" fmla="*/ 42 w 42"/>
                <a:gd name="T11" fmla="*/ 12 h 48"/>
                <a:gd name="T12" fmla="*/ 42 w 42"/>
                <a:gd name="T13" fmla="*/ 12 h 48"/>
                <a:gd name="T14" fmla="*/ 42 w 42"/>
                <a:gd name="T15" fmla="*/ 18 h 48"/>
                <a:gd name="T16" fmla="*/ 42 w 42"/>
                <a:gd name="T17" fmla="*/ 24 h 48"/>
                <a:gd name="T18" fmla="*/ 42 w 42"/>
                <a:gd name="T19" fmla="*/ 30 h 48"/>
                <a:gd name="T20" fmla="*/ 42 w 42"/>
                <a:gd name="T21" fmla="*/ 30 h 48"/>
                <a:gd name="T22" fmla="*/ 42 w 42"/>
                <a:gd name="T23" fmla="*/ 36 h 48"/>
                <a:gd name="T24" fmla="*/ 36 w 42"/>
                <a:gd name="T25" fmla="*/ 42 h 48"/>
                <a:gd name="T26" fmla="*/ 36 w 42"/>
                <a:gd name="T27" fmla="*/ 42 h 48"/>
                <a:gd name="T28" fmla="*/ 30 w 42"/>
                <a:gd name="T29" fmla="*/ 42 h 48"/>
                <a:gd name="T30" fmla="*/ 24 w 42"/>
                <a:gd name="T31" fmla="*/ 48 h 48"/>
                <a:gd name="T32" fmla="*/ 18 w 42"/>
                <a:gd name="T33" fmla="*/ 48 h 48"/>
                <a:gd name="T34" fmla="*/ 18 w 42"/>
                <a:gd name="T35" fmla="*/ 48 h 48"/>
                <a:gd name="T36" fmla="*/ 12 w 42"/>
                <a:gd name="T37" fmla="*/ 42 h 48"/>
                <a:gd name="T38" fmla="*/ 6 w 42"/>
                <a:gd name="T39" fmla="*/ 42 h 48"/>
                <a:gd name="T40" fmla="*/ 6 w 42"/>
                <a:gd name="T41" fmla="*/ 42 h 48"/>
                <a:gd name="T42" fmla="*/ 0 w 42"/>
                <a:gd name="T43" fmla="*/ 36 h 48"/>
                <a:gd name="T44" fmla="*/ 0 w 42"/>
                <a:gd name="T45" fmla="*/ 30 h 48"/>
                <a:gd name="T46" fmla="*/ 0 w 42"/>
                <a:gd name="T47" fmla="*/ 30 h 48"/>
                <a:gd name="T48" fmla="*/ 0 w 42"/>
                <a:gd name="T49" fmla="*/ 24 h 48"/>
                <a:gd name="T50" fmla="*/ 0 w 42"/>
                <a:gd name="T51" fmla="*/ 18 h 48"/>
                <a:gd name="T52" fmla="*/ 0 w 42"/>
                <a:gd name="T53" fmla="*/ 12 h 48"/>
                <a:gd name="T54" fmla="*/ 0 w 42"/>
                <a:gd name="T55" fmla="*/ 12 h 48"/>
                <a:gd name="T56" fmla="*/ 6 w 42"/>
                <a:gd name="T57" fmla="*/ 6 h 48"/>
                <a:gd name="T58" fmla="*/ 6 w 42"/>
                <a:gd name="T59" fmla="*/ 6 h 48"/>
                <a:gd name="T60" fmla="*/ 12 w 42"/>
                <a:gd name="T61" fmla="*/ 6 h 48"/>
                <a:gd name="T62" fmla="*/ 18 w 42"/>
                <a:gd name="T63" fmla="*/ 0 h 48"/>
                <a:gd name="T64" fmla="*/ 18 w 42"/>
                <a:gd name="T6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8">
                  <a:moveTo>
                    <a:pt x="18" y="0"/>
                  </a:move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43" name="Freeform 23"/>
            <p:cNvSpPr>
              <a:spLocks/>
            </p:cNvSpPr>
            <p:nvPr/>
          </p:nvSpPr>
          <p:spPr bwMode="auto">
            <a:xfrm>
              <a:off x="2816" y="2654"/>
              <a:ext cx="49" cy="53"/>
            </a:xfrm>
            <a:custGeom>
              <a:avLst/>
              <a:gdLst>
                <a:gd name="T0" fmla="*/ 18 w 42"/>
                <a:gd name="T1" fmla="*/ 0 h 42"/>
                <a:gd name="T2" fmla="*/ 24 w 42"/>
                <a:gd name="T3" fmla="*/ 0 h 42"/>
                <a:gd name="T4" fmla="*/ 30 w 42"/>
                <a:gd name="T5" fmla="*/ 0 h 42"/>
                <a:gd name="T6" fmla="*/ 30 w 42"/>
                <a:gd name="T7" fmla="*/ 6 h 42"/>
                <a:gd name="T8" fmla="*/ 36 w 42"/>
                <a:gd name="T9" fmla="*/ 6 h 42"/>
                <a:gd name="T10" fmla="*/ 36 w 42"/>
                <a:gd name="T11" fmla="*/ 12 h 42"/>
                <a:gd name="T12" fmla="*/ 42 w 42"/>
                <a:gd name="T13" fmla="*/ 12 h 42"/>
                <a:gd name="T14" fmla="*/ 42 w 42"/>
                <a:gd name="T15" fmla="*/ 18 h 42"/>
                <a:gd name="T16" fmla="*/ 42 w 42"/>
                <a:gd name="T17" fmla="*/ 24 h 42"/>
                <a:gd name="T18" fmla="*/ 42 w 42"/>
                <a:gd name="T19" fmla="*/ 24 h 42"/>
                <a:gd name="T20" fmla="*/ 42 w 42"/>
                <a:gd name="T21" fmla="*/ 30 h 42"/>
                <a:gd name="T22" fmla="*/ 36 w 42"/>
                <a:gd name="T23" fmla="*/ 36 h 42"/>
                <a:gd name="T24" fmla="*/ 36 w 42"/>
                <a:gd name="T25" fmla="*/ 36 h 42"/>
                <a:gd name="T26" fmla="*/ 30 w 42"/>
                <a:gd name="T27" fmla="*/ 42 h 42"/>
                <a:gd name="T28" fmla="*/ 30 w 42"/>
                <a:gd name="T29" fmla="*/ 42 h 42"/>
                <a:gd name="T30" fmla="*/ 24 w 42"/>
                <a:gd name="T31" fmla="*/ 42 h 42"/>
                <a:gd name="T32" fmla="*/ 18 w 42"/>
                <a:gd name="T33" fmla="*/ 42 h 42"/>
                <a:gd name="T34" fmla="*/ 18 w 42"/>
                <a:gd name="T35" fmla="*/ 42 h 42"/>
                <a:gd name="T36" fmla="*/ 12 w 42"/>
                <a:gd name="T37" fmla="*/ 42 h 42"/>
                <a:gd name="T38" fmla="*/ 6 w 42"/>
                <a:gd name="T39" fmla="*/ 42 h 42"/>
                <a:gd name="T40" fmla="*/ 6 w 42"/>
                <a:gd name="T41" fmla="*/ 36 h 42"/>
                <a:gd name="T42" fmla="*/ 0 w 42"/>
                <a:gd name="T43" fmla="*/ 36 h 42"/>
                <a:gd name="T44" fmla="*/ 0 w 42"/>
                <a:gd name="T45" fmla="*/ 30 h 42"/>
                <a:gd name="T46" fmla="*/ 0 w 42"/>
                <a:gd name="T47" fmla="*/ 24 h 42"/>
                <a:gd name="T48" fmla="*/ 0 w 42"/>
                <a:gd name="T49" fmla="*/ 24 h 42"/>
                <a:gd name="T50" fmla="*/ 0 w 42"/>
                <a:gd name="T51" fmla="*/ 18 h 42"/>
                <a:gd name="T52" fmla="*/ 0 w 42"/>
                <a:gd name="T53" fmla="*/ 12 h 42"/>
                <a:gd name="T54" fmla="*/ 0 w 42"/>
                <a:gd name="T55" fmla="*/ 12 h 42"/>
                <a:gd name="T56" fmla="*/ 6 w 42"/>
                <a:gd name="T57" fmla="*/ 6 h 42"/>
                <a:gd name="T58" fmla="*/ 6 w 42"/>
                <a:gd name="T59" fmla="*/ 6 h 42"/>
                <a:gd name="T60" fmla="*/ 12 w 42"/>
                <a:gd name="T61" fmla="*/ 0 h 42"/>
                <a:gd name="T62" fmla="*/ 18 w 42"/>
                <a:gd name="T63" fmla="*/ 0 h 42"/>
                <a:gd name="T64" fmla="*/ 18 w 42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2">
                  <a:moveTo>
                    <a:pt x="18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44" name="Freeform 24"/>
            <p:cNvSpPr>
              <a:spLocks/>
            </p:cNvSpPr>
            <p:nvPr/>
          </p:nvSpPr>
          <p:spPr bwMode="auto">
            <a:xfrm>
              <a:off x="2914" y="2475"/>
              <a:ext cx="56" cy="60"/>
            </a:xfrm>
            <a:custGeom>
              <a:avLst/>
              <a:gdLst>
                <a:gd name="T0" fmla="*/ 24 w 48"/>
                <a:gd name="T1" fmla="*/ 0 h 48"/>
                <a:gd name="T2" fmla="*/ 30 w 48"/>
                <a:gd name="T3" fmla="*/ 0 h 48"/>
                <a:gd name="T4" fmla="*/ 30 w 48"/>
                <a:gd name="T5" fmla="*/ 6 h 48"/>
                <a:gd name="T6" fmla="*/ 36 w 48"/>
                <a:gd name="T7" fmla="*/ 6 h 48"/>
                <a:gd name="T8" fmla="*/ 42 w 48"/>
                <a:gd name="T9" fmla="*/ 6 h 48"/>
                <a:gd name="T10" fmla="*/ 42 w 48"/>
                <a:gd name="T11" fmla="*/ 12 h 48"/>
                <a:gd name="T12" fmla="*/ 42 w 48"/>
                <a:gd name="T13" fmla="*/ 18 h 48"/>
                <a:gd name="T14" fmla="*/ 48 w 48"/>
                <a:gd name="T15" fmla="*/ 18 h 48"/>
                <a:gd name="T16" fmla="*/ 48 w 48"/>
                <a:gd name="T17" fmla="*/ 24 h 48"/>
                <a:gd name="T18" fmla="*/ 48 w 48"/>
                <a:gd name="T19" fmla="*/ 30 h 48"/>
                <a:gd name="T20" fmla="*/ 42 w 48"/>
                <a:gd name="T21" fmla="*/ 30 h 48"/>
                <a:gd name="T22" fmla="*/ 42 w 48"/>
                <a:gd name="T23" fmla="*/ 36 h 48"/>
                <a:gd name="T24" fmla="*/ 42 w 48"/>
                <a:gd name="T25" fmla="*/ 42 h 48"/>
                <a:gd name="T26" fmla="*/ 36 w 48"/>
                <a:gd name="T27" fmla="*/ 42 h 48"/>
                <a:gd name="T28" fmla="*/ 30 w 48"/>
                <a:gd name="T29" fmla="*/ 42 h 48"/>
                <a:gd name="T30" fmla="*/ 30 w 48"/>
                <a:gd name="T31" fmla="*/ 48 h 48"/>
                <a:gd name="T32" fmla="*/ 24 w 48"/>
                <a:gd name="T33" fmla="*/ 48 h 48"/>
                <a:gd name="T34" fmla="*/ 18 w 48"/>
                <a:gd name="T35" fmla="*/ 48 h 48"/>
                <a:gd name="T36" fmla="*/ 12 w 48"/>
                <a:gd name="T37" fmla="*/ 42 h 48"/>
                <a:gd name="T38" fmla="*/ 12 w 48"/>
                <a:gd name="T39" fmla="*/ 42 h 48"/>
                <a:gd name="T40" fmla="*/ 6 w 48"/>
                <a:gd name="T41" fmla="*/ 42 h 48"/>
                <a:gd name="T42" fmla="*/ 6 w 48"/>
                <a:gd name="T43" fmla="*/ 36 h 48"/>
                <a:gd name="T44" fmla="*/ 0 w 48"/>
                <a:gd name="T45" fmla="*/ 30 h 48"/>
                <a:gd name="T46" fmla="*/ 0 w 48"/>
                <a:gd name="T47" fmla="*/ 30 h 48"/>
                <a:gd name="T48" fmla="*/ 0 w 48"/>
                <a:gd name="T49" fmla="*/ 24 h 48"/>
                <a:gd name="T50" fmla="*/ 0 w 48"/>
                <a:gd name="T51" fmla="*/ 18 h 48"/>
                <a:gd name="T52" fmla="*/ 0 w 48"/>
                <a:gd name="T53" fmla="*/ 18 h 48"/>
                <a:gd name="T54" fmla="*/ 6 w 48"/>
                <a:gd name="T55" fmla="*/ 12 h 48"/>
                <a:gd name="T56" fmla="*/ 6 w 48"/>
                <a:gd name="T57" fmla="*/ 6 h 48"/>
                <a:gd name="T58" fmla="*/ 12 w 48"/>
                <a:gd name="T59" fmla="*/ 6 h 48"/>
                <a:gd name="T60" fmla="*/ 12 w 48"/>
                <a:gd name="T61" fmla="*/ 6 h 48"/>
                <a:gd name="T62" fmla="*/ 18 w 48"/>
                <a:gd name="T63" fmla="*/ 0 h 48"/>
                <a:gd name="T64" fmla="*/ 24 w 48"/>
                <a:gd name="T6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45" name="Freeform 25"/>
            <p:cNvSpPr>
              <a:spLocks/>
            </p:cNvSpPr>
            <p:nvPr/>
          </p:nvSpPr>
          <p:spPr bwMode="auto">
            <a:xfrm>
              <a:off x="3012" y="2602"/>
              <a:ext cx="56" cy="52"/>
            </a:xfrm>
            <a:custGeom>
              <a:avLst/>
              <a:gdLst>
                <a:gd name="T0" fmla="*/ 24 w 48"/>
                <a:gd name="T1" fmla="*/ 0 h 42"/>
                <a:gd name="T2" fmla="*/ 30 w 48"/>
                <a:gd name="T3" fmla="*/ 0 h 42"/>
                <a:gd name="T4" fmla="*/ 30 w 48"/>
                <a:gd name="T5" fmla="*/ 0 h 42"/>
                <a:gd name="T6" fmla="*/ 36 w 48"/>
                <a:gd name="T7" fmla="*/ 0 h 42"/>
                <a:gd name="T8" fmla="*/ 42 w 48"/>
                <a:gd name="T9" fmla="*/ 6 h 42"/>
                <a:gd name="T10" fmla="*/ 42 w 48"/>
                <a:gd name="T11" fmla="*/ 6 h 42"/>
                <a:gd name="T12" fmla="*/ 42 w 48"/>
                <a:gd name="T13" fmla="*/ 12 h 42"/>
                <a:gd name="T14" fmla="*/ 48 w 48"/>
                <a:gd name="T15" fmla="*/ 18 h 42"/>
                <a:gd name="T16" fmla="*/ 48 w 48"/>
                <a:gd name="T17" fmla="*/ 24 h 42"/>
                <a:gd name="T18" fmla="*/ 48 w 48"/>
                <a:gd name="T19" fmla="*/ 24 h 42"/>
                <a:gd name="T20" fmla="*/ 42 w 48"/>
                <a:gd name="T21" fmla="*/ 30 h 42"/>
                <a:gd name="T22" fmla="*/ 42 w 48"/>
                <a:gd name="T23" fmla="*/ 36 h 42"/>
                <a:gd name="T24" fmla="*/ 42 w 48"/>
                <a:gd name="T25" fmla="*/ 36 h 42"/>
                <a:gd name="T26" fmla="*/ 36 w 48"/>
                <a:gd name="T27" fmla="*/ 42 h 42"/>
                <a:gd name="T28" fmla="*/ 30 w 48"/>
                <a:gd name="T29" fmla="*/ 42 h 42"/>
                <a:gd name="T30" fmla="*/ 30 w 48"/>
                <a:gd name="T31" fmla="*/ 42 h 42"/>
                <a:gd name="T32" fmla="*/ 24 w 48"/>
                <a:gd name="T33" fmla="*/ 42 h 42"/>
                <a:gd name="T34" fmla="*/ 18 w 48"/>
                <a:gd name="T35" fmla="*/ 42 h 42"/>
                <a:gd name="T36" fmla="*/ 18 w 48"/>
                <a:gd name="T37" fmla="*/ 42 h 42"/>
                <a:gd name="T38" fmla="*/ 12 w 48"/>
                <a:gd name="T39" fmla="*/ 42 h 42"/>
                <a:gd name="T40" fmla="*/ 6 w 48"/>
                <a:gd name="T41" fmla="*/ 36 h 42"/>
                <a:gd name="T42" fmla="*/ 6 w 48"/>
                <a:gd name="T43" fmla="*/ 36 h 42"/>
                <a:gd name="T44" fmla="*/ 6 w 48"/>
                <a:gd name="T45" fmla="*/ 30 h 42"/>
                <a:gd name="T46" fmla="*/ 0 w 48"/>
                <a:gd name="T47" fmla="*/ 24 h 42"/>
                <a:gd name="T48" fmla="*/ 0 w 48"/>
                <a:gd name="T49" fmla="*/ 24 h 42"/>
                <a:gd name="T50" fmla="*/ 0 w 48"/>
                <a:gd name="T51" fmla="*/ 18 h 42"/>
                <a:gd name="T52" fmla="*/ 6 w 48"/>
                <a:gd name="T53" fmla="*/ 12 h 42"/>
                <a:gd name="T54" fmla="*/ 6 w 48"/>
                <a:gd name="T55" fmla="*/ 6 h 42"/>
                <a:gd name="T56" fmla="*/ 6 w 48"/>
                <a:gd name="T57" fmla="*/ 6 h 42"/>
                <a:gd name="T58" fmla="*/ 12 w 48"/>
                <a:gd name="T59" fmla="*/ 0 h 42"/>
                <a:gd name="T60" fmla="*/ 18 w 48"/>
                <a:gd name="T61" fmla="*/ 0 h 42"/>
                <a:gd name="T62" fmla="*/ 18 w 48"/>
                <a:gd name="T63" fmla="*/ 0 h 42"/>
                <a:gd name="T64" fmla="*/ 24 w 48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42">
                  <a:moveTo>
                    <a:pt x="24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46" name="Freeform 26"/>
            <p:cNvSpPr>
              <a:spLocks/>
            </p:cNvSpPr>
            <p:nvPr/>
          </p:nvSpPr>
          <p:spPr bwMode="auto">
            <a:xfrm>
              <a:off x="3103" y="2453"/>
              <a:ext cx="49" cy="52"/>
            </a:xfrm>
            <a:custGeom>
              <a:avLst/>
              <a:gdLst>
                <a:gd name="T0" fmla="*/ 24 w 42"/>
                <a:gd name="T1" fmla="*/ 0 h 42"/>
                <a:gd name="T2" fmla="*/ 24 w 42"/>
                <a:gd name="T3" fmla="*/ 0 h 42"/>
                <a:gd name="T4" fmla="*/ 30 w 42"/>
                <a:gd name="T5" fmla="*/ 0 h 42"/>
                <a:gd name="T6" fmla="*/ 36 w 42"/>
                <a:gd name="T7" fmla="*/ 0 h 42"/>
                <a:gd name="T8" fmla="*/ 36 w 42"/>
                <a:gd name="T9" fmla="*/ 6 h 42"/>
                <a:gd name="T10" fmla="*/ 42 w 42"/>
                <a:gd name="T11" fmla="*/ 6 h 42"/>
                <a:gd name="T12" fmla="*/ 42 w 42"/>
                <a:gd name="T13" fmla="*/ 12 h 42"/>
                <a:gd name="T14" fmla="*/ 42 w 42"/>
                <a:gd name="T15" fmla="*/ 18 h 42"/>
                <a:gd name="T16" fmla="*/ 42 w 42"/>
                <a:gd name="T17" fmla="*/ 18 h 42"/>
                <a:gd name="T18" fmla="*/ 42 w 42"/>
                <a:gd name="T19" fmla="*/ 24 h 42"/>
                <a:gd name="T20" fmla="*/ 42 w 42"/>
                <a:gd name="T21" fmla="*/ 30 h 42"/>
                <a:gd name="T22" fmla="*/ 42 w 42"/>
                <a:gd name="T23" fmla="*/ 36 h 42"/>
                <a:gd name="T24" fmla="*/ 36 w 42"/>
                <a:gd name="T25" fmla="*/ 36 h 42"/>
                <a:gd name="T26" fmla="*/ 36 w 42"/>
                <a:gd name="T27" fmla="*/ 42 h 42"/>
                <a:gd name="T28" fmla="*/ 30 w 42"/>
                <a:gd name="T29" fmla="*/ 42 h 42"/>
                <a:gd name="T30" fmla="*/ 24 w 42"/>
                <a:gd name="T31" fmla="*/ 42 h 42"/>
                <a:gd name="T32" fmla="*/ 24 w 42"/>
                <a:gd name="T33" fmla="*/ 42 h 42"/>
                <a:gd name="T34" fmla="*/ 18 w 42"/>
                <a:gd name="T35" fmla="*/ 42 h 42"/>
                <a:gd name="T36" fmla="*/ 12 w 42"/>
                <a:gd name="T37" fmla="*/ 42 h 42"/>
                <a:gd name="T38" fmla="*/ 6 w 42"/>
                <a:gd name="T39" fmla="*/ 42 h 42"/>
                <a:gd name="T40" fmla="*/ 6 w 42"/>
                <a:gd name="T41" fmla="*/ 36 h 42"/>
                <a:gd name="T42" fmla="*/ 0 w 42"/>
                <a:gd name="T43" fmla="*/ 36 h 42"/>
                <a:gd name="T44" fmla="*/ 0 w 42"/>
                <a:gd name="T45" fmla="*/ 30 h 42"/>
                <a:gd name="T46" fmla="*/ 0 w 42"/>
                <a:gd name="T47" fmla="*/ 24 h 42"/>
                <a:gd name="T48" fmla="*/ 0 w 42"/>
                <a:gd name="T49" fmla="*/ 18 h 42"/>
                <a:gd name="T50" fmla="*/ 0 w 42"/>
                <a:gd name="T51" fmla="*/ 18 h 42"/>
                <a:gd name="T52" fmla="*/ 0 w 42"/>
                <a:gd name="T53" fmla="*/ 12 h 42"/>
                <a:gd name="T54" fmla="*/ 0 w 42"/>
                <a:gd name="T55" fmla="*/ 6 h 42"/>
                <a:gd name="T56" fmla="*/ 6 w 42"/>
                <a:gd name="T57" fmla="*/ 6 h 42"/>
                <a:gd name="T58" fmla="*/ 6 w 42"/>
                <a:gd name="T59" fmla="*/ 0 h 42"/>
                <a:gd name="T60" fmla="*/ 12 w 42"/>
                <a:gd name="T61" fmla="*/ 0 h 42"/>
                <a:gd name="T62" fmla="*/ 18 w 42"/>
                <a:gd name="T63" fmla="*/ 0 h 42"/>
                <a:gd name="T64" fmla="*/ 24 w 42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2">
                  <a:moveTo>
                    <a:pt x="24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47" name="Freeform 27"/>
            <p:cNvSpPr>
              <a:spLocks/>
            </p:cNvSpPr>
            <p:nvPr/>
          </p:nvSpPr>
          <p:spPr bwMode="auto">
            <a:xfrm>
              <a:off x="3236" y="2460"/>
              <a:ext cx="56" cy="60"/>
            </a:xfrm>
            <a:custGeom>
              <a:avLst/>
              <a:gdLst>
                <a:gd name="T0" fmla="*/ 24 w 48"/>
                <a:gd name="T1" fmla="*/ 0 h 48"/>
                <a:gd name="T2" fmla="*/ 30 w 48"/>
                <a:gd name="T3" fmla="*/ 0 h 48"/>
                <a:gd name="T4" fmla="*/ 30 w 48"/>
                <a:gd name="T5" fmla="*/ 0 h 48"/>
                <a:gd name="T6" fmla="*/ 36 w 48"/>
                <a:gd name="T7" fmla="*/ 6 h 48"/>
                <a:gd name="T8" fmla="*/ 42 w 48"/>
                <a:gd name="T9" fmla="*/ 6 h 48"/>
                <a:gd name="T10" fmla="*/ 42 w 48"/>
                <a:gd name="T11" fmla="*/ 12 h 48"/>
                <a:gd name="T12" fmla="*/ 42 w 48"/>
                <a:gd name="T13" fmla="*/ 12 h 48"/>
                <a:gd name="T14" fmla="*/ 48 w 48"/>
                <a:gd name="T15" fmla="*/ 18 h 48"/>
                <a:gd name="T16" fmla="*/ 48 w 48"/>
                <a:gd name="T17" fmla="*/ 24 h 48"/>
                <a:gd name="T18" fmla="*/ 48 w 48"/>
                <a:gd name="T19" fmla="*/ 30 h 48"/>
                <a:gd name="T20" fmla="*/ 42 w 48"/>
                <a:gd name="T21" fmla="*/ 30 h 48"/>
                <a:gd name="T22" fmla="*/ 42 w 48"/>
                <a:gd name="T23" fmla="*/ 36 h 48"/>
                <a:gd name="T24" fmla="*/ 42 w 48"/>
                <a:gd name="T25" fmla="*/ 36 h 48"/>
                <a:gd name="T26" fmla="*/ 36 w 48"/>
                <a:gd name="T27" fmla="*/ 42 h 48"/>
                <a:gd name="T28" fmla="*/ 30 w 48"/>
                <a:gd name="T29" fmla="*/ 42 h 48"/>
                <a:gd name="T30" fmla="*/ 30 w 48"/>
                <a:gd name="T31" fmla="*/ 48 h 48"/>
                <a:gd name="T32" fmla="*/ 24 w 48"/>
                <a:gd name="T33" fmla="*/ 48 h 48"/>
                <a:gd name="T34" fmla="*/ 18 w 48"/>
                <a:gd name="T35" fmla="*/ 48 h 48"/>
                <a:gd name="T36" fmla="*/ 18 w 48"/>
                <a:gd name="T37" fmla="*/ 42 h 48"/>
                <a:gd name="T38" fmla="*/ 12 w 48"/>
                <a:gd name="T39" fmla="*/ 42 h 48"/>
                <a:gd name="T40" fmla="*/ 6 w 48"/>
                <a:gd name="T41" fmla="*/ 36 h 48"/>
                <a:gd name="T42" fmla="*/ 6 w 48"/>
                <a:gd name="T43" fmla="*/ 36 h 48"/>
                <a:gd name="T44" fmla="*/ 6 w 48"/>
                <a:gd name="T45" fmla="*/ 30 h 48"/>
                <a:gd name="T46" fmla="*/ 0 w 48"/>
                <a:gd name="T47" fmla="*/ 30 h 48"/>
                <a:gd name="T48" fmla="*/ 0 w 48"/>
                <a:gd name="T49" fmla="*/ 24 h 48"/>
                <a:gd name="T50" fmla="*/ 0 w 48"/>
                <a:gd name="T51" fmla="*/ 18 h 48"/>
                <a:gd name="T52" fmla="*/ 6 w 48"/>
                <a:gd name="T53" fmla="*/ 12 h 48"/>
                <a:gd name="T54" fmla="*/ 6 w 48"/>
                <a:gd name="T55" fmla="*/ 12 h 48"/>
                <a:gd name="T56" fmla="*/ 6 w 48"/>
                <a:gd name="T57" fmla="*/ 6 h 48"/>
                <a:gd name="T58" fmla="*/ 12 w 48"/>
                <a:gd name="T59" fmla="*/ 6 h 48"/>
                <a:gd name="T60" fmla="*/ 18 w 48"/>
                <a:gd name="T61" fmla="*/ 0 h 48"/>
                <a:gd name="T62" fmla="*/ 18 w 48"/>
                <a:gd name="T63" fmla="*/ 0 h 48"/>
                <a:gd name="T64" fmla="*/ 24 w 48"/>
                <a:gd name="T6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48" name="Freeform 28"/>
            <p:cNvSpPr>
              <a:spLocks/>
            </p:cNvSpPr>
            <p:nvPr/>
          </p:nvSpPr>
          <p:spPr bwMode="auto">
            <a:xfrm>
              <a:off x="3320" y="2371"/>
              <a:ext cx="49" cy="59"/>
            </a:xfrm>
            <a:custGeom>
              <a:avLst/>
              <a:gdLst>
                <a:gd name="T0" fmla="*/ 18 w 42"/>
                <a:gd name="T1" fmla="*/ 0 h 48"/>
                <a:gd name="T2" fmla="*/ 24 w 42"/>
                <a:gd name="T3" fmla="*/ 0 h 48"/>
                <a:gd name="T4" fmla="*/ 30 w 42"/>
                <a:gd name="T5" fmla="*/ 6 h 48"/>
                <a:gd name="T6" fmla="*/ 36 w 42"/>
                <a:gd name="T7" fmla="*/ 6 h 48"/>
                <a:gd name="T8" fmla="*/ 36 w 42"/>
                <a:gd name="T9" fmla="*/ 6 h 48"/>
                <a:gd name="T10" fmla="*/ 42 w 42"/>
                <a:gd name="T11" fmla="*/ 12 h 48"/>
                <a:gd name="T12" fmla="*/ 42 w 42"/>
                <a:gd name="T13" fmla="*/ 18 h 48"/>
                <a:gd name="T14" fmla="*/ 42 w 42"/>
                <a:gd name="T15" fmla="*/ 18 h 48"/>
                <a:gd name="T16" fmla="*/ 42 w 42"/>
                <a:gd name="T17" fmla="*/ 24 h 48"/>
                <a:gd name="T18" fmla="*/ 42 w 42"/>
                <a:gd name="T19" fmla="*/ 30 h 48"/>
                <a:gd name="T20" fmla="*/ 42 w 42"/>
                <a:gd name="T21" fmla="*/ 30 h 48"/>
                <a:gd name="T22" fmla="*/ 42 w 42"/>
                <a:gd name="T23" fmla="*/ 36 h 48"/>
                <a:gd name="T24" fmla="*/ 36 w 42"/>
                <a:gd name="T25" fmla="*/ 42 h 48"/>
                <a:gd name="T26" fmla="*/ 36 w 42"/>
                <a:gd name="T27" fmla="*/ 42 h 48"/>
                <a:gd name="T28" fmla="*/ 30 w 42"/>
                <a:gd name="T29" fmla="*/ 42 h 48"/>
                <a:gd name="T30" fmla="*/ 24 w 42"/>
                <a:gd name="T31" fmla="*/ 48 h 48"/>
                <a:gd name="T32" fmla="*/ 18 w 42"/>
                <a:gd name="T33" fmla="*/ 48 h 48"/>
                <a:gd name="T34" fmla="*/ 18 w 42"/>
                <a:gd name="T35" fmla="*/ 48 h 48"/>
                <a:gd name="T36" fmla="*/ 12 w 42"/>
                <a:gd name="T37" fmla="*/ 42 h 48"/>
                <a:gd name="T38" fmla="*/ 6 w 42"/>
                <a:gd name="T39" fmla="*/ 42 h 48"/>
                <a:gd name="T40" fmla="*/ 6 w 42"/>
                <a:gd name="T41" fmla="*/ 42 h 48"/>
                <a:gd name="T42" fmla="*/ 0 w 42"/>
                <a:gd name="T43" fmla="*/ 36 h 48"/>
                <a:gd name="T44" fmla="*/ 0 w 42"/>
                <a:gd name="T45" fmla="*/ 30 h 48"/>
                <a:gd name="T46" fmla="*/ 0 w 42"/>
                <a:gd name="T47" fmla="*/ 30 h 48"/>
                <a:gd name="T48" fmla="*/ 0 w 42"/>
                <a:gd name="T49" fmla="*/ 24 h 48"/>
                <a:gd name="T50" fmla="*/ 0 w 42"/>
                <a:gd name="T51" fmla="*/ 18 h 48"/>
                <a:gd name="T52" fmla="*/ 0 w 42"/>
                <a:gd name="T53" fmla="*/ 18 h 48"/>
                <a:gd name="T54" fmla="*/ 0 w 42"/>
                <a:gd name="T55" fmla="*/ 12 h 48"/>
                <a:gd name="T56" fmla="*/ 6 w 42"/>
                <a:gd name="T57" fmla="*/ 6 h 48"/>
                <a:gd name="T58" fmla="*/ 6 w 42"/>
                <a:gd name="T59" fmla="*/ 6 h 48"/>
                <a:gd name="T60" fmla="*/ 12 w 42"/>
                <a:gd name="T61" fmla="*/ 6 h 48"/>
                <a:gd name="T62" fmla="*/ 18 w 42"/>
                <a:gd name="T63" fmla="*/ 0 h 48"/>
                <a:gd name="T64" fmla="*/ 18 w 42"/>
                <a:gd name="T6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8">
                  <a:moveTo>
                    <a:pt x="18" y="0"/>
                  </a:move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49" name="Freeform 29"/>
            <p:cNvSpPr>
              <a:spLocks/>
            </p:cNvSpPr>
            <p:nvPr/>
          </p:nvSpPr>
          <p:spPr bwMode="auto">
            <a:xfrm>
              <a:off x="3474" y="2378"/>
              <a:ext cx="49" cy="52"/>
            </a:xfrm>
            <a:custGeom>
              <a:avLst/>
              <a:gdLst>
                <a:gd name="T0" fmla="*/ 24 w 42"/>
                <a:gd name="T1" fmla="*/ 0 h 42"/>
                <a:gd name="T2" fmla="*/ 24 w 42"/>
                <a:gd name="T3" fmla="*/ 0 h 42"/>
                <a:gd name="T4" fmla="*/ 30 w 42"/>
                <a:gd name="T5" fmla="*/ 0 h 42"/>
                <a:gd name="T6" fmla="*/ 36 w 42"/>
                <a:gd name="T7" fmla="*/ 0 h 42"/>
                <a:gd name="T8" fmla="*/ 36 w 42"/>
                <a:gd name="T9" fmla="*/ 6 h 42"/>
                <a:gd name="T10" fmla="*/ 42 w 42"/>
                <a:gd name="T11" fmla="*/ 6 h 42"/>
                <a:gd name="T12" fmla="*/ 42 w 42"/>
                <a:gd name="T13" fmla="*/ 12 h 42"/>
                <a:gd name="T14" fmla="*/ 42 w 42"/>
                <a:gd name="T15" fmla="*/ 18 h 42"/>
                <a:gd name="T16" fmla="*/ 42 w 42"/>
                <a:gd name="T17" fmla="*/ 18 h 42"/>
                <a:gd name="T18" fmla="*/ 42 w 42"/>
                <a:gd name="T19" fmla="*/ 24 h 42"/>
                <a:gd name="T20" fmla="*/ 42 w 42"/>
                <a:gd name="T21" fmla="*/ 30 h 42"/>
                <a:gd name="T22" fmla="*/ 42 w 42"/>
                <a:gd name="T23" fmla="*/ 30 h 42"/>
                <a:gd name="T24" fmla="*/ 36 w 42"/>
                <a:gd name="T25" fmla="*/ 36 h 42"/>
                <a:gd name="T26" fmla="*/ 36 w 42"/>
                <a:gd name="T27" fmla="*/ 36 h 42"/>
                <a:gd name="T28" fmla="*/ 30 w 42"/>
                <a:gd name="T29" fmla="*/ 42 h 42"/>
                <a:gd name="T30" fmla="*/ 24 w 42"/>
                <a:gd name="T31" fmla="*/ 42 h 42"/>
                <a:gd name="T32" fmla="*/ 24 w 42"/>
                <a:gd name="T33" fmla="*/ 42 h 42"/>
                <a:gd name="T34" fmla="*/ 18 w 42"/>
                <a:gd name="T35" fmla="*/ 42 h 42"/>
                <a:gd name="T36" fmla="*/ 12 w 42"/>
                <a:gd name="T37" fmla="*/ 42 h 42"/>
                <a:gd name="T38" fmla="*/ 6 w 42"/>
                <a:gd name="T39" fmla="*/ 36 h 42"/>
                <a:gd name="T40" fmla="*/ 6 w 42"/>
                <a:gd name="T41" fmla="*/ 36 h 42"/>
                <a:gd name="T42" fmla="*/ 0 w 42"/>
                <a:gd name="T43" fmla="*/ 30 h 42"/>
                <a:gd name="T44" fmla="*/ 0 w 42"/>
                <a:gd name="T45" fmla="*/ 30 h 42"/>
                <a:gd name="T46" fmla="*/ 0 w 42"/>
                <a:gd name="T47" fmla="*/ 24 h 42"/>
                <a:gd name="T48" fmla="*/ 0 w 42"/>
                <a:gd name="T49" fmla="*/ 18 h 42"/>
                <a:gd name="T50" fmla="*/ 0 w 42"/>
                <a:gd name="T51" fmla="*/ 18 h 42"/>
                <a:gd name="T52" fmla="*/ 0 w 42"/>
                <a:gd name="T53" fmla="*/ 12 h 42"/>
                <a:gd name="T54" fmla="*/ 0 w 42"/>
                <a:gd name="T55" fmla="*/ 6 h 42"/>
                <a:gd name="T56" fmla="*/ 6 w 42"/>
                <a:gd name="T57" fmla="*/ 6 h 42"/>
                <a:gd name="T58" fmla="*/ 6 w 42"/>
                <a:gd name="T59" fmla="*/ 0 h 42"/>
                <a:gd name="T60" fmla="*/ 12 w 42"/>
                <a:gd name="T61" fmla="*/ 0 h 42"/>
                <a:gd name="T62" fmla="*/ 18 w 42"/>
                <a:gd name="T63" fmla="*/ 0 h 42"/>
                <a:gd name="T64" fmla="*/ 24 w 42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2">
                  <a:moveTo>
                    <a:pt x="24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50" name="Freeform 30"/>
            <p:cNvSpPr>
              <a:spLocks/>
            </p:cNvSpPr>
            <p:nvPr/>
          </p:nvSpPr>
          <p:spPr bwMode="auto">
            <a:xfrm>
              <a:off x="3558" y="2311"/>
              <a:ext cx="56" cy="52"/>
            </a:xfrm>
            <a:custGeom>
              <a:avLst/>
              <a:gdLst>
                <a:gd name="T0" fmla="*/ 24 w 48"/>
                <a:gd name="T1" fmla="*/ 0 h 42"/>
                <a:gd name="T2" fmla="*/ 30 w 48"/>
                <a:gd name="T3" fmla="*/ 0 h 42"/>
                <a:gd name="T4" fmla="*/ 30 w 48"/>
                <a:gd name="T5" fmla="*/ 0 h 42"/>
                <a:gd name="T6" fmla="*/ 36 w 48"/>
                <a:gd name="T7" fmla="*/ 0 h 42"/>
                <a:gd name="T8" fmla="*/ 42 w 48"/>
                <a:gd name="T9" fmla="*/ 6 h 42"/>
                <a:gd name="T10" fmla="*/ 42 w 48"/>
                <a:gd name="T11" fmla="*/ 6 h 42"/>
                <a:gd name="T12" fmla="*/ 42 w 48"/>
                <a:gd name="T13" fmla="*/ 12 h 42"/>
                <a:gd name="T14" fmla="*/ 48 w 48"/>
                <a:gd name="T15" fmla="*/ 18 h 42"/>
                <a:gd name="T16" fmla="*/ 48 w 48"/>
                <a:gd name="T17" fmla="*/ 18 h 42"/>
                <a:gd name="T18" fmla="*/ 48 w 48"/>
                <a:gd name="T19" fmla="*/ 24 h 42"/>
                <a:gd name="T20" fmla="*/ 42 w 48"/>
                <a:gd name="T21" fmla="*/ 30 h 42"/>
                <a:gd name="T22" fmla="*/ 42 w 48"/>
                <a:gd name="T23" fmla="*/ 30 h 42"/>
                <a:gd name="T24" fmla="*/ 42 w 48"/>
                <a:gd name="T25" fmla="*/ 36 h 42"/>
                <a:gd name="T26" fmla="*/ 36 w 48"/>
                <a:gd name="T27" fmla="*/ 36 h 42"/>
                <a:gd name="T28" fmla="*/ 30 w 48"/>
                <a:gd name="T29" fmla="*/ 42 h 42"/>
                <a:gd name="T30" fmla="*/ 30 w 48"/>
                <a:gd name="T31" fmla="*/ 42 h 42"/>
                <a:gd name="T32" fmla="*/ 24 w 48"/>
                <a:gd name="T33" fmla="*/ 42 h 42"/>
                <a:gd name="T34" fmla="*/ 18 w 48"/>
                <a:gd name="T35" fmla="*/ 42 h 42"/>
                <a:gd name="T36" fmla="*/ 12 w 48"/>
                <a:gd name="T37" fmla="*/ 42 h 42"/>
                <a:gd name="T38" fmla="*/ 12 w 48"/>
                <a:gd name="T39" fmla="*/ 36 h 42"/>
                <a:gd name="T40" fmla="*/ 6 w 48"/>
                <a:gd name="T41" fmla="*/ 36 h 42"/>
                <a:gd name="T42" fmla="*/ 6 w 48"/>
                <a:gd name="T43" fmla="*/ 30 h 42"/>
                <a:gd name="T44" fmla="*/ 0 w 48"/>
                <a:gd name="T45" fmla="*/ 30 h 42"/>
                <a:gd name="T46" fmla="*/ 0 w 48"/>
                <a:gd name="T47" fmla="*/ 24 h 42"/>
                <a:gd name="T48" fmla="*/ 0 w 48"/>
                <a:gd name="T49" fmla="*/ 18 h 42"/>
                <a:gd name="T50" fmla="*/ 0 w 48"/>
                <a:gd name="T51" fmla="*/ 18 h 42"/>
                <a:gd name="T52" fmla="*/ 0 w 48"/>
                <a:gd name="T53" fmla="*/ 12 h 42"/>
                <a:gd name="T54" fmla="*/ 6 w 48"/>
                <a:gd name="T55" fmla="*/ 6 h 42"/>
                <a:gd name="T56" fmla="*/ 6 w 48"/>
                <a:gd name="T57" fmla="*/ 6 h 42"/>
                <a:gd name="T58" fmla="*/ 12 w 48"/>
                <a:gd name="T59" fmla="*/ 0 h 42"/>
                <a:gd name="T60" fmla="*/ 12 w 48"/>
                <a:gd name="T61" fmla="*/ 0 h 42"/>
                <a:gd name="T62" fmla="*/ 18 w 48"/>
                <a:gd name="T63" fmla="*/ 0 h 42"/>
                <a:gd name="T64" fmla="*/ 24 w 48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42">
                  <a:moveTo>
                    <a:pt x="24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51" name="Freeform 31"/>
            <p:cNvSpPr>
              <a:spLocks/>
            </p:cNvSpPr>
            <p:nvPr/>
          </p:nvSpPr>
          <p:spPr bwMode="auto">
            <a:xfrm>
              <a:off x="3663" y="2161"/>
              <a:ext cx="49" cy="60"/>
            </a:xfrm>
            <a:custGeom>
              <a:avLst/>
              <a:gdLst>
                <a:gd name="T0" fmla="*/ 24 w 42"/>
                <a:gd name="T1" fmla="*/ 0 h 48"/>
                <a:gd name="T2" fmla="*/ 24 w 42"/>
                <a:gd name="T3" fmla="*/ 0 h 48"/>
                <a:gd name="T4" fmla="*/ 30 w 42"/>
                <a:gd name="T5" fmla="*/ 6 h 48"/>
                <a:gd name="T6" fmla="*/ 36 w 42"/>
                <a:gd name="T7" fmla="*/ 6 h 48"/>
                <a:gd name="T8" fmla="*/ 36 w 42"/>
                <a:gd name="T9" fmla="*/ 6 h 48"/>
                <a:gd name="T10" fmla="*/ 42 w 42"/>
                <a:gd name="T11" fmla="*/ 12 h 48"/>
                <a:gd name="T12" fmla="*/ 42 w 42"/>
                <a:gd name="T13" fmla="*/ 18 h 48"/>
                <a:gd name="T14" fmla="*/ 42 w 42"/>
                <a:gd name="T15" fmla="*/ 18 h 48"/>
                <a:gd name="T16" fmla="*/ 42 w 42"/>
                <a:gd name="T17" fmla="*/ 24 h 48"/>
                <a:gd name="T18" fmla="*/ 42 w 42"/>
                <a:gd name="T19" fmla="*/ 30 h 48"/>
                <a:gd name="T20" fmla="*/ 42 w 42"/>
                <a:gd name="T21" fmla="*/ 36 h 48"/>
                <a:gd name="T22" fmla="*/ 42 w 42"/>
                <a:gd name="T23" fmla="*/ 36 h 48"/>
                <a:gd name="T24" fmla="*/ 36 w 42"/>
                <a:gd name="T25" fmla="*/ 42 h 48"/>
                <a:gd name="T26" fmla="*/ 36 w 42"/>
                <a:gd name="T27" fmla="*/ 42 h 48"/>
                <a:gd name="T28" fmla="*/ 30 w 42"/>
                <a:gd name="T29" fmla="*/ 48 h 48"/>
                <a:gd name="T30" fmla="*/ 24 w 42"/>
                <a:gd name="T31" fmla="*/ 48 h 48"/>
                <a:gd name="T32" fmla="*/ 24 w 42"/>
                <a:gd name="T33" fmla="*/ 48 h 48"/>
                <a:gd name="T34" fmla="*/ 18 w 42"/>
                <a:gd name="T35" fmla="*/ 48 h 48"/>
                <a:gd name="T36" fmla="*/ 12 w 42"/>
                <a:gd name="T37" fmla="*/ 48 h 48"/>
                <a:gd name="T38" fmla="*/ 12 w 42"/>
                <a:gd name="T39" fmla="*/ 42 h 48"/>
                <a:gd name="T40" fmla="*/ 6 w 42"/>
                <a:gd name="T41" fmla="*/ 42 h 48"/>
                <a:gd name="T42" fmla="*/ 6 w 42"/>
                <a:gd name="T43" fmla="*/ 36 h 48"/>
                <a:gd name="T44" fmla="*/ 0 w 42"/>
                <a:gd name="T45" fmla="*/ 36 h 48"/>
                <a:gd name="T46" fmla="*/ 0 w 42"/>
                <a:gd name="T47" fmla="*/ 30 h 48"/>
                <a:gd name="T48" fmla="*/ 0 w 42"/>
                <a:gd name="T49" fmla="*/ 24 h 48"/>
                <a:gd name="T50" fmla="*/ 0 w 42"/>
                <a:gd name="T51" fmla="*/ 18 h 48"/>
                <a:gd name="T52" fmla="*/ 0 w 42"/>
                <a:gd name="T53" fmla="*/ 18 h 48"/>
                <a:gd name="T54" fmla="*/ 6 w 42"/>
                <a:gd name="T55" fmla="*/ 12 h 48"/>
                <a:gd name="T56" fmla="*/ 6 w 42"/>
                <a:gd name="T57" fmla="*/ 6 h 48"/>
                <a:gd name="T58" fmla="*/ 12 w 42"/>
                <a:gd name="T59" fmla="*/ 6 h 48"/>
                <a:gd name="T60" fmla="*/ 12 w 42"/>
                <a:gd name="T61" fmla="*/ 6 h 48"/>
                <a:gd name="T62" fmla="*/ 18 w 42"/>
                <a:gd name="T63" fmla="*/ 0 h 48"/>
                <a:gd name="T64" fmla="*/ 24 w 42"/>
                <a:gd name="T6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8">
                  <a:moveTo>
                    <a:pt x="24" y="0"/>
                  </a:move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52" name="Freeform 32"/>
            <p:cNvSpPr>
              <a:spLocks/>
            </p:cNvSpPr>
            <p:nvPr/>
          </p:nvSpPr>
          <p:spPr bwMode="auto">
            <a:xfrm>
              <a:off x="3789" y="2191"/>
              <a:ext cx="56" cy="53"/>
            </a:xfrm>
            <a:custGeom>
              <a:avLst/>
              <a:gdLst>
                <a:gd name="T0" fmla="*/ 24 w 48"/>
                <a:gd name="T1" fmla="*/ 0 h 42"/>
                <a:gd name="T2" fmla="*/ 30 w 48"/>
                <a:gd name="T3" fmla="*/ 0 h 42"/>
                <a:gd name="T4" fmla="*/ 30 w 48"/>
                <a:gd name="T5" fmla="*/ 0 h 42"/>
                <a:gd name="T6" fmla="*/ 36 w 48"/>
                <a:gd name="T7" fmla="*/ 0 h 42"/>
                <a:gd name="T8" fmla="*/ 42 w 48"/>
                <a:gd name="T9" fmla="*/ 6 h 42"/>
                <a:gd name="T10" fmla="*/ 42 w 48"/>
                <a:gd name="T11" fmla="*/ 6 h 42"/>
                <a:gd name="T12" fmla="*/ 42 w 48"/>
                <a:gd name="T13" fmla="*/ 12 h 42"/>
                <a:gd name="T14" fmla="*/ 48 w 48"/>
                <a:gd name="T15" fmla="*/ 18 h 42"/>
                <a:gd name="T16" fmla="*/ 48 w 48"/>
                <a:gd name="T17" fmla="*/ 24 h 42"/>
                <a:gd name="T18" fmla="*/ 48 w 48"/>
                <a:gd name="T19" fmla="*/ 24 h 42"/>
                <a:gd name="T20" fmla="*/ 42 w 48"/>
                <a:gd name="T21" fmla="*/ 30 h 42"/>
                <a:gd name="T22" fmla="*/ 42 w 48"/>
                <a:gd name="T23" fmla="*/ 36 h 42"/>
                <a:gd name="T24" fmla="*/ 42 w 48"/>
                <a:gd name="T25" fmla="*/ 36 h 42"/>
                <a:gd name="T26" fmla="*/ 36 w 48"/>
                <a:gd name="T27" fmla="*/ 42 h 42"/>
                <a:gd name="T28" fmla="*/ 30 w 48"/>
                <a:gd name="T29" fmla="*/ 42 h 42"/>
                <a:gd name="T30" fmla="*/ 30 w 48"/>
                <a:gd name="T31" fmla="*/ 42 h 42"/>
                <a:gd name="T32" fmla="*/ 24 w 48"/>
                <a:gd name="T33" fmla="*/ 42 h 42"/>
                <a:gd name="T34" fmla="*/ 18 w 48"/>
                <a:gd name="T35" fmla="*/ 42 h 42"/>
                <a:gd name="T36" fmla="*/ 18 w 48"/>
                <a:gd name="T37" fmla="*/ 42 h 42"/>
                <a:gd name="T38" fmla="*/ 12 w 48"/>
                <a:gd name="T39" fmla="*/ 42 h 42"/>
                <a:gd name="T40" fmla="*/ 6 w 48"/>
                <a:gd name="T41" fmla="*/ 36 h 42"/>
                <a:gd name="T42" fmla="*/ 6 w 48"/>
                <a:gd name="T43" fmla="*/ 36 h 42"/>
                <a:gd name="T44" fmla="*/ 6 w 48"/>
                <a:gd name="T45" fmla="*/ 30 h 42"/>
                <a:gd name="T46" fmla="*/ 0 w 48"/>
                <a:gd name="T47" fmla="*/ 24 h 42"/>
                <a:gd name="T48" fmla="*/ 0 w 48"/>
                <a:gd name="T49" fmla="*/ 24 h 42"/>
                <a:gd name="T50" fmla="*/ 0 w 48"/>
                <a:gd name="T51" fmla="*/ 18 h 42"/>
                <a:gd name="T52" fmla="*/ 6 w 48"/>
                <a:gd name="T53" fmla="*/ 12 h 42"/>
                <a:gd name="T54" fmla="*/ 6 w 48"/>
                <a:gd name="T55" fmla="*/ 6 h 42"/>
                <a:gd name="T56" fmla="*/ 6 w 48"/>
                <a:gd name="T57" fmla="*/ 6 h 42"/>
                <a:gd name="T58" fmla="*/ 12 w 48"/>
                <a:gd name="T59" fmla="*/ 0 h 42"/>
                <a:gd name="T60" fmla="*/ 18 w 48"/>
                <a:gd name="T61" fmla="*/ 0 h 42"/>
                <a:gd name="T62" fmla="*/ 18 w 48"/>
                <a:gd name="T63" fmla="*/ 0 h 42"/>
                <a:gd name="T64" fmla="*/ 24 w 48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42">
                  <a:moveTo>
                    <a:pt x="24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53" name="Freeform 33"/>
            <p:cNvSpPr>
              <a:spLocks/>
            </p:cNvSpPr>
            <p:nvPr/>
          </p:nvSpPr>
          <p:spPr bwMode="auto">
            <a:xfrm>
              <a:off x="3936" y="2169"/>
              <a:ext cx="49" cy="60"/>
            </a:xfrm>
            <a:custGeom>
              <a:avLst/>
              <a:gdLst>
                <a:gd name="T0" fmla="*/ 18 w 42"/>
                <a:gd name="T1" fmla="*/ 0 h 48"/>
                <a:gd name="T2" fmla="*/ 24 w 42"/>
                <a:gd name="T3" fmla="*/ 6 h 48"/>
                <a:gd name="T4" fmla="*/ 30 w 42"/>
                <a:gd name="T5" fmla="*/ 6 h 48"/>
                <a:gd name="T6" fmla="*/ 30 w 42"/>
                <a:gd name="T7" fmla="*/ 6 h 48"/>
                <a:gd name="T8" fmla="*/ 36 w 42"/>
                <a:gd name="T9" fmla="*/ 12 h 48"/>
                <a:gd name="T10" fmla="*/ 36 w 42"/>
                <a:gd name="T11" fmla="*/ 12 h 48"/>
                <a:gd name="T12" fmla="*/ 42 w 42"/>
                <a:gd name="T13" fmla="*/ 18 h 48"/>
                <a:gd name="T14" fmla="*/ 42 w 42"/>
                <a:gd name="T15" fmla="*/ 18 h 48"/>
                <a:gd name="T16" fmla="*/ 42 w 42"/>
                <a:gd name="T17" fmla="*/ 24 h 48"/>
                <a:gd name="T18" fmla="*/ 42 w 42"/>
                <a:gd name="T19" fmla="*/ 30 h 48"/>
                <a:gd name="T20" fmla="*/ 42 w 42"/>
                <a:gd name="T21" fmla="*/ 36 h 48"/>
                <a:gd name="T22" fmla="*/ 36 w 42"/>
                <a:gd name="T23" fmla="*/ 36 h 48"/>
                <a:gd name="T24" fmla="*/ 36 w 42"/>
                <a:gd name="T25" fmla="*/ 42 h 48"/>
                <a:gd name="T26" fmla="*/ 30 w 42"/>
                <a:gd name="T27" fmla="*/ 42 h 48"/>
                <a:gd name="T28" fmla="*/ 30 w 42"/>
                <a:gd name="T29" fmla="*/ 48 h 48"/>
                <a:gd name="T30" fmla="*/ 24 w 42"/>
                <a:gd name="T31" fmla="*/ 48 h 48"/>
                <a:gd name="T32" fmla="*/ 18 w 42"/>
                <a:gd name="T33" fmla="*/ 48 h 48"/>
                <a:gd name="T34" fmla="*/ 18 w 42"/>
                <a:gd name="T35" fmla="*/ 48 h 48"/>
                <a:gd name="T36" fmla="*/ 12 w 42"/>
                <a:gd name="T37" fmla="*/ 48 h 48"/>
                <a:gd name="T38" fmla="*/ 6 w 42"/>
                <a:gd name="T39" fmla="*/ 42 h 48"/>
                <a:gd name="T40" fmla="*/ 6 w 42"/>
                <a:gd name="T41" fmla="*/ 42 h 48"/>
                <a:gd name="T42" fmla="*/ 0 w 42"/>
                <a:gd name="T43" fmla="*/ 36 h 48"/>
                <a:gd name="T44" fmla="*/ 0 w 42"/>
                <a:gd name="T45" fmla="*/ 36 h 48"/>
                <a:gd name="T46" fmla="*/ 0 w 42"/>
                <a:gd name="T47" fmla="*/ 30 h 48"/>
                <a:gd name="T48" fmla="*/ 0 w 42"/>
                <a:gd name="T49" fmla="*/ 24 h 48"/>
                <a:gd name="T50" fmla="*/ 0 w 42"/>
                <a:gd name="T51" fmla="*/ 18 h 48"/>
                <a:gd name="T52" fmla="*/ 0 w 42"/>
                <a:gd name="T53" fmla="*/ 18 h 48"/>
                <a:gd name="T54" fmla="*/ 0 w 42"/>
                <a:gd name="T55" fmla="*/ 12 h 48"/>
                <a:gd name="T56" fmla="*/ 6 w 42"/>
                <a:gd name="T57" fmla="*/ 12 h 48"/>
                <a:gd name="T58" fmla="*/ 6 w 42"/>
                <a:gd name="T59" fmla="*/ 6 h 48"/>
                <a:gd name="T60" fmla="*/ 12 w 42"/>
                <a:gd name="T61" fmla="*/ 6 h 48"/>
                <a:gd name="T62" fmla="*/ 18 w 42"/>
                <a:gd name="T63" fmla="*/ 6 h 48"/>
                <a:gd name="T64" fmla="*/ 18 w 42"/>
                <a:gd name="T6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8">
                  <a:moveTo>
                    <a:pt x="18" y="0"/>
                  </a:moveTo>
                  <a:lnTo>
                    <a:pt x="24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54" name="Freeform 34"/>
            <p:cNvSpPr>
              <a:spLocks/>
            </p:cNvSpPr>
            <p:nvPr/>
          </p:nvSpPr>
          <p:spPr bwMode="auto">
            <a:xfrm>
              <a:off x="4104" y="2191"/>
              <a:ext cx="56" cy="53"/>
            </a:xfrm>
            <a:custGeom>
              <a:avLst/>
              <a:gdLst>
                <a:gd name="T0" fmla="*/ 24 w 48"/>
                <a:gd name="T1" fmla="*/ 0 h 42"/>
                <a:gd name="T2" fmla="*/ 30 w 48"/>
                <a:gd name="T3" fmla="*/ 0 h 42"/>
                <a:gd name="T4" fmla="*/ 30 w 48"/>
                <a:gd name="T5" fmla="*/ 0 h 42"/>
                <a:gd name="T6" fmla="*/ 36 w 48"/>
                <a:gd name="T7" fmla="*/ 0 h 42"/>
                <a:gd name="T8" fmla="*/ 36 w 48"/>
                <a:gd name="T9" fmla="*/ 6 h 42"/>
                <a:gd name="T10" fmla="*/ 42 w 48"/>
                <a:gd name="T11" fmla="*/ 6 h 42"/>
                <a:gd name="T12" fmla="*/ 42 w 48"/>
                <a:gd name="T13" fmla="*/ 12 h 42"/>
                <a:gd name="T14" fmla="*/ 42 w 48"/>
                <a:gd name="T15" fmla="*/ 18 h 42"/>
                <a:gd name="T16" fmla="*/ 48 w 48"/>
                <a:gd name="T17" fmla="*/ 24 h 42"/>
                <a:gd name="T18" fmla="*/ 42 w 48"/>
                <a:gd name="T19" fmla="*/ 24 h 42"/>
                <a:gd name="T20" fmla="*/ 42 w 48"/>
                <a:gd name="T21" fmla="*/ 30 h 42"/>
                <a:gd name="T22" fmla="*/ 42 w 48"/>
                <a:gd name="T23" fmla="*/ 36 h 42"/>
                <a:gd name="T24" fmla="*/ 36 w 48"/>
                <a:gd name="T25" fmla="*/ 36 h 42"/>
                <a:gd name="T26" fmla="*/ 36 w 48"/>
                <a:gd name="T27" fmla="*/ 42 h 42"/>
                <a:gd name="T28" fmla="*/ 30 w 48"/>
                <a:gd name="T29" fmla="*/ 42 h 42"/>
                <a:gd name="T30" fmla="*/ 30 w 48"/>
                <a:gd name="T31" fmla="*/ 42 h 42"/>
                <a:gd name="T32" fmla="*/ 24 w 48"/>
                <a:gd name="T33" fmla="*/ 42 h 42"/>
                <a:gd name="T34" fmla="*/ 18 w 48"/>
                <a:gd name="T35" fmla="*/ 42 h 42"/>
                <a:gd name="T36" fmla="*/ 12 w 48"/>
                <a:gd name="T37" fmla="*/ 42 h 42"/>
                <a:gd name="T38" fmla="*/ 12 w 48"/>
                <a:gd name="T39" fmla="*/ 42 h 42"/>
                <a:gd name="T40" fmla="*/ 6 w 48"/>
                <a:gd name="T41" fmla="*/ 36 h 42"/>
                <a:gd name="T42" fmla="*/ 6 w 48"/>
                <a:gd name="T43" fmla="*/ 36 h 42"/>
                <a:gd name="T44" fmla="*/ 0 w 48"/>
                <a:gd name="T45" fmla="*/ 30 h 42"/>
                <a:gd name="T46" fmla="*/ 0 w 48"/>
                <a:gd name="T47" fmla="*/ 24 h 42"/>
                <a:gd name="T48" fmla="*/ 0 w 48"/>
                <a:gd name="T49" fmla="*/ 24 h 42"/>
                <a:gd name="T50" fmla="*/ 0 w 48"/>
                <a:gd name="T51" fmla="*/ 18 h 42"/>
                <a:gd name="T52" fmla="*/ 0 w 48"/>
                <a:gd name="T53" fmla="*/ 12 h 42"/>
                <a:gd name="T54" fmla="*/ 6 w 48"/>
                <a:gd name="T55" fmla="*/ 6 h 42"/>
                <a:gd name="T56" fmla="*/ 6 w 48"/>
                <a:gd name="T57" fmla="*/ 6 h 42"/>
                <a:gd name="T58" fmla="*/ 12 w 48"/>
                <a:gd name="T59" fmla="*/ 0 h 42"/>
                <a:gd name="T60" fmla="*/ 12 w 48"/>
                <a:gd name="T61" fmla="*/ 0 h 42"/>
                <a:gd name="T62" fmla="*/ 18 w 48"/>
                <a:gd name="T63" fmla="*/ 0 h 42"/>
                <a:gd name="T64" fmla="*/ 24 w 48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42">
                  <a:moveTo>
                    <a:pt x="24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55" name="Freeform 35"/>
            <p:cNvSpPr>
              <a:spLocks/>
            </p:cNvSpPr>
            <p:nvPr/>
          </p:nvSpPr>
          <p:spPr bwMode="auto">
            <a:xfrm>
              <a:off x="4273" y="1766"/>
              <a:ext cx="56" cy="59"/>
            </a:xfrm>
            <a:custGeom>
              <a:avLst/>
              <a:gdLst>
                <a:gd name="T0" fmla="*/ 24 w 48"/>
                <a:gd name="T1" fmla="*/ 0 h 48"/>
                <a:gd name="T2" fmla="*/ 30 w 48"/>
                <a:gd name="T3" fmla="*/ 0 h 48"/>
                <a:gd name="T4" fmla="*/ 30 w 48"/>
                <a:gd name="T5" fmla="*/ 0 h 48"/>
                <a:gd name="T6" fmla="*/ 36 w 48"/>
                <a:gd name="T7" fmla="*/ 6 h 48"/>
                <a:gd name="T8" fmla="*/ 42 w 48"/>
                <a:gd name="T9" fmla="*/ 6 h 48"/>
                <a:gd name="T10" fmla="*/ 42 w 48"/>
                <a:gd name="T11" fmla="*/ 12 h 48"/>
                <a:gd name="T12" fmla="*/ 42 w 48"/>
                <a:gd name="T13" fmla="*/ 12 h 48"/>
                <a:gd name="T14" fmla="*/ 48 w 48"/>
                <a:gd name="T15" fmla="*/ 18 h 48"/>
                <a:gd name="T16" fmla="*/ 48 w 48"/>
                <a:gd name="T17" fmla="*/ 24 h 48"/>
                <a:gd name="T18" fmla="*/ 48 w 48"/>
                <a:gd name="T19" fmla="*/ 30 h 48"/>
                <a:gd name="T20" fmla="*/ 42 w 48"/>
                <a:gd name="T21" fmla="*/ 30 h 48"/>
                <a:gd name="T22" fmla="*/ 42 w 48"/>
                <a:gd name="T23" fmla="*/ 36 h 48"/>
                <a:gd name="T24" fmla="*/ 42 w 48"/>
                <a:gd name="T25" fmla="*/ 36 h 48"/>
                <a:gd name="T26" fmla="*/ 36 w 48"/>
                <a:gd name="T27" fmla="*/ 42 h 48"/>
                <a:gd name="T28" fmla="*/ 30 w 48"/>
                <a:gd name="T29" fmla="*/ 42 h 48"/>
                <a:gd name="T30" fmla="*/ 30 w 48"/>
                <a:gd name="T31" fmla="*/ 42 h 48"/>
                <a:gd name="T32" fmla="*/ 24 w 48"/>
                <a:gd name="T33" fmla="*/ 48 h 48"/>
                <a:gd name="T34" fmla="*/ 18 w 48"/>
                <a:gd name="T35" fmla="*/ 42 h 48"/>
                <a:gd name="T36" fmla="*/ 12 w 48"/>
                <a:gd name="T37" fmla="*/ 42 h 48"/>
                <a:gd name="T38" fmla="*/ 12 w 48"/>
                <a:gd name="T39" fmla="*/ 42 h 48"/>
                <a:gd name="T40" fmla="*/ 6 w 48"/>
                <a:gd name="T41" fmla="*/ 36 h 48"/>
                <a:gd name="T42" fmla="*/ 6 w 48"/>
                <a:gd name="T43" fmla="*/ 36 h 48"/>
                <a:gd name="T44" fmla="*/ 0 w 48"/>
                <a:gd name="T45" fmla="*/ 30 h 48"/>
                <a:gd name="T46" fmla="*/ 0 w 48"/>
                <a:gd name="T47" fmla="*/ 30 h 48"/>
                <a:gd name="T48" fmla="*/ 0 w 48"/>
                <a:gd name="T49" fmla="*/ 24 h 48"/>
                <a:gd name="T50" fmla="*/ 0 w 48"/>
                <a:gd name="T51" fmla="*/ 18 h 48"/>
                <a:gd name="T52" fmla="*/ 0 w 48"/>
                <a:gd name="T53" fmla="*/ 12 h 48"/>
                <a:gd name="T54" fmla="*/ 6 w 48"/>
                <a:gd name="T55" fmla="*/ 12 h 48"/>
                <a:gd name="T56" fmla="*/ 6 w 48"/>
                <a:gd name="T57" fmla="*/ 6 h 48"/>
                <a:gd name="T58" fmla="*/ 12 w 48"/>
                <a:gd name="T59" fmla="*/ 6 h 48"/>
                <a:gd name="T60" fmla="*/ 12 w 48"/>
                <a:gd name="T61" fmla="*/ 0 h 48"/>
                <a:gd name="T62" fmla="*/ 18 w 48"/>
                <a:gd name="T63" fmla="*/ 0 h 48"/>
                <a:gd name="T64" fmla="*/ 24 w 48"/>
                <a:gd name="T6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30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56" name="Freeform 36"/>
            <p:cNvSpPr>
              <a:spLocks/>
            </p:cNvSpPr>
            <p:nvPr/>
          </p:nvSpPr>
          <p:spPr bwMode="auto">
            <a:xfrm>
              <a:off x="4553" y="1683"/>
              <a:ext cx="56" cy="60"/>
            </a:xfrm>
            <a:custGeom>
              <a:avLst/>
              <a:gdLst>
                <a:gd name="T0" fmla="*/ 24 w 48"/>
                <a:gd name="T1" fmla="*/ 0 h 48"/>
                <a:gd name="T2" fmla="*/ 30 w 48"/>
                <a:gd name="T3" fmla="*/ 0 h 48"/>
                <a:gd name="T4" fmla="*/ 30 w 48"/>
                <a:gd name="T5" fmla="*/ 6 h 48"/>
                <a:gd name="T6" fmla="*/ 36 w 48"/>
                <a:gd name="T7" fmla="*/ 6 h 48"/>
                <a:gd name="T8" fmla="*/ 36 w 48"/>
                <a:gd name="T9" fmla="*/ 6 h 48"/>
                <a:gd name="T10" fmla="*/ 42 w 48"/>
                <a:gd name="T11" fmla="*/ 12 h 48"/>
                <a:gd name="T12" fmla="*/ 42 w 48"/>
                <a:gd name="T13" fmla="*/ 18 h 48"/>
                <a:gd name="T14" fmla="*/ 48 w 48"/>
                <a:gd name="T15" fmla="*/ 18 h 48"/>
                <a:gd name="T16" fmla="*/ 48 w 48"/>
                <a:gd name="T17" fmla="*/ 24 h 48"/>
                <a:gd name="T18" fmla="*/ 48 w 48"/>
                <a:gd name="T19" fmla="*/ 30 h 48"/>
                <a:gd name="T20" fmla="*/ 42 w 48"/>
                <a:gd name="T21" fmla="*/ 36 h 48"/>
                <a:gd name="T22" fmla="*/ 42 w 48"/>
                <a:gd name="T23" fmla="*/ 36 h 48"/>
                <a:gd name="T24" fmla="*/ 36 w 48"/>
                <a:gd name="T25" fmla="*/ 42 h 48"/>
                <a:gd name="T26" fmla="*/ 36 w 48"/>
                <a:gd name="T27" fmla="*/ 42 h 48"/>
                <a:gd name="T28" fmla="*/ 30 w 48"/>
                <a:gd name="T29" fmla="*/ 48 h 48"/>
                <a:gd name="T30" fmla="*/ 30 w 48"/>
                <a:gd name="T31" fmla="*/ 48 h 48"/>
                <a:gd name="T32" fmla="*/ 24 w 48"/>
                <a:gd name="T33" fmla="*/ 48 h 48"/>
                <a:gd name="T34" fmla="*/ 18 w 48"/>
                <a:gd name="T35" fmla="*/ 48 h 48"/>
                <a:gd name="T36" fmla="*/ 12 w 48"/>
                <a:gd name="T37" fmla="*/ 48 h 48"/>
                <a:gd name="T38" fmla="*/ 12 w 48"/>
                <a:gd name="T39" fmla="*/ 42 h 48"/>
                <a:gd name="T40" fmla="*/ 6 w 48"/>
                <a:gd name="T41" fmla="*/ 42 h 48"/>
                <a:gd name="T42" fmla="*/ 6 w 48"/>
                <a:gd name="T43" fmla="*/ 36 h 48"/>
                <a:gd name="T44" fmla="*/ 0 w 48"/>
                <a:gd name="T45" fmla="*/ 36 h 48"/>
                <a:gd name="T46" fmla="*/ 0 w 48"/>
                <a:gd name="T47" fmla="*/ 30 h 48"/>
                <a:gd name="T48" fmla="*/ 0 w 48"/>
                <a:gd name="T49" fmla="*/ 24 h 48"/>
                <a:gd name="T50" fmla="*/ 0 w 48"/>
                <a:gd name="T51" fmla="*/ 18 h 48"/>
                <a:gd name="T52" fmla="*/ 0 w 48"/>
                <a:gd name="T53" fmla="*/ 18 h 48"/>
                <a:gd name="T54" fmla="*/ 6 w 48"/>
                <a:gd name="T55" fmla="*/ 12 h 48"/>
                <a:gd name="T56" fmla="*/ 6 w 48"/>
                <a:gd name="T57" fmla="*/ 6 h 48"/>
                <a:gd name="T58" fmla="*/ 12 w 48"/>
                <a:gd name="T59" fmla="*/ 6 h 48"/>
                <a:gd name="T60" fmla="*/ 12 w 48"/>
                <a:gd name="T61" fmla="*/ 6 h 48"/>
                <a:gd name="T62" fmla="*/ 18 w 48"/>
                <a:gd name="T63" fmla="*/ 0 h 48"/>
                <a:gd name="T64" fmla="*/ 24 w 48"/>
                <a:gd name="T6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57" name="Freeform 37"/>
            <p:cNvSpPr>
              <a:spLocks/>
            </p:cNvSpPr>
            <p:nvPr/>
          </p:nvSpPr>
          <p:spPr bwMode="auto">
            <a:xfrm>
              <a:off x="5099" y="1340"/>
              <a:ext cx="49" cy="52"/>
            </a:xfrm>
            <a:custGeom>
              <a:avLst/>
              <a:gdLst>
                <a:gd name="T0" fmla="*/ 24 w 42"/>
                <a:gd name="T1" fmla="*/ 0 h 42"/>
                <a:gd name="T2" fmla="*/ 24 w 42"/>
                <a:gd name="T3" fmla="*/ 0 h 42"/>
                <a:gd name="T4" fmla="*/ 30 w 42"/>
                <a:gd name="T5" fmla="*/ 0 h 42"/>
                <a:gd name="T6" fmla="*/ 36 w 42"/>
                <a:gd name="T7" fmla="*/ 6 h 42"/>
                <a:gd name="T8" fmla="*/ 36 w 42"/>
                <a:gd name="T9" fmla="*/ 6 h 42"/>
                <a:gd name="T10" fmla="*/ 42 w 42"/>
                <a:gd name="T11" fmla="*/ 12 h 42"/>
                <a:gd name="T12" fmla="*/ 42 w 42"/>
                <a:gd name="T13" fmla="*/ 12 h 42"/>
                <a:gd name="T14" fmla="*/ 42 w 42"/>
                <a:gd name="T15" fmla="*/ 18 h 42"/>
                <a:gd name="T16" fmla="*/ 42 w 42"/>
                <a:gd name="T17" fmla="*/ 24 h 42"/>
                <a:gd name="T18" fmla="*/ 42 w 42"/>
                <a:gd name="T19" fmla="*/ 24 h 42"/>
                <a:gd name="T20" fmla="*/ 42 w 42"/>
                <a:gd name="T21" fmla="*/ 30 h 42"/>
                <a:gd name="T22" fmla="*/ 42 w 42"/>
                <a:gd name="T23" fmla="*/ 36 h 42"/>
                <a:gd name="T24" fmla="*/ 36 w 42"/>
                <a:gd name="T25" fmla="*/ 36 h 42"/>
                <a:gd name="T26" fmla="*/ 36 w 42"/>
                <a:gd name="T27" fmla="*/ 42 h 42"/>
                <a:gd name="T28" fmla="*/ 30 w 42"/>
                <a:gd name="T29" fmla="*/ 42 h 42"/>
                <a:gd name="T30" fmla="*/ 24 w 42"/>
                <a:gd name="T31" fmla="*/ 42 h 42"/>
                <a:gd name="T32" fmla="*/ 24 w 42"/>
                <a:gd name="T33" fmla="*/ 42 h 42"/>
                <a:gd name="T34" fmla="*/ 18 w 42"/>
                <a:gd name="T35" fmla="*/ 42 h 42"/>
                <a:gd name="T36" fmla="*/ 12 w 42"/>
                <a:gd name="T37" fmla="*/ 42 h 42"/>
                <a:gd name="T38" fmla="*/ 6 w 42"/>
                <a:gd name="T39" fmla="*/ 42 h 42"/>
                <a:gd name="T40" fmla="*/ 6 w 42"/>
                <a:gd name="T41" fmla="*/ 36 h 42"/>
                <a:gd name="T42" fmla="*/ 0 w 42"/>
                <a:gd name="T43" fmla="*/ 36 h 42"/>
                <a:gd name="T44" fmla="*/ 0 w 42"/>
                <a:gd name="T45" fmla="*/ 30 h 42"/>
                <a:gd name="T46" fmla="*/ 0 w 42"/>
                <a:gd name="T47" fmla="*/ 24 h 42"/>
                <a:gd name="T48" fmla="*/ 0 w 42"/>
                <a:gd name="T49" fmla="*/ 24 h 42"/>
                <a:gd name="T50" fmla="*/ 0 w 42"/>
                <a:gd name="T51" fmla="*/ 18 h 42"/>
                <a:gd name="T52" fmla="*/ 0 w 42"/>
                <a:gd name="T53" fmla="*/ 12 h 42"/>
                <a:gd name="T54" fmla="*/ 0 w 42"/>
                <a:gd name="T55" fmla="*/ 12 h 42"/>
                <a:gd name="T56" fmla="*/ 6 w 42"/>
                <a:gd name="T57" fmla="*/ 6 h 42"/>
                <a:gd name="T58" fmla="*/ 6 w 42"/>
                <a:gd name="T59" fmla="*/ 6 h 42"/>
                <a:gd name="T60" fmla="*/ 12 w 42"/>
                <a:gd name="T61" fmla="*/ 0 h 42"/>
                <a:gd name="T62" fmla="*/ 18 w 42"/>
                <a:gd name="T63" fmla="*/ 0 h 42"/>
                <a:gd name="T64" fmla="*/ 24 w 42"/>
                <a:gd name="T6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2" h="42">
                  <a:moveTo>
                    <a:pt x="24" y="0"/>
                  </a:move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58" name="Line 38"/>
            <p:cNvSpPr>
              <a:spLocks noChangeShapeType="1"/>
            </p:cNvSpPr>
            <p:nvPr/>
          </p:nvSpPr>
          <p:spPr bwMode="auto">
            <a:xfrm>
              <a:off x="1954" y="1250"/>
              <a:ext cx="1" cy="17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59" name="Freeform 39"/>
            <p:cNvSpPr>
              <a:spLocks/>
            </p:cNvSpPr>
            <p:nvPr/>
          </p:nvSpPr>
          <p:spPr bwMode="auto">
            <a:xfrm>
              <a:off x="1947" y="1250"/>
              <a:ext cx="14" cy="1800"/>
            </a:xfrm>
            <a:custGeom>
              <a:avLst/>
              <a:gdLst>
                <a:gd name="T0" fmla="*/ 6 w 12"/>
                <a:gd name="T1" fmla="*/ 1428 h 1446"/>
                <a:gd name="T2" fmla="*/ 12 w 12"/>
                <a:gd name="T3" fmla="*/ 1434 h 1446"/>
                <a:gd name="T4" fmla="*/ 12 w 12"/>
                <a:gd name="T5" fmla="*/ 0 h 1446"/>
                <a:gd name="T6" fmla="*/ 0 w 12"/>
                <a:gd name="T7" fmla="*/ 0 h 1446"/>
                <a:gd name="T8" fmla="*/ 0 w 12"/>
                <a:gd name="T9" fmla="*/ 1434 h 1446"/>
                <a:gd name="T10" fmla="*/ 6 w 12"/>
                <a:gd name="T11" fmla="*/ 1446 h 1446"/>
                <a:gd name="T12" fmla="*/ 0 w 12"/>
                <a:gd name="T13" fmla="*/ 1434 h 1446"/>
                <a:gd name="T14" fmla="*/ 0 w 12"/>
                <a:gd name="T15" fmla="*/ 1446 h 1446"/>
                <a:gd name="T16" fmla="*/ 6 w 12"/>
                <a:gd name="T17" fmla="*/ 1446 h 1446"/>
                <a:gd name="T18" fmla="*/ 6 w 12"/>
                <a:gd name="T19" fmla="*/ 1428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446">
                  <a:moveTo>
                    <a:pt x="6" y="1428"/>
                  </a:moveTo>
                  <a:lnTo>
                    <a:pt x="12" y="1434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434"/>
                  </a:lnTo>
                  <a:lnTo>
                    <a:pt x="6" y="1446"/>
                  </a:lnTo>
                  <a:lnTo>
                    <a:pt x="0" y="1434"/>
                  </a:lnTo>
                  <a:lnTo>
                    <a:pt x="0" y="1446"/>
                  </a:lnTo>
                  <a:lnTo>
                    <a:pt x="6" y="1446"/>
                  </a:lnTo>
                  <a:lnTo>
                    <a:pt x="6" y="1428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63560" name="Freeform 40"/>
            <p:cNvSpPr>
              <a:spLocks/>
            </p:cNvSpPr>
            <p:nvPr/>
          </p:nvSpPr>
          <p:spPr bwMode="auto">
            <a:xfrm>
              <a:off x="1954" y="3028"/>
              <a:ext cx="3236" cy="22"/>
            </a:xfrm>
            <a:custGeom>
              <a:avLst/>
              <a:gdLst>
                <a:gd name="T0" fmla="*/ 2772 w 2772"/>
                <a:gd name="T1" fmla="*/ 6 h 18"/>
                <a:gd name="T2" fmla="*/ 2772 w 2772"/>
                <a:gd name="T3" fmla="*/ 0 h 18"/>
                <a:gd name="T4" fmla="*/ 0 w 2772"/>
                <a:gd name="T5" fmla="*/ 0 h 18"/>
                <a:gd name="T6" fmla="*/ 0 w 2772"/>
                <a:gd name="T7" fmla="*/ 18 h 18"/>
                <a:gd name="T8" fmla="*/ 2772 w 2772"/>
                <a:gd name="T9" fmla="*/ 18 h 18"/>
                <a:gd name="T10" fmla="*/ 2772 w 2772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2" h="18">
                  <a:moveTo>
                    <a:pt x="2772" y="6"/>
                  </a:moveTo>
                  <a:lnTo>
                    <a:pt x="277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2772" y="18"/>
                  </a:lnTo>
                  <a:lnTo>
                    <a:pt x="277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61" name="Rectangle 41"/>
            <p:cNvSpPr>
              <a:spLocks noChangeArrowheads="1"/>
            </p:cNvSpPr>
            <p:nvPr/>
          </p:nvSpPr>
          <p:spPr bwMode="auto">
            <a:xfrm>
              <a:off x="1104" y="3504"/>
              <a:ext cx="4608" cy="173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pt-BR" sz="1800">
                  <a:effectLst/>
                  <a:latin typeface="Arial" charset="0"/>
                </a:rPr>
                <a:t> Colesterol Total (mg/dL)</a:t>
              </a:r>
              <a:endParaRPr lang="en-GB" altLang="pt-BR" sz="1600">
                <a:effectLst/>
                <a:latin typeface="Arial" charset="0"/>
              </a:endParaRPr>
            </a:p>
          </p:txBody>
        </p:sp>
        <p:sp>
          <p:nvSpPr>
            <p:cNvPr id="363562" name="Rectangle 42"/>
            <p:cNvSpPr>
              <a:spLocks noChangeArrowheads="1"/>
            </p:cNvSpPr>
            <p:nvPr/>
          </p:nvSpPr>
          <p:spPr bwMode="auto">
            <a:xfrm>
              <a:off x="1833" y="3168"/>
              <a:ext cx="242" cy="15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pt-BR" sz="1600">
                  <a:effectLst/>
                  <a:latin typeface="Arial" charset="0"/>
                </a:rPr>
                <a:t>140</a:t>
              </a:r>
            </a:p>
          </p:txBody>
        </p:sp>
        <p:sp>
          <p:nvSpPr>
            <p:cNvPr id="363563" name="Rectangle 43"/>
            <p:cNvSpPr>
              <a:spLocks noChangeArrowheads="1"/>
            </p:cNvSpPr>
            <p:nvPr/>
          </p:nvSpPr>
          <p:spPr bwMode="auto">
            <a:xfrm>
              <a:off x="2227" y="3169"/>
              <a:ext cx="242" cy="15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pt-BR" sz="1600">
                  <a:effectLst/>
                  <a:latin typeface="Arial" charset="0"/>
                </a:rPr>
                <a:t>160</a:t>
              </a:r>
            </a:p>
          </p:txBody>
        </p:sp>
        <p:sp>
          <p:nvSpPr>
            <p:cNvPr id="363564" name="Rectangle 44"/>
            <p:cNvSpPr>
              <a:spLocks noChangeArrowheads="1"/>
            </p:cNvSpPr>
            <p:nvPr/>
          </p:nvSpPr>
          <p:spPr bwMode="auto">
            <a:xfrm>
              <a:off x="2618" y="3168"/>
              <a:ext cx="242" cy="15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pt-BR" sz="1600">
                  <a:effectLst/>
                  <a:latin typeface="Arial" charset="0"/>
                </a:rPr>
                <a:t>180</a:t>
              </a:r>
            </a:p>
          </p:txBody>
        </p:sp>
        <p:sp>
          <p:nvSpPr>
            <p:cNvPr id="363565" name="Rectangle 45"/>
            <p:cNvSpPr>
              <a:spLocks noChangeArrowheads="1"/>
            </p:cNvSpPr>
            <p:nvPr/>
          </p:nvSpPr>
          <p:spPr bwMode="auto">
            <a:xfrm>
              <a:off x="3035" y="3168"/>
              <a:ext cx="242" cy="15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pt-BR" sz="1600">
                  <a:effectLst/>
                  <a:latin typeface="Arial" charset="0"/>
                </a:rPr>
                <a:t>200</a:t>
              </a:r>
            </a:p>
          </p:txBody>
        </p:sp>
        <p:sp>
          <p:nvSpPr>
            <p:cNvPr id="363566" name="Rectangle 46"/>
            <p:cNvSpPr>
              <a:spLocks noChangeArrowheads="1"/>
            </p:cNvSpPr>
            <p:nvPr/>
          </p:nvSpPr>
          <p:spPr bwMode="auto">
            <a:xfrm>
              <a:off x="3427" y="3168"/>
              <a:ext cx="242" cy="15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pt-BR" sz="1600">
                  <a:effectLst/>
                  <a:latin typeface="Arial" charset="0"/>
                </a:rPr>
                <a:t>220</a:t>
              </a:r>
            </a:p>
          </p:txBody>
        </p:sp>
        <p:sp>
          <p:nvSpPr>
            <p:cNvPr id="363567" name="Rectangle 47"/>
            <p:cNvSpPr>
              <a:spLocks noChangeArrowheads="1"/>
            </p:cNvSpPr>
            <p:nvPr/>
          </p:nvSpPr>
          <p:spPr bwMode="auto">
            <a:xfrm>
              <a:off x="3851" y="3168"/>
              <a:ext cx="242" cy="15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pt-BR" sz="1600">
                  <a:effectLst/>
                  <a:latin typeface="Arial" charset="0"/>
                </a:rPr>
                <a:t>240</a:t>
              </a:r>
            </a:p>
          </p:txBody>
        </p:sp>
        <p:sp>
          <p:nvSpPr>
            <p:cNvPr id="363568" name="Rectangle 48"/>
            <p:cNvSpPr>
              <a:spLocks noChangeArrowheads="1"/>
            </p:cNvSpPr>
            <p:nvPr/>
          </p:nvSpPr>
          <p:spPr bwMode="auto">
            <a:xfrm>
              <a:off x="4243" y="3168"/>
              <a:ext cx="242" cy="15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pt-BR" sz="1600">
                  <a:effectLst/>
                  <a:latin typeface="Arial" charset="0"/>
                </a:rPr>
                <a:t>260</a:t>
              </a:r>
            </a:p>
          </p:txBody>
        </p:sp>
        <p:sp>
          <p:nvSpPr>
            <p:cNvPr id="363569" name="Rectangle 49"/>
            <p:cNvSpPr>
              <a:spLocks noChangeArrowheads="1"/>
            </p:cNvSpPr>
            <p:nvPr/>
          </p:nvSpPr>
          <p:spPr bwMode="auto">
            <a:xfrm>
              <a:off x="4637" y="3168"/>
              <a:ext cx="242" cy="15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pt-BR" sz="1600">
                  <a:effectLst/>
                  <a:latin typeface="Arial" charset="0"/>
                </a:rPr>
                <a:t>280</a:t>
              </a:r>
            </a:p>
          </p:txBody>
        </p:sp>
        <p:sp>
          <p:nvSpPr>
            <p:cNvPr id="363570" name="Rectangle 50"/>
            <p:cNvSpPr>
              <a:spLocks noChangeArrowheads="1"/>
            </p:cNvSpPr>
            <p:nvPr/>
          </p:nvSpPr>
          <p:spPr bwMode="auto">
            <a:xfrm>
              <a:off x="5027" y="3168"/>
              <a:ext cx="242" cy="155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71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7145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pt-BR" sz="1600">
                  <a:effectLst/>
                  <a:latin typeface="Arial" charset="0"/>
                </a:rPr>
                <a:t>300</a:t>
              </a:r>
            </a:p>
          </p:txBody>
        </p:sp>
        <p:sp>
          <p:nvSpPr>
            <p:cNvPr id="363571" name="Rectangle 51"/>
            <p:cNvSpPr>
              <a:spLocks noChangeArrowheads="1"/>
            </p:cNvSpPr>
            <p:nvPr/>
          </p:nvSpPr>
          <p:spPr bwMode="auto">
            <a:xfrm rot="16200000">
              <a:off x="150" y="1975"/>
              <a:ext cx="2450" cy="503"/>
            </a:xfrm>
            <a:prstGeom prst="rect">
              <a:avLst/>
            </a:prstGeom>
            <a:noFill/>
            <a:ln>
              <a:noFill/>
            </a:ln>
            <a:effectLst>
              <a:outerShdw dist="12700" dir="162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4714" tIns="46526" rIns="94714" bIns="46526">
              <a:spAutoFit/>
            </a:bodyPr>
            <a:lstStyle>
              <a:lvl1pPr algn="l" defTabSz="9572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79425" algn="l" defTabSz="9572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57263" algn="l" defTabSz="9572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36688" algn="l" defTabSz="9572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14525" algn="l" defTabSz="95726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7172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2892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28612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43325" defTabSz="9572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GB" altLang="pt-BR" sz="2000">
                  <a:effectLst/>
                  <a:latin typeface="Arial" charset="0"/>
                </a:rPr>
                <a:t>Taxa de Mortaldae </a:t>
              </a:r>
              <a:br>
                <a:rPr lang="en-GB" altLang="pt-BR" sz="2000">
                  <a:effectLst/>
                  <a:latin typeface="Arial" charset="0"/>
                </a:rPr>
              </a:br>
              <a:r>
                <a:rPr lang="en-GB" altLang="pt-BR" sz="2000">
                  <a:effectLst/>
                  <a:latin typeface="Arial" charset="0"/>
                </a:rPr>
                <a:t>por 1000 Homnes</a:t>
              </a:r>
            </a:p>
          </p:txBody>
        </p:sp>
        <p:sp>
          <p:nvSpPr>
            <p:cNvPr id="363572" name="Text Box 52"/>
            <p:cNvSpPr txBox="1">
              <a:spLocks noChangeArrowheads="1"/>
            </p:cNvSpPr>
            <p:nvPr/>
          </p:nvSpPr>
          <p:spPr bwMode="auto">
            <a:xfrm>
              <a:off x="1488" y="1130"/>
              <a:ext cx="336" cy="212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altLang="pt-BR" sz="1600">
                  <a:solidFill>
                    <a:schemeClr val="tx1"/>
                  </a:solidFill>
                  <a:effectLst/>
                  <a:latin typeface="Arial" charset="0"/>
                </a:rPr>
                <a:t>18</a:t>
              </a:r>
            </a:p>
          </p:txBody>
        </p:sp>
        <p:sp>
          <p:nvSpPr>
            <p:cNvPr id="363573" name="Text Box 53"/>
            <p:cNvSpPr txBox="1">
              <a:spLocks noChangeArrowheads="1"/>
            </p:cNvSpPr>
            <p:nvPr/>
          </p:nvSpPr>
          <p:spPr bwMode="auto">
            <a:xfrm>
              <a:off x="1497" y="1326"/>
              <a:ext cx="336" cy="212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altLang="pt-BR" sz="1600">
                  <a:solidFill>
                    <a:schemeClr val="tx1"/>
                  </a:solidFill>
                  <a:effectLst/>
                  <a:latin typeface="Arial" charset="0"/>
                </a:rPr>
                <a:t>16</a:t>
              </a:r>
            </a:p>
          </p:txBody>
        </p:sp>
        <p:sp>
          <p:nvSpPr>
            <p:cNvPr id="363574" name="Text Box 54"/>
            <p:cNvSpPr txBox="1">
              <a:spLocks noChangeArrowheads="1"/>
            </p:cNvSpPr>
            <p:nvPr/>
          </p:nvSpPr>
          <p:spPr bwMode="auto">
            <a:xfrm>
              <a:off x="1497" y="1529"/>
              <a:ext cx="336" cy="212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altLang="pt-BR" sz="1600">
                  <a:solidFill>
                    <a:schemeClr val="tx1"/>
                  </a:solidFill>
                  <a:effectLst/>
                  <a:latin typeface="Arial" charset="0"/>
                </a:rPr>
                <a:t>14</a:t>
              </a:r>
            </a:p>
          </p:txBody>
        </p:sp>
        <p:sp>
          <p:nvSpPr>
            <p:cNvPr id="363575" name="Text Box 55"/>
            <p:cNvSpPr txBox="1">
              <a:spLocks noChangeArrowheads="1"/>
            </p:cNvSpPr>
            <p:nvPr/>
          </p:nvSpPr>
          <p:spPr bwMode="auto">
            <a:xfrm>
              <a:off x="1497" y="1726"/>
              <a:ext cx="336" cy="212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altLang="pt-BR" sz="1600">
                  <a:solidFill>
                    <a:schemeClr val="tx1"/>
                  </a:solidFill>
                  <a:effectLst/>
                  <a:latin typeface="Arial" charset="0"/>
                </a:rPr>
                <a:t>12</a:t>
              </a:r>
            </a:p>
          </p:txBody>
        </p:sp>
        <p:sp>
          <p:nvSpPr>
            <p:cNvPr id="363576" name="Text Box 56"/>
            <p:cNvSpPr txBox="1">
              <a:spLocks noChangeArrowheads="1"/>
            </p:cNvSpPr>
            <p:nvPr/>
          </p:nvSpPr>
          <p:spPr bwMode="auto">
            <a:xfrm>
              <a:off x="1497" y="1919"/>
              <a:ext cx="336" cy="212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altLang="pt-BR" sz="1600">
                  <a:solidFill>
                    <a:schemeClr val="tx1"/>
                  </a:solidFill>
                  <a:effectLst/>
                  <a:latin typeface="Arial" charset="0"/>
                </a:rPr>
                <a:t>10</a:t>
              </a:r>
            </a:p>
          </p:txBody>
        </p:sp>
        <p:sp>
          <p:nvSpPr>
            <p:cNvPr id="363577" name="Text Box 57"/>
            <p:cNvSpPr txBox="1">
              <a:spLocks noChangeArrowheads="1"/>
            </p:cNvSpPr>
            <p:nvPr/>
          </p:nvSpPr>
          <p:spPr bwMode="auto">
            <a:xfrm>
              <a:off x="1497" y="2123"/>
              <a:ext cx="336" cy="212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altLang="pt-BR" sz="1600">
                  <a:solidFill>
                    <a:schemeClr val="tx1"/>
                  </a:solidFill>
                  <a:effectLst/>
                  <a:latin typeface="Arial" charset="0"/>
                </a:rPr>
                <a:t>8</a:t>
              </a:r>
            </a:p>
          </p:txBody>
        </p:sp>
        <p:sp>
          <p:nvSpPr>
            <p:cNvPr id="363578" name="Text Box 58"/>
            <p:cNvSpPr txBox="1">
              <a:spLocks noChangeArrowheads="1"/>
            </p:cNvSpPr>
            <p:nvPr/>
          </p:nvSpPr>
          <p:spPr bwMode="auto">
            <a:xfrm>
              <a:off x="1497" y="2332"/>
              <a:ext cx="336" cy="212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altLang="pt-BR" sz="1600">
                  <a:solidFill>
                    <a:schemeClr val="tx1"/>
                  </a:solidFill>
                  <a:effectLst/>
                  <a:latin typeface="Arial" charset="0"/>
                </a:rPr>
                <a:t>6</a:t>
              </a:r>
            </a:p>
          </p:txBody>
        </p:sp>
        <p:sp>
          <p:nvSpPr>
            <p:cNvPr id="363579" name="Text Box 59"/>
            <p:cNvSpPr txBox="1">
              <a:spLocks noChangeArrowheads="1"/>
            </p:cNvSpPr>
            <p:nvPr/>
          </p:nvSpPr>
          <p:spPr bwMode="auto">
            <a:xfrm>
              <a:off x="1497" y="2519"/>
              <a:ext cx="336" cy="212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altLang="pt-BR" sz="1600">
                  <a:solidFill>
                    <a:schemeClr val="tx1"/>
                  </a:solidFill>
                  <a:effectLst/>
                  <a:latin typeface="Arial" charset="0"/>
                </a:rPr>
                <a:t>4</a:t>
              </a:r>
            </a:p>
          </p:txBody>
        </p:sp>
        <p:sp>
          <p:nvSpPr>
            <p:cNvPr id="363580" name="Text Box 60"/>
            <p:cNvSpPr txBox="1">
              <a:spLocks noChangeArrowheads="1"/>
            </p:cNvSpPr>
            <p:nvPr/>
          </p:nvSpPr>
          <p:spPr bwMode="auto">
            <a:xfrm>
              <a:off x="1497" y="2719"/>
              <a:ext cx="336" cy="212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altLang="pt-BR" sz="1600">
                  <a:solidFill>
                    <a:schemeClr val="tx1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363581" name="Text Box 61"/>
            <p:cNvSpPr txBox="1">
              <a:spLocks noChangeArrowheads="1"/>
            </p:cNvSpPr>
            <p:nvPr/>
          </p:nvSpPr>
          <p:spPr bwMode="auto">
            <a:xfrm>
              <a:off x="1497" y="2916"/>
              <a:ext cx="336" cy="212"/>
            </a:xfrm>
            <a:prstGeom prst="rect">
              <a:avLst/>
            </a:prstGeom>
            <a:noFill/>
            <a:ln>
              <a:noFill/>
            </a:ln>
            <a:effectLst>
              <a:outerShdw dist="127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pt-BR" altLang="pt-BR" sz="1600">
                  <a:solidFill>
                    <a:schemeClr val="tx1"/>
                  </a:solidFill>
                  <a:effectLst/>
                  <a:latin typeface="Arial" charset="0"/>
                </a:rPr>
                <a:t>0</a:t>
              </a:r>
            </a:p>
          </p:txBody>
        </p:sp>
        <p:sp>
          <p:nvSpPr>
            <p:cNvPr id="363582" name="Freeform 62"/>
            <p:cNvSpPr>
              <a:spLocks/>
            </p:cNvSpPr>
            <p:nvPr/>
          </p:nvSpPr>
          <p:spPr bwMode="auto">
            <a:xfrm>
              <a:off x="1837" y="1434"/>
              <a:ext cx="119" cy="22"/>
            </a:xfrm>
            <a:custGeom>
              <a:avLst/>
              <a:gdLst>
                <a:gd name="T0" fmla="*/ 102 w 102"/>
                <a:gd name="T1" fmla="*/ 6 h 18"/>
                <a:gd name="T2" fmla="*/ 102 w 102"/>
                <a:gd name="T3" fmla="*/ 0 h 18"/>
                <a:gd name="T4" fmla="*/ 0 w 102"/>
                <a:gd name="T5" fmla="*/ 0 h 18"/>
                <a:gd name="T6" fmla="*/ 0 w 102"/>
                <a:gd name="T7" fmla="*/ 18 h 18"/>
                <a:gd name="T8" fmla="*/ 102 w 102"/>
                <a:gd name="T9" fmla="*/ 18 h 18"/>
                <a:gd name="T10" fmla="*/ 102 w 102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102" y="6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02" y="18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83" name="Freeform 63"/>
            <p:cNvSpPr>
              <a:spLocks/>
            </p:cNvSpPr>
            <p:nvPr/>
          </p:nvSpPr>
          <p:spPr bwMode="auto">
            <a:xfrm>
              <a:off x="1841" y="1633"/>
              <a:ext cx="119" cy="22"/>
            </a:xfrm>
            <a:custGeom>
              <a:avLst/>
              <a:gdLst>
                <a:gd name="T0" fmla="*/ 102 w 102"/>
                <a:gd name="T1" fmla="*/ 6 h 18"/>
                <a:gd name="T2" fmla="*/ 102 w 102"/>
                <a:gd name="T3" fmla="*/ 0 h 18"/>
                <a:gd name="T4" fmla="*/ 0 w 102"/>
                <a:gd name="T5" fmla="*/ 0 h 18"/>
                <a:gd name="T6" fmla="*/ 0 w 102"/>
                <a:gd name="T7" fmla="*/ 18 h 18"/>
                <a:gd name="T8" fmla="*/ 102 w 102"/>
                <a:gd name="T9" fmla="*/ 18 h 18"/>
                <a:gd name="T10" fmla="*/ 102 w 102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102" y="6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02" y="18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84" name="Freeform 64"/>
            <p:cNvSpPr>
              <a:spLocks/>
            </p:cNvSpPr>
            <p:nvPr/>
          </p:nvSpPr>
          <p:spPr bwMode="auto">
            <a:xfrm>
              <a:off x="1838" y="1836"/>
              <a:ext cx="119" cy="22"/>
            </a:xfrm>
            <a:custGeom>
              <a:avLst/>
              <a:gdLst>
                <a:gd name="T0" fmla="*/ 102 w 102"/>
                <a:gd name="T1" fmla="*/ 6 h 18"/>
                <a:gd name="T2" fmla="*/ 102 w 102"/>
                <a:gd name="T3" fmla="*/ 0 h 18"/>
                <a:gd name="T4" fmla="*/ 0 w 102"/>
                <a:gd name="T5" fmla="*/ 0 h 18"/>
                <a:gd name="T6" fmla="*/ 0 w 102"/>
                <a:gd name="T7" fmla="*/ 18 h 18"/>
                <a:gd name="T8" fmla="*/ 102 w 102"/>
                <a:gd name="T9" fmla="*/ 18 h 18"/>
                <a:gd name="T10" fmla="*/ 102 w 102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102" y="6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02" y="18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85" name="Freeform 65"/>
            <p:cNvSpPr>
              <a:spLocks/>
            </p:cNvSpPr>
            <p:nvPr/>
          </p:nvSpPr>
          <p:spPr bwMode="auto">
            <a:xfrm>
              <a:off x="1838" y="2032"/>
              <a:ext cx="119" cy="22"/>
            </a:xfrm>
            <a:custGeom>
              <a:avLst/>
              <a:gdLst>
                <a:gd name="T0" fmla="*/ 102 w 102"/>
                <a:gd name="T1" fmla="*/ 6 h 18"/>
                <a:gd name="T2" fmla="*/ 102 w 102"/>
                <a:gd name="T3" fmla="*/ 0 h 18"/>
                <a:gd name="T4" fmla="*/ 0 w 102"/>
                <a:gd name="T5" fmla="*/ 0 h 18"/>
                <a:gd name="T6" fmla="*/ 0 w 102"/>
                <a:gd name="T7" fmla="*/ 18 h 18"/>
                <a:gd name="T8" fmla="*/ 102 w 102"/>
                <a:gd name="T9" fmla="*/ 18 h 18"/>
                <a:gd name="T10" fmla="*/ 102 w 102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102" y="6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02" y="18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86" name="Freeform 66"/>
            <p:cNvSpPr>
              <a:spLocks/>
            </p:cNvSpPr>
            <p:nvPr/>
          </p:nvSpPr>
          <p:spPr bwMode="auto">
            <a:xfrm>
              <a:off x="1838" y="2221"/>
              <a:ext cx="119" cy="22"/>
            </a:xfrm>
            <a:custGeom>
              <a:avLst/>
              <a:gdLst>
                <a:gd name="T0" fmla="*/ 102 w 102"/>
                <a:gd name="T1" fmla="*/ 6 h 18"/>
                <a:gd name="T2" fmla="*/ 102 w 102"/>
                <a:gd name="T3" fmla="*/ 0 h 18"/>
                <a:gd name="T4" fmla="*/ 0 w 102"/>
                <a:gd name="T5" fmla="*/ 0 h 18"/>
                <a:gd name="T6" fmla="*/ 0 w 102"/>
                <a:gd name="T7" fmla="*/ 18 h 18"/>
                <a:gd name="T8" fmla="*/ 102 w 102"/>
                <a:gd name="T9" fmla="*/ 18 h 18"/>
                <a:gd name="T10" fmla="*/ 102 w 102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102" y="6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02" y="18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87" name="Freeform 67"/>
            <p:cNvSpPr>
              <a:spLocks/>
            </p:cNvSpPr>
            <p:nvPr/>
          </p:nvSpPr>
          <p:spPr bwMode="auto">
            <a:xfrm>
              <a:off x="1841" y="2436"/>
              <a:ext cx="119" cy="22"/>
            </a:xfrm>
            <a:custGeom>
              <a:avLst/>
              <a:gdLst>
                <a:gd name="T0" fmla="*/ 102 w 102"/>
                <a:gd name="T1" fmla="*/ 6 h 18"/>
                <a:gd name="T2" fmla="*/ 102 w 102"/>
                <a:gd name="T3" fmla="*/ 0 h 18"/>
                <a:gd name="T4" fmla="*/ 0 w 102"/>
                <a:gd name="T5" fmla="*/ 0 h 18"/>
                <a:gd name="T6" fmla="*/ 0 w 102"/>
                <a:gd name="T7" fmla="*/ 18 h 18"/>
                <a:gd name="T8" fmla="*/ 102 w 102"/>
                <a:gd name="T9" fmla="*/ 18 h 18"/>
                <a:gd name="T10" fmla="*/ 102 w 102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102" y="6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02" y="18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88" name="Freeform 68"/>
            <p:cNvSpPr>
              <a:spLocks/>
            </p:cNvSpPr>
            <p:nvPr/>
          </p:nvSpPr>
          <p:spPr bwMode="auto">
            <a:xfrm>
              <a:off x="1837" y="2627"/>
              <a:ext cx="119" cy="22"/>
            </a:xfrm>
            <a:custGeom>
              <a:avLst/>
              <a:gdLst>
                <a:gd name="T0" fmla="*/ 102 w 102"/>
                <a:gd name="T1" fmla="*/ 6 h 18"/>
                <a:gd name="T2" fmla="*/ 102 w 102"/>
                <a:gd name="T3" fmla="*/ 0 h 18"/>
                <a:gd name="T4" fmla="*/ 0 w 102"/>
                <a:gd name="T5" fmla="*/ 0 h 18"/>
                <a:gd name="T6" fmla="*/ 0 w 102"/>
                <a:gd name="T7" fmla="*/ 18 h 18"/>
                <a:gd name="T8" fmla="*/ 102 w 102"/>
                <a:gd name="T9" fmla="*/ 18 h 18"/>
                <a:gd name="T10" fmla="*/ 102 w 102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102" y="6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02" y="18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3589" name="Freeform 69"/>
            <p:cNvSpPr>
              <a:spLocks/>
            </p:cNvSpPr>
            <p:nvPr/>
          </p:nvSpPr>
          <p:spPr bwMode="auto">
            <a:xfrm>
              <a:off x="1838" y="2830"/>
              <a:ext cx="119" cy="22"/>
            </a:xfrm>
            <a:custGeom>
              <a:avLst/>
              <a:gdLst>
                <a:gd name="T0" fmla="*/ 102 w 102"/>
                <a:gd name="T1" fmla="*/ 6 h 18"/>
                <a:gd name="T2" fmla="*/ 102 w 102"/>
                <a:gd name="T3" fmla="*/ 0 h 18"/>
                <a:gd name="T4" fmla="*/ 0 w 102"/>
                <a:gd name="T5" fmla="*/ 0 h 18"/>
                <a:gd name="T6" fmla="*/ 0 w 102"/>
                <a:gd name="T7" fmla="*/ 18 h 18"/>
                <a:gd name="T8" fmla="*/ 102 w 102"/>
                <a:gd name="T9" fmla="*/ 18 h 18"/>
                <a:gd name="T10" fmla="*/ 102 w 102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8">
                  <a:moveTo>
                    <a:pt x="102" y="6"/>
                  </a:moveTo>
                  <a:lnTo>
                    <a:pt x="102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02" y="18"/>
                  </a:lnTo>
                  <a:lnTo>
                    <a:pt x="102" y="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mpd="sng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79496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47D7D16D-8A1B-4A40-B5FD-F90EFB932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1" b="353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57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6FD59-7EFC-4241-92A1-55FCB9DEC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CAUSAS NÃO CARDIOVASCULARES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5F61E2-3FA2-4736-BE9B-573169DB8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Ansiedade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Dor muscular</a:t>
            </a:r>
          </a:p>
          <a:p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Costocondrite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Refluxo gastroesofágico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Espasmo esofagiano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Pancreatite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Úlcera péptica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Pneumotórax</a:t>
            </a:r>
          </a:p>
        </p:txBody>
      </p:sp>
    </p:spTree>
    <p:extLst>
      <p:ext uri="{BB962C8B-B14F-4D97-AF65-F5344CB8AC3E}">
        <p14:creationId xmlns:p14="http://schemas.microsoft.com/office/powerpoint/2010/main" val="2400235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4A11A-3BF6-452D-9D37-34DF28DC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DOR TORÁCICA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D06BA1-4943-4428-8516-C5147DFD2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Angina típica: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Desconforto ou dor retroesternal, geralmente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mal-localizado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Desencadeada por exercício ou estresse emocional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Aliviada com repouso ou nitrato sublingual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Angina atípica: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Duas das características acima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Dor não anginosa: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Carácterística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diferente</a:t>
            </a:r>
          </a:p>
        </p:txBody>
      </p:sp>
    </p:spTree>
    <p:extLst>
      <p:ext uri="{BB962C8B-B14F-4D97-AF65-F5344CB8AC3E}">
        <p14:creationId xmlns:p14="http://schemas.microsoft.com/office/powerpoint/2010/main" val="4106373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3D3E32-8B21-40B8-BA86-9A2E75D24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DOR TORÁCICA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0723CA-4817-494B-8FF6-83C4E2B67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b="1" dirty="0"/>
              <a:t>Não anginosa:</a:t>
            </a:r>
          </a:p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Dor em pontada</a:t>
            </a:r>
          </a:p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Melhora quando está fazendo exercícios</a:t>
            </a:r>
          </a:p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Muito bem localizada</a:t>
            </a:r>
          </a:p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Muda de intensidade ao movimentar tórax e membros</a:t>
            </a:r>
          </a:p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Piora com a respiração profunda</a:t>
            </a:r>
          </a:p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Duração muito longa</a:t>
            </a:r>
          </a:p>
        </p:txBody>
      </p:sp>
    </p:spTree>
    <p:extLst>
      <p:ext uri="{BB962C8B-B14F-4D97-AF65-F5344CB8AC3E}">
        <p14:creationId xmlns:p14="http://schemas.microsoft.com/office/powerpoint/2010/main" val="655182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A44BE95-3D7A-4604-A21A-924F6C4F0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38" y="1556792"/>
            <a:ext cx="557592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12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83" y="48016"/>
            <a:ext cx="4351157" cy="680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59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657B9-BAF7-442A-8BB7-8FC06D49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AD6FD4-6774-4813-BF2A-39E2E1F46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Doença arterial coronariana é um processo de obstrução da luz das artérias coronárias por aterosclerose, caracterizada por depósito de placa de gordura no endotélio das coronárias, associado a processo inflamatório local, que pode levar a uma obstrução  do vaso e interrupção do fluxo sanguíneo ao músculo do ventrículo esquerdo.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53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45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texto&#10;&#10;Descrição gerada com alta confiança">
            <a:extLst>
              <a:ext uri="{FF2B5EF4-FFF2-40B4-BE49-F238E27FC236}">
                <a16:creationId xmlns:a16="http://schemas.microsoft.com/office/drawing/2014/main" id="{1A7DC105-0ADD-4283-8F2B-182364D17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26" y="643467"/>
            <a:ext cx="531194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7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este ergometrico">
            <a:extLst>
              <a:ext uri="{FF2B5EF4-FFF2-40B4-BE49-F238E27FC236}">
                <a16:creationId xmlns:a16="http://schemas.microsoft.com/office/drawing/2014/main" id="{C66C0696-1B2F-41D9-B8D6-9FF2DAB64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32" b="-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499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D387A76-F3F4-4E16-83DB-59CC290C2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796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ngina instavel e infarto">
            <a:extLst>
              <a:ext uri="{FF2B5EF4-FFF2-40B4-BE49-F238E27FC236}">
                <a16:creationId xmlns:a16="http://schemas.microsoft.com/office/drawing/2014/main" id="{EAB84F3E-2249-4006-A058-F8FD1F88CF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141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9B7187B-8830-46DA-82F6-63180940D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11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E777E88-EBAF-4264-B81B-93B81619A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42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DEB1A-E551-4614-A31F-D6E4187B5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>
                <a:latin typeface="Arial" panose="020B0604020202020204" pitchFamily="34" charset="0"/>
                <a:cs typeface="Arial" panose="020B0604020202020204" pitchFamily="34" charset="0"/>
              </a:rPr>
              <a:t>QUANDO SUSPEITAR DE INFARTO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4B4B296-3FBE-4A74-B504-A7A813A722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66516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134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7EEDF-33A9-4BCB-87AE-DC12C5C3D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DIAGNÓSTICO DE INFARTO NO PS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C5F0BE-8AA5-4B94-B08B-27F893A294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Quadro clínico</a:t>
            </a:r>
          </a:p>
          <a:p>
            <a:endParaRPr lang="pt-BR" dirty="0"/>
          </a:p>
          <a:p>
            <a:r>
              <a:rPr lang="pt-BR" dirty="0"/>
              <a:t>Eletrocardiograma</a:t>
            </a:r>
          </a:p>
          <a:p>
            <a:endParaRPr lang="pt-BR" dirty="0"/>
          </a:p>
          <a:p>
            <a:r>
              <a:rPr lang="pt-BR" dirty="0"/>
              <a:t>Enzimas Cardíacas</a:t>
            </a: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3CC35848-2C66-4468-9E2C-C65084B82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60" y="4365104"/>
            <a:ext cx="435333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ecg infarto">
            <a:extLst>
              <a:ext uri="{FF2B5EF4-FFF2-40B4-BE49-F238E27FC236}">
                <a16:creationId xmlns:a16="http://schemas.microsoft.com/office/drawing/2014/main" id="{194AC802-532C-4663-B6E8-9810CB205D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0" y="4365104"/>
            <a:ext cx="434613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DB401690-A18E-446B-A823-778757002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88" y="1268760"/>
            <a:ext cx="4336610" cy="2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02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mage result for coronarography normal right and left">
            <a:extLst>
              <a:ext uri="{FF2B5EF4-FFF2-40B4-BE49-F238E27FC236}">
                <a16:creationId xmlns:a16="http://schemas.microsoft.com/office/drawing/2014/main" id="{B749C05D-B958-401A-A153-F660E9B5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55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6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7"/>
            <a:ext cx="9144000" cy="685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18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A6B49E-EEB9-439A-A4ED-54B886C52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O efeito primário da DAC é a diminuição ou perda de oxigênio e nutrientes para o miocárdio por causa da diminuição do fluxo sanguíneo.</a:t>
            </a:r>
          </a:p>
        </p:txBody>
      </p:sp>
    </p:spTree>
    <p:extLst>
      <p:ext uri="{BB962C8B-B14F-4D97-AF65-F5344CB8AC3E}">
        <p14:creationId xmlns:p14="http://schemas.microsoft.com/office/powerpoint/2010/main" val="3099449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lipe\Documents\h9991269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10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699881-A3A0-4376-A422-0F97587A8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648208"/>
            <a:ext cx="8178799" cy="556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27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elipe\Documents\1283844508_image_stent-wias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" y="0"/>
            <a:ext cx="91836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735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c de coronÃ¡rias">
            <a:extLst>
              <a:ext uri="{FF2B5EF4-FFF2-40B4-BE49-F238E27FC236}">
                <a16:creationId xmlns:a16="http://schemas.microsoft.com/office/drawing/2014/main" id="{92C43483-BF4B-448A-8B45-DF766A188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b="1033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68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coronary sites radial">
            <a:extLst>
              <a:ext uri="{FF2B5EF4-FFF2-40B4-BE49-F238E27FC236}">
                <a16:creationId xmlns:a16="http://schemas.microsoft.com/office/drawing/2014/main" id="{42EA17B4-3E96-4F54-8725-945746A74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652463"/>
            <a:ext cx="373380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462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coronarography">
            <a:extLst>
              <a:ext uri="{FF2B5EF4-FFF2-40B4-BE49-F238E27FC236}">
                <a16:creationId xmlns:a16="http://schemas.microsoft.com/office/drawing/2014/main" id="{25466A72-C3E1-4F48-8B0C-7E326B93D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047875"/>
            <a:ext cx="40005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528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elipe\Documents\stent-d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96752"/>
            <a:ext cx="9183757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002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lipe\Documents\heart-stent-surgery-anti-clog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71" y="0"/>
            <a:ext cx="92067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1196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42862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415636" y="610032"/>
            <a:ext cx="8458200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200" b="0" i="1" dirty="0">
                <a:latin typeface="Arial" panose="020B0604020202020204" pitchFamily="34" charset="0"/>
                <a:cs typeface="Arial" panose="020B0604020202020204" pitchFamily="34" charset="0"/>
              </a:rPr>
              <a:t>RE-ESTENOSE</a:t>
            </a:r>
            <a:endParaRPr lang="pt-BR" altLang="pt-BR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Re-oclusão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do trecho desobstruído por reação inflamatória em resposta a angioplastia</a:t>
            </a:r>
          </a:p>
        </p:txBody>
      </p:sp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5105400" y="2133600"/>
            <a:ext cx="3581400" cy="2895600"/>
            <a:chOff x="3216" y="1344"/>
            <a:chExt cx="2256" cy="1824"/>
          </a:xfrm>
        </p:grpSpPr>
        <p:pic>
          <p:nvPicPr>
            <p:cNvPr id="30726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344"/>
              <a:ext cx="1284" cy="1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27" name="Text Box 10"/>
            <p:cNvSpPr txBox="1">
              <a:spLocks noChangeArrowheads="1"/>
            </p:cNvSpPr>
            <p:nvPr/>
          </p:nvSpPr>
          <p:spPr bwMode="auto">
            <a:xfrm>
              <a:off x="3216" y="2802"/>
              <a:ext cx="225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 sz="1600" b="1"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 b="1"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/>
                <a:t>Utilização de stents farmacológicos (drogas imunossupressoras)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51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DB8F27A-E355-461B-9123-8A640C534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741308"/>
            <a:ext cx="3971037" cy="337538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A3CE88D-72B3-48DC-9650-C9C9C9247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62" y="1139629"/>
            <a:ext cx="3971037" cy="457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03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 descr="Uma imagem contendo roda&#10;&#10;Descrição gerada com muito alta confiança">
            <a:extLst>
              <a:ext uri="{FF2B5EF4-FFF2-40B4-BE49-F238E27FC236}">
                <a16:creationId xmlns:a16="http://schemas.microsoft.com/office/drawing/2014/main" id="{523C8A77-1404-47D7-AFB7-4326F995F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7" y="2147840"/>
            <a:ext cx="7463281" cy="25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01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Felipe\Documents\CABG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84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3917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elipe\Documents\Wiki_Blausen_0152_CABG_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337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E328DA-3B63-463A-8322-31F6F0DB7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Há uma situação definida como “equivalente isquêmico ou anginoso” que é caracterizada pela presença de </a:t>
            </a:r>
            <a:r>
              <a:rPr lang="pt-BR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dispnéia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desproporcional ao esforço e/ou sudorese fria em pacientes idosos, com </a:t>
            </a:r>
            <a:r>
              <a:rPr lang="pt-BR" alt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disautonomia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diabetes, já revascularizados ou transplantados.</a:t>
            </a:r>
          </a:p>
          <a:p>
            <a:pPr algn="just"/>
            <a:endParaRPr lang="pt-BR" alt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Outra situação importante é a ISQUEMIA SILENCIOSA, situação na qual há doença arterial coronariana, muitas vezes com placas importantes que levam a isquemia miocárdica porém sem sintomas.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70329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EFEITOS DO EXERCÍCIO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 na função endotelial e no estresse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oxidativo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Regressão da placa aterosclerótica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Foramação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colaterais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 do controle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autonomico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750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m para LIMIAR ANGINA PRE E POS TREI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Resultado de imagem para LIMIAR ANGINA PRE E POS TRE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652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01" y="836711"/>
            <a:ext cx="9177259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2245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PLACA VULNERÁVEL</a:t>
            </a:r>
          </a:p>
        </p:txBody>
      </p:sp>
      <p:sp>
        <p:nvSpPr>
          <p:cNvPr id="5427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87588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É a placa que se rompe</a:t>
            </a:r>
          </a:p>
          <a:p>
            <a:pPr lvl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Tamanho do núcleo necrótico</a:t>
            </a:r>
          </a:p>
          <a:p>
            <a:pPr lvl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Inflamação</a:t>
            </a:r>
          </a:p>
          <a:p>
            <a:pPr lvl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Espessura da capa fibrosa</a:t>
            </a:r>
          </a:p>
        </p:txBody>
      </p:sp>
    </p:spTree>
    <p:extLst>
      <p:ext uri="{BB962C8B-B14F-4D97-AF65-F5344CB8AC3E}">
        <p14:creationId xmlns:p14="http://schemas.microsoft.com/office/powerpoint/2010/main" val="1101632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PROCESSOS PATOLÓGICOS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Dislipidemia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Diabete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Hipertensão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Tabagismo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Disfunção endotelial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Estresse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oxidativo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Alteração propriedades hemostáticas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Redução de vasodilatadores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Elevação de vasoconstrictores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504931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PLACA VULNERÁVEL X ESTAVEL</a:t>
            </a:r>
          </a:p>
        </p:txBody>
      </p:sp>
      <p:pic>
        <p:nvPicPr>
          <p:cNvPr id="3" name="Picture 5"/>
          <p:cNvPicPr>
            <a:picLocks noChangeArrowheads="1"/>
          </p:cNvPicPr>
          <p:nvPr/>
        </p:nvPicPr>
        <p:blipFill>
          <a:blip r:embed="rId2" cstate="print"/>
          <a:srcRect t="8252"/>
          <a:stretch>
            <a:fillRect/>
          </a:stretch>
        </p:blipFill>
        <p:spPr bwMode="auto">
          <a:xfrm>
            <a:off x="323528" y="1341438"/>
            <a:ext cx="8513177" cy="5076886"/>
          </a:xfrm>
          <a:prstGeom prst="rect">
            <a:avLst/>
          </a:prstGeom>
          <a:noFill/>
          <a:ln w="508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279F"/>
                </a:solidFill>
              </a14:hiddenFill>
            </a:ext>
          </a:extLst>
        </p:spPr>
      </p:pic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5292079" y="6533242"/>
            <a:ext cx="3544625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79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just" defTabSz="762000">
              <a:spcBef>
                <a:spcPct val="30000"/>
              </a:spcBef>
              <a:buClr>
                <a:srgbClr val="FE9B03"/>
              </a:buClr>
              <a:buSzPct val="50000"/>
              <a:buFont typeface="Wingdings" pitchFamily="2" charset="2"/>
              <a:buChar char="v"/>
              <a:defRPr sz="3300" b="1">
                <a:solidFill>
                  <a:srgbClr val="FFFFFF"/>
                </a:solidFill>
                <a:latin typeface="Arial" charset="0"/>
              </a:defRPr>
            </a:lvl1pPr>
            <a:lvl2pPr marL="742950" indent="-285750" algn="just" defTabSz="762000">
              <a:spcBef>
                <a:spcPct val="30000"/>
              </a:spcBef>
              <a:buClr>
                <a:srgbClr val="FE9B03"/>
              </a:buClr>
              <a:buSzPct val="50000"/>
              <a:buFont typeface="Wingdings" pitchFamily="2" charset="2"/>
              <a:buChar char="u"/>
              <a:defRPr sz="2800" b="1">
                <a:solidFill>
                  <a:srgbClr val="EAEC5E"/>
                </a:solidFill>
                <a:latin typeface="Arial" charset="0"/>
              </a:defRPr>
            </a:lvl2pPr>
            <a:lvl3pPr marL="1143000" indent="-228600" algn="just" defTabSz="762000">
              <a:spcBef>
                <a:spcPct val="30000"/>
              </a:spcBef>
              <a:buClr>
                <a:srgbClr val="FE9B03"/>
              </a:buClr>
              <a:buSzPct val="50000"/>
              <a:buFont typeface="Wingdings" pitchFamily="2" charset="2"/>
              <a:buChar char="l"/>
              <a:defRPr sz="2400" b="1">
                <a:solidFill>
                  <a:srgbClr val="EEEFF9"/>
                </a:solidFill>
                <a:latin typeface="Arial" charset="0"/>
              </a:defRPr>
            </a:lvl3pPr>
            <a:lvl4pPr marL="1600200" indent="-228600" algn="l" defTabSz="762000">
              <a:spcBef>
                <a:spcPct val="30000"/>
              </a:spcBef>
              <a:buClr>
                <a:srgbClr val="FE9B03"/>
              </a:buClr>
              <a:buSzPct val="100000"/>
              <a:buChar char="•"/>
              <a:defRPr b="1">
                <a:solidFill>
                  <a:srgbClr val="FDE3BA"/>
                </a:solidFill>
                <a:latin typeface="Arial" charset="0"/>
              </a:defRPr>
            </a:lvl4pPr>
            <a:lvl5pPr marL="2057400" indent="-228600" algn="l" defTabSz="762000">
              <a:spcBef>
                <a:spcPct val="30000"/>
              </a:spcBef>
              <a:buSzPct val="100000"/>
              <a:buChar char="–"/>
              <a:defRPr b="1">
                <a:solidFill>
                  <a:srgbClr val="FFFFFF"/>
                </a:solidFill>
                <a:latin typeface="Arial" charset="0"/>
              </a:defRPr>
            </a:lvl5pPr>
            <a:lvl6pPr marL="25146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FFFFFF"/>
                </a:solidFill>
                <a:latin typeface="Arial" charset="0"/>
              </a:defRPr>
            </a:lvl6pPr>
            <a:lvl7pPr marL="29718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FFFFFF"/>
                </a:solidFill>
                <a:latin typeface="Arial" charset="0"/>
              </a:defRPr>
            </a:lvl7pPr>
            <a:lvl8pPr marL="34290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FFFFFF"/>
                </a:solidFill>
                <a:latin typeface="Arial" charset="0"/>
              </a:defRPr>
            </a:lvl8pPr>
            <a:lvl9pPr marL="3886200" indent="-228600" defTabSz="7620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pt-BR" sz="1400" dirty="0"/>
              <a:t>Libby, P., Circulation 1995;91:2844-2850</a:t>
            </a:r>
          </a:p>
        </p:txBody>
      </p:sp>
    </p:spTree>
    <p:extLst>
      <p:ext uri="{BB962C8B-B14F-4D97-AF65-F5344CB8AC3E}">
        <p14:creationId xmlns:p14="http://schemas.microsoft.com/office/powerpoint/2010/main" val="41662555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11" y="1350818"/>
            <a:ext cx="9166111" cy="416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63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ATEROSCLEROSE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Aterosclerose é uma doença inflamatória crônica, caracterizada pela formação de ateromas (placas de gordura, colesterol e outras substâncias) no interior das artérias, podendo causar o estreitamento e obstrução destes vasos. 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É uma doença sistêmica e progressiva com resposta da parede arterial a inúmeros agentes agressores.</a:t>
            </a:r>
          </a:p>
          <a:p>
            <a:pPr marL="0" indent="0" algn="just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980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PLACA VULNERÁVEL X ESTAVEL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47699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t-BR" altLang="pt-BR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HOMEOSTASE VASCULAR</a:t>
            </a:r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9125"/>
            <a:ext cx="8229600" cy="3484563"/>
          </a:xfrm>
        </p:spPr>
        <p:txBody>
          <a:bodyPr/>
          <a:lstStyle/>
          <a:p>
            <a:pPr marL="0" indent="0" algn="just">
              <a:buNone/>
            </a:pPr>
            <a:r>
              <a:rPr lang="pt-BR" altLang="pt-BR" dirty="0"/>
              <a:t>	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estrutura de uma artéria de médio e grande calibres compõe-se de três túnicas:</a:t>
            </a:r>
          </a:p>
          <a:p>
            <a:pPr lvl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Íntima</a:t>
            </a:r>
          </a:p>
          <a:p>
            <a:pPr lvl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Média</a:t>
            </a:r>
          </a:p>
          <a:p>
            <a:pPr lvl="1"/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Adventícia</a:t>
            </a:r>
          </a:p>
        </p:txBody>
      </p:sp>
    </p:spTree>
    <p:extLst>
      <p:ext uri="{BB962C8B-B14F-4D97-AF65-F5344CB8AC3E}">
        <p14:creationId xmlns:p14="http://schemas.microsoft.com/office/powerpoint/2010/main" val="430301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intima media e adventicia">
            <a:extLst>
              <a:ext uri="{FF2B5EF4-FFF2-40B4-BE49-F238E27FC236}">
                <a16:creationId xmlns:a16="http://schemas.microsoft.com/office/drawing/2014/main" id="{3EE5663F-80B5-4E51-882E-EE7C7317C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614936"/>
            <a:ext cx="3971037" cy="162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intima media e adventicia">
            <a:extLst>
              <a:ext uri="{FF2B5EF4-FFF2-40B4-BE49-F238E27FC236}">
                <a16:creationId xmlns:a16="http://schemas.microsoft.com/office/drawing/2014/main" id="{9232DA5E-0B7E-4CA7-A733-F1F7FE4D6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362" y="2158268"/>
            <a:ext cx="3971037" cy="25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2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7413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/>
              <a:t> Normal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/>
              <a:t>Lesão</a:t>
            </a:r>
            <a:r>
              <a:rPr lang="en-US" dirty="0"/>
              <a:t> </a:t>
            </a:r>
            <a:r>
              <a:rPr lang="en-US" dirty="0" err="1"/>
              <a:t>endotelial</a:t>
            </a:r>
            <a:r>
              <a:rPr lang="en-US" dirty="0"/>
              <a:t> com </a:t>
            </a:r>
            <a:r>
              <a:rPr lang="en-US" dirty="0" err="1"/>
              <a:t>adesão</a:t>
            </a:r>
            <a:r>
              <a:rPr lang="en-US" dirty="0"/>
              <a:t> de </a:t>
            </a:r>
            <a:r>
              <a:rPr lang="en-US" dirty="0" err="1"/>
              <a:t>monócitos</a:t>
            </a:r>
            <a:r>
              <a:rPr lang="en-US" dirty="0"/>
              <a:t> e </a:t>
            </a:r>
            <a:r>
              <a:rPr lang="en-US" dirty="0" err="1"/>
              <a:t>plaquetas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err="1"/>
              <a:t>Migração</a:t>
            </a:r>
            <a:r>
              <a:rPr lang="en-US" dirty="0"/>
              <a:t> dos </a:t>
            </a:r>
            <a:r>
              <a:rPr lang="en-US" dirty="0" err="1"/>
              <a:t>monócitos</a:t>
            </a:r>
            <a:r>
              <a:rPr lang="en-US" dirty="0"/>
              <a:t> e </a:t>
            </a:r>
            <a:r>
              <a:rPr lang="en-US" dirty="0" err="1"/>
              <a:t>células</a:t>
            </a:r>
            <a:r>
              <a:rPr lang="en-US" dirty="0"/>
              <a:t> </a:t>
            </a:r>
            <a:r>
              <a:rPr lang="en-US" dirty="0" err="1"/>
              <a:t>musculares</a:t>
            </a:r>
            <a:r>
              <a:rPr lang="en-US" dirty="0"/>
              <a:t> </a:t>
            </a:r>
            <a:r>
              <a:rPr lang="en-US" dirty="0" err="1"/>
              <a:t>lisas</a:t>
            </a:r>
            <a:r>
              <a:rPr lang="en-US" dirty="0"/>
              <a:t> para a </a:t>
            </a:r>
            <a:r>
              <a:rPr lang="en-US" dirty="0" err="1"/>
              <a:t>íntima</a:t>
            </a:r>
            <a:endParaRPr lang="pt-BR" dirty="0"/>
          </a:p>
        </p:txBody>
      </p:sp>
      <p:pic>
        <p:nvPicPr>
          <p:cNvPr id="5" name="Picture 2" descr="http://www.robbinspathology.com/common/showimage.cfm?type=f&amp;ThisFigFile=S01871-011-f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65"/>
          <a:stretch>
            <a:fillRect/>
          </a:stretch>
        </p:blipFill>
        <p:spPr bwMode="auto">
          <a:xfrm>
            <a:off x="1" y="1"/>
            <a:ext cx="457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5412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Apresentação na tela (4:3)</PresentationFormat>
  <Paragraphs>246</Paragraphs>
  <Slides>60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67" baseType="lpstr">
      <vt:lpstr>Arial</vt:lpstr>
      <vt:lpstr>Calibri</vt:lpstr>
      <vt:lpstr>Tahoma</vt:lpstr>
      <vt:lpstr>Times New Roman</vt:lpstr>
      <vt:lpstr>Trebuchet MS</vt:lpstr>
      <vt:lpstr>Wingdings</vt:lpstr>
      <vt:lpstr>Tema do Office</vt:lpstr>
      <vt:lpstr>DOENÇA ARTERIAL CORONARIANA (DAC)</vt:lpstr>
      <vt:lpstr>ARTÉRIAS CORONÁRIAS</vt:lpstr>
      <vt:lpstr>DEFINIÇÃO</vt:lpstr>
      <vt:lpstr>Apresentação do PowerPoint</vt:lpstr>
      <vt:lpstr>Apresentação do PowerPoint</vt:lpstr>
      <vt:lpstr>ATEROSCLEROSE</vt:lpstr>
      <vt:lpstr>HOMEOSTASE VASCULAR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INSTABILIZAÇÃO / RUPTURA DA PLACA</vt:lpstr>
      <vt:lpstr> A inflamação é fenômeno presente em todas as fases de desenvolvimento de uma lesão aterosclerótica.</vt:lpstr>
      <vt:lpstr>axa de mortalidade no Brasil por doença cardiovascular (DCV) e distribuição por causas no ano de 2013. DIC: doenças isquêmicas do coração; 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FATORES DE RISCO</vt:lpstr>
      <vt:lpstr>Associação de Fatores de Risco  e Incidência de Doença Coronária- NCEP-ATP II</vt:lpstr>
      <vt:lpstr>Quanto Mais Alto o Nível do Colesterol  Maior a Taxa de Mortalidadez</vt:lpstr>
      <vt:lpstr>Apresentação do PowerPoint</vt:lpstr>
      <vt:lpstr>CAUSAS NÃO CARDIOVASCULARES</vt:lpstr>
      <vt:lpstr>DOR TORÁCICA</vt:lpstr>
      <vt:lpstr>DOR TORÁCICA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QUANDO SUSPEITAR DE INFARTO</vt:lpstr>
      <vt:lpstr>DIAGNÓSTICO DE INFARTO NO PS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EFEITOS DO EXERCÍCIO</vt:lpstr>
      <vt:lpstr>Apresentação do PowerPoint</vt:lpstr>
      <vt:lpstr>Apresentação do PowerPoint</vt:lpstr>
      <vt:lpstr>PLACA VULNERÁVEL</vt:lpstr>
      <vt:lpstr>PROCESSOS PATOLÓGICOS</vt:lpstr>
      <vt:lpstr>PLACA VULNERÁVEL X ESTAVEL</vt:lpstr>
      <vt:lpstr>Apresentação do PowerPoint</vt:lpstr>
      <vt:lpstr>PLACA VULNERÁVEL X ESTAVEL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DOENÇA ARTERIAL CORONARIANA (DAC)</dc:title>
  <dc:creator>FELIPE</dc:creator>
  <cp:lastModifiedBy>FELIPE</cp:lastModifiedBy>
  <cp:revision>1</cp:revision>
  <dcterms:created xsi:type="dcterms:W3CDTF">2018-08-02T23:03:13Z</dcterms:created>
  <dcterms:modified xsi:type="dcterms:W3CDTF">2018-08-02T23:03:19Z</dcterms:modified>
</cp:coreProperties>
</file>